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74" r:id="rId2"/>
    <p:sldMasterId id="2147483734" r:id="rId3"/>
    <p:sldMasterId id="2147483715" r:id="rId4"/>
  </p:sldMasterIdLst>
  <p:notesMasterIdLst>
    <p:notesMasterId r:id="rId94"/>
  </p:notesMasterIdLst>
  <p:handoutMasterIdLst>
    <p:handoutMasterId r:id="rId95"/>
  </p:handoutMasterIdLst>
  <p:sldIdLst>
    <p:sldId id="435" r:id="rId5"/>
    <p:sldId id="521" r:id="rId6"/>
    <p:sldId id="522" r:id="rId7"/>
    <p:sldId id="524" r:id="rId8"/>
    <p:sldId id="556" r:id="rId9"/>
    <p:sldId id="543" r:id="rId10"/>
    <p:sldId id="560" r:id="rId11"/>
    <p:sldId id="551" r:id="rId12"/>
    <p:sldId id="569" r:id="rId13"/>
    <p:sldId id="570" r:id="rId14"/>
    <p:sldId id="552" r:id="rId15"/>
    <p:sldId id="571" r:id="rId16"/>
    <p:sldId id="561" r:id="rId17"/>
    <p:sldId id="565" r:id="rId18"/>
    <p:sldId id="566" r:id="rId19"/>
    <p:sldId id="562" r:id="rId20"/>
    <p:sldId id="572" r:id="rId21"/>
    <p:sldId id="647" r:id="rId22"/>
    <p:sldId id="574" r:id="rId23"/>
    <p:sldId id="563" r:id="rId24"/>
    <p:sldId id="575" r:id="rId25"/>
    <p:sldId id="580" r:id="rId26"/>
    <p:sldId id="586" r:id="rId27"/>
    <p:sldId id="581" r:id="rId28"/>
    <p:sldId id="582" r:id="rId29"/>
    <p:sldId id="583" r:id="rId30"/>
    <p:sldId id="584" r:id="rId31"/>
    <p:sldId id="585" r:id="rId32"/>
    <p:sldId id="588" r:id="rId33"/>
    <p:sldId id="589" r:id="rId34"/>
    <p:sldId id="591" r:id="rId35"/>
    <p:sldId id="592" r:id="rId36"/>
    <p:sldId id="593" r:id="rId37"/>
    <p:sldId id="594" r:id="rId38"/>
    <p:sldId id="597" r:id="rId39"/>
    <p:sldId id="590" r:id="rId40"/>
    <p:sldId id="595" r:id="rId41"/>
    <p:sldId id="598" r:id="rId42"/>
    <p:sldId id="599" r:id="rId43"/>
    <p:sldId id="600" r:id="rId44"/>
    <p:sldId id="623" r:id="rId45"/>
    <p:sldId id="624" r:id="rId46"/>
    <p:sldId id="625" r:id="rId47"/>
    <p:sldId id="621" r:id="rId48"/>
    <p:sldId id="622" r:id="rId49"/>
    <p:sldId id="601" r:id="rId50"/>
    <p:sldId id="631" r:id="rId51"/>
    <p:sldId id="632" r:id="rId52"/>
    <p:sldId id="638" r:id="rId53"/>
    <p:sldId id="634" r:id="rId54"/>
    <p:sldId id="636" r:id="rId55"/>
    <p:sldId id="635" r:id="rId56"/>
    <p:sldId id="637" r:id="rId57"/>
    <p:sldId id="633" r:id="rId58"/>
    <p:sldId id="639" r:id="rId59"/>
    <p:sldId id="640" r:id="rId60"/>
    <p:sldId id="602" r:id="rId61"/>
    <p:sldId id="641" r:id="rId62"/>
    <p:sldId id="642" r:id="rId63"/>
    <p:sldId id="645" r:id="rId64"/>
    <p:sldId id="643" r:id="rId65"/>
    <p:sldId id="644" r:id="rId66"/>
    <p:sldId id="603" r:id="rId67"/>
    <p:sldId id="629" r:id="rId68"/>
    <p:sldId id="628" r:id="rId69"/>
    <p:sldId id="630" r:id="rId70"/>
    <p:sldId id="626" r:id="rId71"/>
    <p:sldId id="627" r:id="rId72"/>
    <p:sldId id="604" r:id="rId73"/>
    <p:sldId id="613" r:id="rId74"/>
    <p:sldId id="615" r:id="rId75"/>
    <p:sldId id="619" r:id="rId76"/>
    <p:sldId id="617" r:id="rId77"/>
    <p:sldId id="620" r:id="rId78"/>
    <p:sldId id="616" r:id="rId79"/>
    <p:sldId id="618" r:id="rId80"/>
    <p:sldId id="614" r:id="rId81"/>
    <p:sldId id="605" r:id="rId82"/>
    <p:sldId id="606" r:id="rId83"/>
    <p:sldId id="607" r:id="rId84"/>
    <p:sldId id="609" r:id="rId85"/>
    <p:sldId id="610" r:id="rId86"/>
    <p:sldId id="611" r:id="rId87"/>
    <p:sldId id="608" r:id="rId88"/>
    <p:sldId id="612" r:id="rId89"/>
    <p:sldId id="576" r:id="rId90"/>
    <p:sldId id="587" r:id="rId91"/>
    <p:sldId id="578" r:id="rId92"/>
    <p:sldId id="549" r:id="rId93"/>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userDrawn="1">
          <p15:clr>
            <a:srgbClr val="547EBF"/>
          </p15:clr>
        </p15:guide>
        <p15:guide id="2" pos="4608" userDrawn="1">
          <p15:clr>
            <a:srgbClr val="547EBF"/>
          </p15:clr>
        </p15:guide>
        <p15:guide id="3" pos="6912" userDrawn="1">
          <p15:clr>
            <a:srgbClr val="547EBF"/>
          </p15:clr>
        </p15:guide>
        <p15:guide id="4" pos="2304" userDrawn="1">
          <p15:clr>
            <a:srgbClr val="547EBF"/>
          </p15:clr>
        </p15:guide>
        <p15:guide id="5" orient="horz" pos="1296" userDrawn="1">
          <p15:clr>
            <a:srgbClr val="547EBF"/>
          </p15:clr>
        </p15:guide>
        <p15:guide id="6" orient="horz" pos="3888" userDrawn="1">
          <p15:clr>
            <a:srgbClr val="547EBF"/>
          </p15:clr>
        </p15:guide>
        <p15:guide id="7" userDrawn="1">
          <p15:clr>
            <a:srgbClr val="547EBF"/>
          </p15:clr>
        </p15:guide>
        <p15:guide id="8" pos="9216" userDrawn="1">
          <p15:clr>
            <a:srgbClr val="547EBF"/>
          </p15:clr>
        </p15:guide>
        <p15:guide id="9" orient="horz" userDrawn="1">
          <p15:clr>
            <a:srgbClr val="547EBF"/>
          </p15:clr>
        </p15:guide>
        <p15:guide id="10" orient="horz" pos="5184" userDrawn="1">
          <p15:clr>
            <a:srgbClr val="547EBF"/>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E1F2"/>
    <a:srgbClr val="F7F3F1"/>
    <a:srgbClr val="D9E1F2"/>
    <a:srgbClr val="A6A1A1"/>
    <a:srgbClr val="202529"/>
    <a:srgbClr val="DCD7D6"/>
    <a:srgbClr val="8CE7E6"/>
    <a:srgbClr val="C1BCBB"/>
    <a:srgbClr val="8C8888"/>
    <a:srgbClr val="6E75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88" autoAdjust="0"/>
    <p:restoredTop sz="90129" autoAdjust="0"/>
  </p:normalViewPr>
  <p:slideViewPr>
    <p:cSldViewPr snapToObjects="1">
      <p:cViewPr varScale="1">
        <p:scale>
          <a:sx n="86" d="100"/>
          <a:sy n="86" d="100"/>
        </p:scale>
        <p:origin x="510" y="96"/>
      </p:cViewPr>
      <p:guideLst>
        <p:guide orient="horz" pos="2592"/>
        <p:guide pos="4608"/>
        <p:guide pos="6912"/>
        <p:guide pos="2304"/>
        <p:guide orient="horz" pos="1296"/>
        <p:guide orient="horz" pos="3888"/>
        <p:guide/>
        <p:guide pos="9216"/>
        <p:guide orient="horz"/>
        <p:guide orient="horz" pos="5184"/>
      </p:guideLst>
    </p:cSldViewPr>
  </p:slideViewPr>
  <p:notesTextViewPr>
    <p:cViewPr>
      <p:scale>
        <a:sx n="1" d="1"/>
        <a:sy n="1" d="1"/>
      </p:scale>
      <p:origin x="0" y="0"/>
    </p:cViewPr>
  </p:notesTextViewPr>
  <p:sorterViewPr>
    <p:cViewPr varScale="1">
      <p:scale>
        <a:sx n="100" d="100"/>
        <a:sy n="100" d="100"/>
      </p:scale>
      <p:origin x="0" y="0"/>
    </p:cViewPr>
  </p:sorterViewPr>
  <p:gridSpacing cx="45720" cy="4572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LidiaRovan\Documents\projekti\studija%20slozenosti\izvje&#353;taji\podaci%20Ovrha\strukturapovrstispora_ovrha.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OM!$C$1</c:f>
              <c:strCache>
                <c:ptCount val="1"/>
                <c:pt idx="0">
                  <c:v>OM PRIJE</c:v>
                </c:pt>
              </c:strCache>
            </c:strRef>
          </c:tx>
          <c:spPr>
            <a:ln w="28575" cap="rnd">
              <a:solidFill>
                <a:schemeClr val="accent2"/>
              </a:solidFill>
              <a:round/>
            </a:ln>
            <a:effectLst/>
          </c:spPr>
          <c:marker>
            <c:symbol val="none"/>
          </c:marker>
          <c:cat>
            <c:strRef>
              <c:f>OM!$A$2:$A$13</c:f>
              <c:strCache>
                <c:ptCount val="12"/>
                <c:pt idx="0">
                  <c:v>radno naknada štete</c:v>
                </c:pt>
                <c:pt idx="1">
                  <c:v>ovrhe-spor</c:v>
                </c:pt>
                <c:pt idx="2">
                  <c:v>radno ostalo</c:v>
                </c:pt>
                <c:pt idx="3">
                  <c:v>naknada štete</c:v>
                </c:pt>
                <c:pt idx="4">
                  <c:v>stvarno</c:v>
                </c:pt>
                <c:pt idx="5">
                  <c:v>ostali obiteljski</c:v>
                </c:pt>
                <c:pt idx="6">
                  <c:v>obvezno isplata</c:v>
                </c:pt>
                <c:pt idx="7">
                  <c:v>obvezno ništetnost</c:v>
                </c:pt>
                <c:pt idx="8">
                  <c:v>bračna stečevina</c:v>
                </c:pt>
                <c:pt idx="9">
                  <c:v>predaja povrat</c:v>
                </c:pt>
                <c:pt idx="10">
                  <c:v>radno isplata - kolektivni ugovor</c:v>
                </c:pt>
                <c:pt idx="11">
                  <c:v>povrv</c:v>
                </c:pt>
              </c:strCache>
            </c:strRef>
          </c:cat>
          <c:val>
            <c:numRef>
              <c:f>OM!$C$2:$C$13</c:f>
              <c:numCache>
                <c:formatCode>General</c:formatCode>
                <c:ptCount val="12"/>
                <c:pt idx="0">
                  <c:v>165</c:v>
                </c:pt>
                <c:pt idx="1">
                  <c:v>200</c:v>
                </c:pt>
                <c:pt idx="2">
                  <c:v>150</c:v>
                </c:pt>
                <c:pt idx="3">
                  <c:v>165</c:v>
                </c:pt>
                <c:pt idx="4">
                  <c:v>150</c:v>
                </c:pt>
                <c:pt idx="5">
                  <c:v>150</c:v>
                </c:pt>
                <c:pt idx="6">
                  <c:v>150</c:v>
                </c:pt>
                <c:pt idx="7">
                  <c:v>150</c:v>
                </c:pt>
                <c:pt idx="8">
                  <c:v>130</c:v>
                </c:pt>
                <c:pt idx="9">
                  <c:v>250</c:v>
                </c:pt>
                <c:pt idx="10">
                  <c:v>400</c:v>
                </c:pt>
                <c:pt idx="11">
                  <c:v>250</c:v>
                </c:pt>
              </c:numCache>
            </c:numRef>
          </c:val>
          <c:smooth val="0"/>
          <c:extLst>
            <c:ext xmlns:c16="http://schemas.microsoft.com/office/drawing/2014/chart" uri="{C3380CC4-5D6E-409C-BE32-E72D297353CC}">
              <c16:uniqueId val="{00000000-BE34-4E9D-9390-3B7006068D5E}"/>
            </c:ext>
          </c:extLst>
        </c:ser>
        <c:ser>
          <c:idx val="2"/>
          <c:order val="1"/>
          <c:tx>
            <c:strRef>
              <c:f>OM!$D$1</c:f>
              <c:strCache>
                <c:ptCount val="1"/>
                <c:pt idx="0">
                  <c:v>OM SAD</c:v>
                </c:pt>
              </c:strCache>
            </c:strRef>
          </c:tx>
          <c:spPr>
            <a:ln w="28575" cap="rnd">
              <a:solidFill>
                <a:schemeClr val="accent3"/>
              </a:solidFill>
              <a:round/>
            </a:ln>
            <a:effectLst/>
          </c:spPr>
          <c:marker>
            <c:symbol val="none"/>
          </c:marker>
          <c:cat>
            <c:strRef>
              <c:f>OM!$A$2:$A$13</c:f>
              <c:strCache>
                <c:ptCount val="12"/>
                <c:pt idx="0">
                  <c:v>radno naknada štete</c:v>
                </c:pt>
                <c:pt idx="1">
                  <c:v>ovrhe-spor</c:v>
                </c:pt>
                <c:pt idx="2">
                  <c:v>radno ostalo</c:v>
                </c:pt>
                <c:pt idx="3">
                  <c:v>naknada štete</c:v>
                </c:pt>
                <c:pt idx="4">
                  <c:v>stvarno</c:v>
                </c:pt>
                <c:pt idx="5">
                  <c:v>ostali obiteljski</c:v>
                </c:pt>
                <c:pt idx="6">
                  <c:v>obvezno isplata</c:v>
                </c:pt>
                <c:pt idx="7">
                  <c:v>obvezno ništetnost</c:v>
                </c:pt>
                <c:pt idx="8">
                  <c:v>bračna stečevina</c:v>
                </c:pt>
                <c:pt idx="9">
                  <c:v>predaja povrat</c:v>
                </c:pt>
                <c:pt idx="10">
                  <c:v>radno isplata - kolektivni ugovor</c:v>
                </c:pt>
                <c:pt idx="11">
                  <c:v>povrv</c:v>
                </c:pt>
              </c:strCache>
            </c:strRef>
          </c:cat>
          <c:val>
            <c:numRef>
              <c:f>OM!$D$2:$D$13</c:f>
              <c:numCache>
                <c:formatCode>General</c:formatCode>
                <c:ptCount val="12"/>
                <c:pt idx="0">
                  <c:v>200</c:v>
                </c:pt>
                <c:pt idx="1">
                  <c:v>200</c:v>
                </c:pt>
                <c:pt idx="2">
                  <c:v>200</c:v>
                </c:pt>
                <c:pt idx="3">
                  <c:v>200</c:v>
                </c:pt>
                <c:pt idx="4">
                  <c:v>200</c:v>
                </c:pt>
                <c:pt idx="5">
                  <c:v>220</c:v>
                </c:pt>
                <c:pt idx="6">
                  <c:v>200</c:v>
                </c:pt>
                <c:pt idx="7">
                  <c:v>200</c:v>
                </c:pt>
                <c:pt idx="8">
                  <c:v>220</c:v>
                </c:pt>
                <c:pt idx="9">
                  <c:v>200</c:v>
                </c:pt>
                <c:pt idx="10">
                  <c:v>200</c:v>
                </c:pt>
                <c:pt idx="11">
                  <c:v>200</c:v>
                </c:pt>
              </c:numCache>
            </c:numRef>
          </c:val>
          <c:smooth val="0"/>
          <c:extLst>
            <c:ext xmlns:c16="http://schemas.microsoft.com/office/drawing/2014/chart" uri="{C3380CC4-5D6E-409C-BE32-E72D297353CC}">
              <c16:uniqueId val="{00000001-BE34-4E9D-9390-3B7006068D5E}"/>
            </c:ext>
          </c:extLst>
        </c:ser>
        <c:ser>
          <c:idx val="3"/>
          <c:order val="2"/>
          <c:tx>
            <c:strRef>
              <c:f>OM!$E$1</c:f>
              <c:strCache>
                <c:ptCount val="1"/>
                <c:pt idx="0">
                  <c:v>po rezultatima</c:v>
                </c:pt>
              </c:strCache>
            </c:strRef>
          </c:tx>
          <c:spPr>
            <a:ln w="28575" cap="rnd">
              <a:solidFill>
                <a:schemeClr val="accent4"/>
              </a:solidFill>
              <a:round/>
            </a:ln>
            <a:effectLst/>
          </c:spPr>
          <c:marker>
            <c:symbol val="none"/>
          </c:marker>
          <c:cat>
            <c:strRef>
              <c:f>OM!$A$2:$A$13</c:f>
              <c:strCache>
                <c:ptCount val="12"/>
                <c:pt idx="0">
                  <c:v>radno naknada štete</c:v>
                </c:pt>
                <c:pt idx="1">
                  <c:v>ovrhe-spor</c:v>
                </c:pt>
                <c:pt idx="2">
                  <c:v>radno ostalo</c:v>
                </c:pt>
                <c:pt idx="3">
                  <c:v>naknada štete</c:v>
                </c:pt>
                <c:pt idx="4">
                  <c:v>stvarno</c:v>
                </c:pt>
                <c:pt idx="5">
                  <c:v>ostali obiteljski</c:v>
                </c:pt>
                <c:pt idx="6">
                  <c:v>obvezno isplata</c:v>
                </c:pt>
                <c:pt idx="7">
                  <c:v>obvezno ništetnost</c:v>
                </c:pt>
                <c:pt idx="8">
                  <c:v>bračna stečevina</c:v>
                </c:pt>
                <c:pt idx="9">
                  <c:v>predaja povrat</c:v>
                </c:pt>
                <c:pt idx="10">
                  <c:v>radno isplata - kolektivni ugovor</c:v>
                </c:pt>
                <c:pt idx="11">
                  <c:v>povrv</c:v>
                </c:pt>
              </c:strCache>
            </c:strRef>
          </c:cat>
          <c:val>
            <c:numRef>
              <c:f>OM!$E$2:$E$13</c:f>
              <c:numCache>
                <c:formatCode>0</c:formatCode>
                <c:ptCount val="12"/>
                <c:pt idx="0">
                  <c:v>132.66331658291458</c:v>
                </c:pt>
                <c:pt idx="1">
                  <c:v>146.05809128630705</c:v>
                </c:pt>
                <c:pt idx="2">
                  <c:v>148.52320675105486</c:v>
                </c:pt>
                <c:pt idx="3">
                  <c:v>151.94244604316546</c:v>
                </c:pt>
                <c:pt idx="4">
                  <c:v>156.2130177514793</c:v>
                </c:pt>
                <c:pt idx="5">
                  <c:v>157.14285714285714</c:v>
                </c:pt>
                <c:pt idx="6">
                  <c:v>163.46749226006193</c:v>
                </c:pt>
                <c:pt idx="7">
                  <c:v>177.77777777777777</c:v>
                </c:pt>
                <c:pt idx="8">
                  <c:v>189.92805755395685</c:v>
                </c:pt>
                <c:pt idx="9">
                  <c:v>217.73195876288659</c:v>
                </c:pt>
                <c:pt idx="10">
                  <c:v>228.57142857142858</c:v>
                </c:pt>
                <c:pt idx="11">
                  <c:v>256.93430656934305</c:v>
                </c:pt>
              </c:numCache>
            </c:numRef>
          </c:val>
          <c:smooth val="0"/>
          <c:extLst>
            <c:ext xmlns:c16="http://schemas.microsoft.com/office/drawing/2014/chart" uri="{C3380CC4-5D6E-409C-BE32-E72D297353CC}">
              <c16:uniqueId val="{00000002-BE34-4E9D-9390-3B7006068D5E}"/>
            </c:ext>
          </c:extLst>
        </c:ser>
        <c:dLbls>
          <c:showLegendKey val="0"/>
          <c:showVal val="0"/>
          <c:showCatName val="0"/>
          <c:showSerName val="0"/>
          <c:showPercent val="0"/>
          <c:showBubbleSize val="0"/>
        </c:dLbls>
        <c:smooth val="0"/>
        <c:axId val="334090080"/>
        <c:axId val="806870576"/>
      </c:lineChart>
      <c:catAx>
        <c:axId val="334090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806870576"/>
        <c:crosses val="autoZero"/>
        <c:auto val="1"/>
        <c:lblAlgn val="ctr"/>
        <c:lblOffset val="100"/>
        <c:noMultiLvlLbl val="0"/>
      </c:catAx>
      <c:valAx>
        <c:axId val="806870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334090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r-Latn-R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r-HR" dirty="0"/>
              <a:t>Ovrha</a:t>
            </a:r>
            <a:r>
              <a:rPr lang="hr-HR" baseline="0" dirty="0"/>
              <a:t> na nekretninama i Ovrha radi </a:t>
            </a:r>
            <a:r>
              <a:rPr lang="hr-HR" baseline="0" dirty="0" err="1"/>
              <a:t>ispražnjenja</a:t>
            </a:r>
            <a:r>
              <a:rPr lang="hr-HR" baseline="0" dirty="0"/>
              <a:t> i predaje nekretnina</a:t>
            </a:r>
            <a:endParaRPr lang="en-US" dirty="0"/>
          </a:p>
        </c:rich>
      </c:tx>
      <c:layout>
        <c:manualLayout>
          <c:xMode val="edge"/>
          <c:yMode val="edge"/>
          <c:x val="0.22791177195083626"/>
          <c:y val="5.31340840459458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r-Latn-RS"/>
        </a:p>
      </c:txPr>
    </c:title>
    <c:autoTitleDeleted val="0"/>
    <c:plotArea>
      <c:layout/>
      <c:pieChart>
        <c:varyColors val="1"/>
        <c:ser>
          <c:idx val="0"/>
          <c:order val="0"/>
          <c:dPt>
            <c:idx val="0"/>
            <c:bubble3D val="0"/>
            <c:spPr>
              <a:solidFill>
                <a:srgbClr val="F3F3F3">
                  <a:lumMod val="75000"/>
                </a:srgbClr>
              </a:solidFill>
              <a:ln w="19050">
                <a:solidFill>
                  <a:schemeClr val="lt1"/>
                </a:solidFill>
              </a:ln>
              <a:effectLst/>
            </c:spPr>
            <c:extLst>
              <c:ext xmlns:c16="http://schemas.microsoft.com/office/drawing/2014/chart" uri="{C3380CC4-5D6E-409C-BE32-E72D297353CC}">
                <c16:uniqueId val="{00000001-A42B-436C-B118-6A38EA15409D}"/>
              </c:ext>
            </c:extLst>
          </c:dPt>
          <c:dPt>
            <c:idx val="1"/>
            <c:bubble3D val="0"/>
            <c:spPr>
              <a:solidFill>
                <a:srgbClr val="F3F3F3">
                  <a:lumMod val="90000"/>
                </a:srgbClr>
              </a:solidFill>
              <a:ln w="19050">
                <a:solidFill>
                  <a:schemeClr val="lt1"/>
                </a:solidFill>
              </a:ln>
              <a:effectLst/>
            </c:spPr>
            <c:extLst>
              <c:ext xmlns:c16="http://schemas.microsoft.com/office/drawing/2014/chart" uri="{C3380CC4-5D6E-409C-BE32-E72D297353CC}">
                <c16:uniqueId val="{00000003-A42B-436C-B118-6A38EA15409D}"/>
              </c:ext>
            </c:extLst>
          </c:dPt>
          <c:dPt>
            <c:idx val="2"/>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5-A42B-436C-B118-6A38EA15409D}"/>
              </c:ext>
            </c:extLst>
          </c:dPt>
          <c:dPt>
            <c:idx val="3"/>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7-A42B-436C-B118-6A38EA15409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r-Latn-R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ovr_zbirno_faze!$G$2:$G$5</c:f>
              <c:strCache>
                <c:ptCount val="4"/>
                <c:pt idx="0">
                  <c:v>Faza1 Postupak prije donošenja rješenja o ovrsi</c:v>
                </c:pt>
                <c:pt idx="1">
                  <c:v>Faza2  Rješenje</c:v>
                </c:pt>
                <c:pt idx="2">
                  <c:v>Faza3 Pravni lijekovi i drugi prijedlozi stranaka</c:v>
                </c:pt>
                <c:pt idx="3">
                  <c:v>Faza3 Ovršne radnje i radnje za provedbu ovrhe</c:v>
                </c:pt>
              </c:strCache>
            </c:strRef>
          </c:cat>
          <c:val>
            <c:numRef>
              <c:f>ovr_zbirno_faze!$H$2:$H$5</c:f>
              <c:numCache>
                <c:formatCode>General</c:formatCode>
                <c:ptCount val="4"/>
                <c:pt idx="0">
                  <c:v>94</c:v>
                </c:pt>
                <c:pt idx="1">
                  <c:v>95</c:v>
                </c:pt>
                <c:pt idx="2">
                  <c:v>76</c:v>
                </c:pt>
                <c:pt idx="3">
                  <c:v>167</c:v>
                </c:pt>
              </c:numCache>
            </c:numRef>
          </c:val>
          <c:extLst>
            <c:ext xmlns:c16="http://schemas.microsoft.com/office/drawing/2014/chart" uri="{C3380CC4-5D6E-409C-BE32-E72D297353CC}">
              <c16:uniqueId val="{00000008-A42B-436C-B118-6A38EA15409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r-Latn-R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OM!$C$15</c:f>
              <c:strCache>
                <c:ptCount val="1"/>
                <c:pt idx="0">
                  <c:v>OM SAD</c:v>
                </c:pt>
              </c:strCache>
            </c:strRef>
          </c:tx>
          <c:spPr>
            <a:ln w="28575" cap="rnd">
              <a:solidFill>
                <a:schemeClr val="accent2"/>
              </a:solidFill>
              <a:round/>
            </a:ln>
            <a:effectLst/>
          </c:spPr>
          <c:marker>
            <c:symbol val="none"/>
          </c:marker>
          <c:cat>
            <c:strRef>
              <c:f>OM!$A$16:$A$24</c:f>
              <c:strCache>
                <c:ptCount val="9"/>
                <c:pt idx="0">
                  <c:v>Ovrha na nekretninama i Ovrha radi ispražnjenja i predaje nekretnina </c:v>
                </c:pt>
                <c:pt idx="1">
                  <c:v>Ovrha radi ostvarenja tražbine na radnju, trpljenje ili nečinjenje</c:v>
                </c:pt>
                <c:pt idx="2">
                  <c:v>Pravna sredstva ovršenika u postupku izravne naplate </c:v>
                </c:pt>
                <c:pt idx="3">
                  <c:v>Ovrha na pokretninama</c:v>
                </c:pt>
                <c:pt idx="4">
                  <c:v>Ovrha na novčanoj tražbini </c:v>
                </c:pt>
                <c:pt idx="5">
                  <c:v>Ovrha na motornim voziima</c:v>
                </c:pt>
                <c:pt idx="6">
                  <c:v>Mjere osiguranja po ovršnom zakonu</c:v>
                </c:pt>
                <c:pt idx="7">
                  <c:v>Ovrha radi naplate novčane tražbine </c:v>
                </c:pt>
                <c:pt idx="8">
                  <c:v>Ovrv (ovršni predmeti vraćeni od javnog bilježnika) </c:v>
                </c:pt>
              </c:strCache>
            </c:strRef>
          </c:cat>
          <c:val>
            <c:numRef>
              <c:f>OM!$C$16:$C$24</c:f>
              <c:numCache>
                <c:formatCode>General</c:formatCode>
                <c:ptCount val="9"/>
                <c:pt idx="0">
                  <c:v>250</c:v>
                </c:pt>
                <c:pt idx="1">
                  <c:v>250</c:v>
                </c:pt>
                <c:pt idx="2">
                  <c:v>1000</c:v>
                </c:pt>
                <c:pt idx="3">
                  <c:v>2000</c:v>
                </c:pt>
                <c:pt idx="4">
                  <c:v>2000</c:v>
                </c:pt>
                <c:pt idx="5">
                  <c:v>750</c:v>
                </c:pt>
                <c:pt idx="6">
                  <c:v>400</c:v>
                </c:pt>
                <c:pt idx="7">
                  <c:v>2000</c:v>
                </c:pt>
                <c:pt idx="8">
                  <c:v>4000</c:v>
                </c:pt>
              </c:numCache>
            </c:numRef>
          </c:val>
          <c:smooth val="0"/>
          <c:extLst>
            <c:ext xmlns:c16="http://schemas.microsoft.com/office/drawing/2014/chart" uri="{C3380CC4-5D6E-409C-BE32-E72D297353CC}">
              <c16:uniqueId val="{00000000-DAB6-4C3D-BC60-1C031910E079}"/>
            </c:ext>
          </c:extLst>
        </c:ser>
        <c:ser>
          <c:idx val="2"/>
          <c:order val="1"/>
          <c:tx>
            <c:strRef>
              <c:f>OM!$D$15</c:f>
              <c:strCache>
                <c:ptCount val="1"/>
                <c:pt idx="0">
                  <c:v>po rezultatima</c:v>
                </c:pt>
              </c:strCache>
            </c:strRef>
          </c:tx>
          <c:spPr>
            <a:ln w="28575" cap="rnd">
              <a:solidFill>
                <a:schemeClr val="accent3"/>
              </a:solidFill>
              <a:round/>
            </a:ln>
            <a:effectLst/>
          </c:spPr>
          <c:marker>
            <c:symbol val="none"/>
          </c:marker>
          <c:cat>
            <c:strRef>
              <c:f>OM!$A$16:$A$24</c:f>
              <c:strCache>
                <c:ptCount val="9"/>
                <c:pt idx="0">
                  <c:v>Ovrha na nekretninama i Ovrha radi ispražnjenja i predaje nekretnina </c:v>
                </c:pt>
                <c:pt idx="1">
                  <c:v>Ovrha radi ostvarenja tražbine na radnju, trpljenje ili nečinjenje</c:v>
                </c:pt>
                <c:pt idx="2">
                  <c:v>Pravna sredstva ovršenika u postupku izravne naplate </c:v>
                </c:pt>
                <c:pt idx="3">
                  <c:v>Ovrha na pokretninama</c:v>
                </c:pt>
                <c:pt idx="4">
                  <c:v>Ovrha na novčanoj tražbini </c:v>
                </c:pt>
                <c:pt idx="5">
                  <c:v>Ovrha na motornim voziima</c:v>
                </c:pt>
                <c:pt idx="6">
                  <c:v>Mjere osiguranja po ovršnom zakonu</c:v>
                </c:pt>
                <c:pt idx="7">
                  <c:v>Ovrha radi naplate novčane tražbine </c:v>
                </c:pt>
                <c:pt idx="8">
                  <c:v>Ovrv (ovršni predmeti vraćeni od javnog bilježnika) </c:v>
                </c:pt>
              </c:strCache>
            </c:strRef>
          </c:cat>
          <c:val>
            <c:numRef>
              <c:f>OM!$D$16:$D$24</c:f>
              <c:numCache>
                <c:formatCode>0</c:formatCode>
                <c:ptCount val="9"/>
                <c:pt idx="0">
                  <c:v>244.44444444444446</c:v>
                </c:pt>
                <c:pt idx="1">
                  <c:v>259.45945945945948</c:v>
                </c:pt>
                <c:pt idx="2">
                  <c:v>272.86821705426354</c:v>
                </c:pt>
                <c:pt idx="3">
                  <c:v>283.87096774193549</c:v>
                </c:pt>
                <c:pt idx="4">
                  <c:v>327.9503105590062</c:v>
                </c:pt>
                <c:pt idx="5">
                  <c:v>382.60869565217394</c:v>
                </c:pt>
                <c:pt idx="6">
                  <c:v>463.15789473684208</c:v>
                </c:pt>
                <c:pt idx="7">
                  <c:v>561.70212765957444</c:v>
                </c:pt>
                <c:pt idx="8">
                  <c:v>708.72483221476512</c:v>
                </c:pt>
              </c:numCache>
            </c:numRef>
          </c:val>
          <c:smooth val="0"/>
          <c:extLst>
            <c:ext xmlns:c16="http://schemas.microsoft.com/office/drawing/2014/chart" uri="{C3380CC4-5D6E-409C-BE32-E72D297353CC}">
              <c16:uniqueId val="{00000001-DAB6-4C3D-BC60-1C031910E079}"/>
            </c:ext>
          </c:extLst>
        </c:ser>
        <c:dLbls>
          <c:showLegendKey val="0"/>
          <c:showVal val="0"/>
          <c:showCatName val="0"/>
          <c:showSerName val="0"/>
          <c:showPercent val="0"/>
          <c:showBubbleSize val="0"/>
        </c:dLbls>
        <c:smooth val="0"/>
        <c:axId val="696600736"/>
        <c:axId val="551421744"/>
      </c:lineChart>
      <c:catAx>
        <c:axId val="696600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551421744"/>
        <c:crosses val="autoZero"/>
        <c:auto val="1"/>
        <c:lblAlgn val="ctr"/>
        <c:lblOffset val="100"/>
        <c:noMultiLvlLbl val="0"/>
      </c:catAx>
      <c:valAx>
        <c:axId val="551421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696600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r-Latn-R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836537324726302E-2"/>
          <c:y val="3.1306246993141794E-2"/>
          <c:w val="0.94064694615875721"/>
          <c:h val="0.85110387388101738"/>
        </c:manualLayout>
      </c:layout>
      <c:lineChart>
        <c:grouping val="standard"/>
        <c:varyColors val="0"/>
        <c:ser>
          <c:idx val="0"/>
          <c:order val="0"/>
          <c:tx>
            <c:strRef>
              <c:f>Sheet2!$B$1</c:f>
              <c:strCache>
                <c:ptCount val="1"/>
                <c:pt idx="0">
                  <c:v>OM</c:v>
                </c:pt>
              </c:strCache>
            </c:strRef>
          </c:tx>
          <c:spPr>
            <a:ln w="28575" cap="rnd">
              <a:solidFill>
                <a:schemeClr val="accent1"/>
              </a:solidFill>
              <a:round/>
            </a:ln>
            <a:effectLst/>
          </c:spPr>
          <c:marker>
            <c:symbol val="none"/>
          </c:marker>
          <c:cat>
            <c:strRef>
              <c:f>Sheet2!$A$2:$A$4</c:f>
              <c:strCache>
                <c:ptCount val="3"/>
                <c:pt idx="0">
                  <c:v>Ispravni postupak</c:v>
                </c:pt>
                <c:pt idx="1">
                  <c:v>Povezivanje</c:v>
                </c:pt>
                <c:pt idx="2">
                  <c:v>Prigovori</c:v>
                </c:pt>
              </c:strCache>
            </c:strRef>
          </c:cat>
          <c:val>
            <c:numRef>
              <c:f>Sheet2!$B$2:$B$4</c:f>
              <c:numCache>
                <c:formatCode>General</c:formatCode>
                <c:ptCount val="3"/>
                <c:pt idx="0">
                  <c:v>350</c:v>
                </c:pt>
                <c:pt idx="1">
                  <c:v>350</c:v>
                </c:pt>
                <c:pt idx="2">
                  <c:v>350</c:v>
                </c:pt>
              </c:numCache>
            </c:numRef>
          </c:val>
          <c:smooth val="0"/>
          <c:extLst>
            <c:ext xmlns:c16="http://schemas.microsoft.com/office/drawing/2014/chart" uri="{C3380CC4-5D6E-409C-BE32-E72D297353CC}">
              <c16:uniqueId val="{00000000-27F5-46C8-A8C7-A2B4994A26DB}"/>
            </c:ext>
          </c:extLst>
        </c:ser>
        <c:ser>
          <c:idx val="1"/>
          <c:order val="1"/>
          <c:tx>
            <c:strRef>
              <c:f>Sheet2!$C$1</c:f>
              <c:strCache>
                <c:ptCount val="1"/>
                <c:pt idx="0">
                  <c:v>po rezultatima</c:v>
                </c:pt>
              </c:strCache>
            </c:strRef>
          </c:tx>
          <c:spPr>
            <a:ln w="28575" cap="rnd">
              <a:solidFill>
                <a:schemeClr val="accent2"/>
              </a:solidFill>
              <a:round/>
            </a:ln>
            <a:effectLst/>
          </c:spPr>
          <c:marker>
            <c:symbol val="none"/>
          </c:marker>
          <c:cat>
            <c:strRef>
              <c:f>Sheet2!$A$2:$A$4</c:f>
              <c:strCache>
                <c:ptCount val="3"/>
                <c:pt idx="0">
                  <c:v>Ispravni postupak</c:v>
                </c:pt>
                <c:pt idx="1">
                  <c:v>Povezivanje</c:v>
                </c:pt>
                <c:pt idx="2">
                  <c:v>Prigovori</c:v>
                </c:pt>
              </c:strCache>
            </c:strRef>
          </c:cat>
          <c:val>
            <c:numRef>
              <c:f>Sheet2!$C$2:$C$4</c:f>
              <c:numCache>
                <c:formatCode>General</c:formatCode>
                <c:ptCount val="3"/>
                <c:pt idx="0">
                  <c:v>184</c:v>
                </c:pt>
                <c:pt idx="1">
                  <c:v>153</c:v>
                </c:pt>
                <c:pt idx="2">
                  <c:v>491</c:v>
                </c:pt>
              </c:numCache>
            </c:numRef>
          </c:val>
          <c:smooth val="0"/>
          <c:extLst>
            <c:ext xmlns:c16="http://schemas.microsoft.com/office/drawing/2014/chart" uri="{C3380CC4-5D6E-409C-BE32-E72D297353CC}">
              <c16:uniqueId val="{00000001-27F5-46C8-A8C7-A2B4994A26DB}"/>
            </c:ext>
          </c:extLst>
        </c:ser>
        <c:dLbls>
          <c:showLegendKey val="0"/>
          <c:showVal val="0"/>
          <c:showCatName val="0"/>
          <c:showSerName val="0"/>
          <c:showPercent val="0"/>
          <c:showBubbleSize val="0"/>
        </c:dLbls>
        <c:smooth val="0"/>
        <c:axId val="143947184"/>
        <c:axId val="809578832"/>
      </c:lineChart>
      <c:catAx>
        <c:axId val="143947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r-Latn-RS"/>
          </a:p>
        </c:txPr>
        <c:crossAx val="809578832"/>
        <c:crosses val="autoZero"/>
        <c:auto val="1"/>
        <c:lblAlgn val="ctr"/>
        <c:lblOffset val="100"/>
        <c:noMultiLvlLbl val="0"/>
      </c:catAx>
      <c:valAx>
        <c:axId val="809578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r-Latn-RS"/>
          </a:p>
        </c:txPr>
        <c:crossAx val="143947184"/>
        <c:crosses val="autoZero"/>
        <c:crossBetween val="between"/>
      </c:valAx>
      <c:spPr>
        <a:noFill/>
        <a:ln>
          <a:noFill/>
        </a:ln>
        <a:effectLst/>
      </c:spPr>
    </c:plotArea>
    <c:legend>
      <c:legendPos val="b"/>
      <c:layout>
        <c:manualLayout>
          <c:xMode val="edge"/>
          <c:yMode val="edge"/>
          <c:x val="0.38868388436094614"/>
          <c:y val="0.94616464901162245"/>
          <c:w val="0.22263213534711671"/>
          <c:h val="5.383535098837754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sr-Latn-R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OM!$C$1</c:f>
              <c:strCache>
                <c:ptCount val="1"/>
                <c:pt idx="0">
                  <c:v>OM prije</c:v>
                </c:pt>
              </c:strCache>
            </c:strRef>
          </c:tx>
          <c:spPr>
            <a:ln w="28575" cap="rnd">
              <a:solidFill>
                <a:schemeClr val="accent2"/>
              </a:solidFill>
              <a:round/>
            </a:ln>
            <a:effectLst/>
          </c:spPr>
          <c:marker>
            <c:symbol val="none"/>
          </c:marker>
          <c:cat>
            <c:strRef>
              <c:f>OM!$A$2:$A$7</c:f>
              <c:strCache>
                <c:ptCount val="6"/>
                <c:pt idx="0">
                  <c:v>regulator</c:v>
                </c:pt>
                <c:pt idx="1">
                  <c:v>ZZNO</c:v>
                </c:pt>
                <c:pt idx="2">
                  <c:v>financije</c:v>
                </c:pt>
                <c:pt idx="3">
                  <c:v>gospodarstvo</c:v>
                </c:pt>
                <c:pt idx="4">
                  <c:v>javni red i mir</c:v>
                </c:pt>
                <c:pt idx="5">
                  <c:v>promet</c:v>
                </c:pt>
              </c:strCache>
            </c:strRef>
          </c:cat>
          <c:val>
            <c:numRef>
              <c:f>OM!$C$2:$C$7</c:f>
              <c:numCache>
                <c:formatCode>0</c:formatCode>
                <c:ptCount val="6"/>
                <c:pt idx="0">
                  <c:v>650</c:v>
                </c:pt>
                <c:pt idx="1">
                  <c:v>650</c:v>
                </c:pt>
                <c:pt idx="2">
                  <c:v>650</c:v>
                </c:pt>
                <c:pt idx="3">
                  <c:v>650</c:v>
                </c:pt>
                <c:pt idx="4">
                  <c:v>650</c:v>
                </c:pt>
                <c:pt idx="5">
                  <c:v>800</c:v>
                </c:pt>
              </c:numCache>
            </c:numRef>
          </c:val>
          <c:smooth val="0"/>
          <c:extLst>
            <c:ext xmlns:c16="http://schemas.microsoft.com/office/drawing/2014/chart" uri="{C3380CC4-5D6E-409C-BE32-E72D297353CC}">
              <c16:uniqueId val="{00000000-7E3D-4512-A748-ADAD9A6B965C}"/>
            </c:ext>
          </c:extLst>
        </c:ser>
        <c:ser>
          <c:idx val="2"/>
          <c:order val="1"/>
          <c:tx>
            <c:strRef>
              <c:f>OM!$D$1</c:f>
              <c:strCache>
                <c:ptCount val="1"/>
                <c:pt idx="0">
                  <c:v>OM sad</c:v>
                </c:pt>
              </c:strCache>
            </c:strRef>
          </c:tx>
          <c:spPr>
            <a:ln w="28575" cap="rnd">
              <a:solidFill>
                <a:schemeClr val="accent3"/>
              </a:solidFill>
              <a:round/>
            </a:ln>
            <a:effectLst/>
          </c:spPr>
          <c:marker>
            <c:symbol val="none"/>
          </c:marker>
          <c:cat>
            <c:strRef>
              <c:f>OM!$A$2:$A$7</c:f>
              <c:strCache>
                <c:ptCount val="6"/>
                <c:pt idx="0">
                  <c:v>regulator</c:v>
                </c:pt>
                <c:pt idx="1">
                  <c:v>ZZNO</c:v>
                </c:pt>
                <c:pt idx="2">
                  <c:v>financije</c:v>
                </c:pt>
                <c:pt idx="3">
                  <c:v>gospodarstvo</c:v>
                </c:pt>
                <c:pt idx="4">
                  <c:v>javni red i mir</c:v>
                </c:pt>
                <c:pt idx="5">
                  <c:v>promet</c:v>
                </c:pt>
              </c:strCache>
            </c:strRef>
          </c:cat>
          <c:val>
            <c:numRef>
              <c:f>OM!$D$2:$D$7</c:f>
              <c:numCache>
                <c:formatCode>0</c:formatCode>
                <c:ptCount val="6"/>
                <c:pt idx="0">
                  <c:v>80</c:v>
                </c:pt>
                <c:pt idx="1">
                  <c:v>300</c:v>
                </c:pt>
                <c:pt idx="2">
                  <c:v>600</c:v>
                </c:pt>
                <c:pt idx="3">
                  <c:v>600</c:v>
                </c:pt>
                <c:pt idx="4">
                  <c:v>650</c:v>
                </c:pt>
                <c:pt idx="5">
                  <c:v>700</c:v>
                </c:pt>
              </c:numCache>
            </c:numRef>
          </c:val>
          <c:smooth val="0"/>
          <c:extLst>
            <c:ext xmlns:c16="http://schemas.microsoft.com/office/drawing/2014/chart" uri="{C3380CC4-5D6E-409C-BE32-E72D297353CC}">
              <c16:uniqueId val="{00000001-7E3D-4512-A748-ADAD9A6B965C}"/>
            </c:ext>
          </c:extLst>
        </c:ser>
        <c:ser>
          <c:idx val="3"/>
          <c:order val="2"/>
          <c:tx>
            <c:strRef>
              <c:f>OM!$E$1</c:f>
              <c:strCache>
                <c:ptCount val="1"/>
                <c:pt idx="0">
                  <c:v>po rezultatima</c:v>
                </c:pt>
              </c:strCache>
            </c:strRef>
          </c:tx>
          <c:spPr>
            <a:ln w="28575" cap="rnd">
              <a:solidFill>
                <a:schemeClr val="accent4"/>
              </a:solidFill>
              <a:round/>
            </a:ln>
            <a:effectLst/>
          </c:spPr>
          <c:marker>
            <c:symbol val="none"/>
          </c:marker>
          <c:cat>
            <c:strRef>
              <c:f>OM!$A$2:$A$7</c:f>
              <c:strCache>
                <c:ptCount val="6"/>
                <c:pt idx="0">
                  <c:v>regulator</c:v>
                </c:pt>
                <c:pt idx="1">
                  <c:v>ZZNO</c:v>
                </c:pt>
                <c:pt idx="2">
                  <c:v>financije</c:v>
                </c:pt>
                <c:pt idx="3">
                  <c:v>gospodarstvo</c:v>
                </c:pt>
                <c:pt idx="4">
                  <c:v>javni red i mir</c:v>
                </c:pt>
                <c:pt idx="5">
                  <c:v>promet</c:v>
                </c:pt>
              </c:strCache>
            </c:strRef>
          </c:cat>
          <c:val>
            <c:numRef>
              <c:f>OM!$E$2:$E$7</c:f>
              <c:numCache>
                <c:formatCode>0</c:formatCode>
                <c:ptCount val="6"/>
                <c:pt idx="0">
                  <c:v>69.245901639344268</c:v>
                </c:pt>
                <c:pt idx="1">
                  <c:v>343.97394136807816</c:v>
                </c:pt>
                <c:pt idx="2">
                  <c:v>375.80071174377224</c:v>
                </c:pt>
                <c:pt idx="3">
                  <c:v>388.23529411764707</c:v>
                </c:pt>
                <c:pt idx="4">
                  <c:v>427.53036437246965</c:v>
                </c:pt>
                <c:pt idx="5">
                  <c:v>505.26315789473682</c:v>
                </c:pt>
              </c:numCache>
            </c:numRef>
          </c:val>
          <c:smooth val="0"/>
          <c:extLst>
            <c:ext xmlns:c16="http://schemas.microsoft.com/office/drawing/2014/chart" uri="{C3380CC4-5D6E-409C-BE32-E72D297353CC}">
              <c16:uniqueId val="{00000002-7E3D-4512-A748-ADAD9A6B965C}"/>
            </c:ext>
          </c:extLst>
        </c:ser>
        <c:dLbls>
          <c:showLegendKey val="0"/>
          <c:showVal val="0"/>
          <c:showCatName val="0"/>
          <c:showSerName val="0"/>
          <c:showPercent val="0"/>
          <c:showBubbleSize val="0"/>
        </c:dLbls>
        <c:smooth val="0"/>
        <c:axId val="812478256"/>
        <c:axId val="379088976"/>
      </c:lineChart>
      <c:catAx>
        <c:axId val="812478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r-Latn-RS"/>
          </a:p>
        </c:txPr>
        <c:crossAx val="379088976"/>
        <c:crosses val="autoZero"/>
        <c:auto val="1"/>
        <c:lblAlgn val="ctr"/>
        <c:lblOffset val="100"/>
        <c:noMultiLvlLbl val="0"/>
      </c:catAx>
      <c:valAx>
        <c:axId val="3790889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r-Latn-RS"/>
          </a:p>
        </c:txPr>
        <c:crossAx val="812478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sr-Latn-R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OM_popravak!$C$1</c:f>
              <c:strCache>
                <c:ptCount val="1"/>
                <c:pt idx="0">
                  <c:v>OM prije</c:v>
                </c:pt>
              </c:strCache>
            </c:strRef>
          </c:tx>
          <c:spPr>
            <a:ln w="28575" cap="rnd">
              <a:solidFill>
                <a:schemeClr val="accent2"/>
              </a:solidFill>
              <a:round/>
            </a:ln>
            <a:effectLst/>
          </c:spPr>
          <c:marker>
            <c:symbol val="none"/>
          </c:marker>
          <c:cat>
            <c:strRef>
              <c:f>OM_popravak!$A$2:$A$11</c:f>
              <c:strCache>
                <c:ptCount val="10"/>
                <c:pt idx="0">
                  <c:v>Naknada štete od 500.000,01 kn i više</c:v>
                </c:pt>
                <c:pt idx="1">
                  <c:v>Isplata od 500.000,01 kn i više</c:v>
                </c:pt>
                <c:pt idx="2">
                  <c:v>Sporovi vezani uz stečaj (samo po uputi stečajnog suca)</c:v>
                </c:pt>
                <c:pt idx="3">
                  <c:v>Stvarnopravni zahtjevi</c:v>
                </c:pt>
                <c:pt idx="4">
                  <c:v>Statusni - ostalo</c:v>
                </c:pt>
                <c:pt idx="5">
                  <c:v>Parnica - ostalo</c:v>
                </c:pt>
                <c:pt idx="6">
                  <c:v>Naknada štete do 500.000,00 kn</c:v>
                </c:pt>
                <c:pt idx="7">
                  <c:v>Predmeti proslijeđeni od JB po prigovoru na rješenje o ovrsi na temelju vjerodostojne isprave od 500.000,01 kn</c:v>
                </c:pt>
                <c:pt idx="8">
                  <c:v>Isplata do 500.000,00 kn</c:v>
                </c:pt>
                <c:pt idx="9">
                  <c:v>Predmeti proslijeđeni od JB po prigovoru na rješenje o ovrsi na temelju vjerodostojne isprave do 500.000,00 kn</c:v>
                </c:pt>
              </c:strCache>
            </c:strRef>
          </c:cat>
          <c:val>
            <c:numRef>
              <c:f>OM_popravak!$C$2:$C$11</c:f>
              <c:numCache>
                <c:formatCode>General</c:formatCode>
                <c:ptCount val="10"/>
                <c:pt idx="0">
                  <c:v>165</c:v>
                </c:pt>
                <c:pt idx="1">
                  <c:v>200</c:v>
                </c:pt>
                <c:pt idx="2">
                  <c:v>165</c:v>
                </c:pt>
                <c:pt idx="3">
                  <c:v>180</c:v>
                </c:pt>
                <c:pt idx="4">
                  <c:v>180</c:v>
                </c:pt>
                <c:pt idx="5">
                  <c:v>180</c:v>
                </c:pt>
                <c:pt idx="6">
                  <c:v>165</c:v>
                </c:pt>
                <c:pt idx="7">
                  <c:v>180</c:v>
                </c:pt>
                <c:pt idx="8">
                  <c:v>200</c:v>
                </c:pt>
                <c:pt idx="9">
                  <c:v>180</c:v>
                </c:pt>
              </c:numCache>
            </c:numRef>
          </c:val>
          <c:smooth val="0"/>
          <c:extLst>
            <c:ext xmlns:c16="http://schemas.microsoft.com/office/drawing/2014/chart" uri="{C3380CC4-5D6E-409C-BE32-E72D297353CC}">
              <c16:uniqueId val="{00000000-7ED8-4AF4-87CC-D66BE0E98326}"/>
            </c:ext>
          </c:extLst>
        </c:ser>
        <c:ser>
          <c:idx val="2"/>
          <c:order val="1"/>
          <c:tx>
            <c:strRef>
              <c:f>OM_popravak!$D$1</c:f>
              <c:strCache>
                <c:ptCount val="1"/>
                <c:pt idx="0">
                  <c:v>OM sad</c:v>
                </c:pt>
              </c:strCache>
            </c:strRef>
          </c:tx>
          <c:spPr>
            <a:ln w="28575" cap="rnd">
              <a:solidFill>
                <a:schemeClr val="accent3"/>
              </a:solidFill>
              <a:round/>
            </a:ln>
            <a:effectLst/>
          </c:spPr>
          <c:marker>
            <c:symbol val="none"/>
          </c:marker>
          <c:cat>
            <c:strRef>
              <c:f>OM_popravak!$A$2:$A$11</c:f>
              <c:strCache>
                <c:ptCount val="10"/>
                <c:pt idx="0">
                  <c:v>Naknada štete od 500.000,01 kn i više</c:v>
                </c:pt>
                <c:pt idx="1">
                  <c:v>Isplata od 500.000,01 kn i više</c:v>
                </c:pt>
                <c:pt idx="2">
                  <c:v>Sporovi vezani uz stečaj (samo po uputi stečajnog suca)</c:v>
                </c:pt>
                <c:pt idx="3">
                  <c:v>Stvarnopravni zahtjevi</c:v>
                </c:pt>
                <c:pt idx="4">
                  <c:v>Statusni - ostalo</c:v>
                </c:pt>
                <c:pt idx="5">
                  <c:v>Parnica - ostalo</c:v>
                </c:pt>
                <c:pt idx="6">
                  <c:v>Naknada štete do 500.000,00 kn</c:v>
                </c:pt>
                <c:pt idx="7">
                  <c:v>Predmeti proslijeđeni od JB po prigovoru na rješenje o ovrsi na temelju vjerodostojne isprave od 500.000,01 kn</c:v>
                </c:pt>
                <c:pt idx="8">
                  <c:v>Isplata do 500.000,00 kn</c:v>
                </c:pt>
                <c:pt idx="9">
                  <c:v>Predmeti proslijeđeni od JB po prigovoru na rješenje o ovrsi na temelju vjerodostojne isprave do 500.000,00 kn</c:v>
                </c:pt>
              </c:strCache>
            </c:strRef>
          </c:cat>
          <c:val>
            <c:numRef>
              <c:f>OM_popravak!$D$2:$D$11</c:f>
              <c:numCache>
                <c:formatCode>General</c:formatCode>
                <c:ptCount val="10"/>
                <c:pt idx="0">
                  <c:v>200</c:v>
                </c:pt>
                <c:pt idx="1">
                  <c:v>200</c:v>
                </c:pt>
                <c:pt idx="2">
                  <c:v>200</c:v>
                </c:pt>
                <c:pt idx="3">
                  <c:v>200</c:v>
                </c:pt>
                <c:pt idx="4">
                  <c:v>200</c:v>
                </c:pt>
                <c:pt idx="5">
                  <c:v>200</c:v>
                </c:pt>
                <c:pt idx="6">
                  <c:v>200</c:v>
                </c:pt>
                <c:pt idx="7">
                  <c:v>200</c:v>
                </c:pt>
                <c:pt idx="8">
                  <c:v>200</c:v>
                </c:pt>
                <c:pt idx="9">
                  <c:v>200</c:v>
                </c:pt>
              </c:numCache>
            </c:numRef>
          </c:val>
          <c:smooth val="0"/>
          <c:extLst>
            <c:ext xmlns:c16="http://schemas.microsoft.com/office/drawing/2014/chart" uri="{C3380CC4-5D6E-409C-BE32-E72D297353CC}">
              <c16:uniqueId val="{00000001-7ED8-4AF4-87CC-D66BE0E98326}"/>
            </c:ext>
          </c:extLst>
        </c:ser>
        <c:ser>
          <c:idx val="3"/>
          <c:order val="2"/>
          <c:tx>
            <c:strRef>
              <c:f>OM_popravak!$E$1</c:f>
              <c:strCache>
                <c:ptCount val="1"/>
                <c:pt idx="0">
                  <c:v>rezultat</c:v>
                </c:pt>
              </c:strCache>
            </c:strRef>
          </c:tx>
          <c:spPr>
            <a:ln w="28575" cap="rnd">
              <a:solidFill>
                <a:schemeClr val="accent4"/>
              </a:solidFill>
              <a:round/>
            </a:ln>
            <a:effectLst/>
          </c:spPr>
          <c:marker>
            <c:symbol val="none"/>
          </c:marker>
          <c:cat>
            <c:strRef>
              <c:f>OM_popravak!$A$2:$A$11</c:f>
              <c:strCache>
                <c:ptCount val="10"/>
                <c:pt idx="0">
                  <c:v>Naknada štete od 500.000,01 kn i više</c:v>
                </c:pt>
                <c:pt idx="1">
                  <c:v>Isplata od 500.000,01 kn i više</c:v>
                </c:pt>
                <c:pt idx="2">
                  <c:v>Sporovi vezani uz stečaj (samo po uputi stečajnog suca)</c:v>
                </c:pt>
                <c:pt idx="3">
                  <c:v>Stvarnopravni zahtjevi</c:v>
                </c:pt>
                <c:pt idx="4">
                  <c:v>Statusni - ostalo</c:v>
                </c:pt>
                <c:pt idx="5">
                  <c:v>Parnica - ostalo</c:v>
                </c:pt>
                <c:pt idx="6">
                  <c:v>Naknada štete do 500.000,00 kn</c:v>
                </c:pt>
                <c:pt idx="7">
                  <c:v>Predmeti proslijeđeni od JB po prigovoru na rješenje o ovrsi na temelju vjerodostojne isprave od 500.000,01 kn</c:v>
                </c:pt>
                <c:pt idx="8">
                  <c:v>Isplata do 500.000,00 kn</c:v>
                </c:pt>
                <c:pt idx="9">
                  <c:v>Predmeti proslijeđeni od JB po prigovoru na rješenje o ovrsi na temelju vjerodostojne isprave do 500.000,00 kn</c:v>
                </c:pt>
              </c:strCache>
            </c:strRef>
          </c:cat>
          <c:val>
            <c:numRef>
              <c:f>OM_popravak!$E$2:$E$11</c:f>
              <c:numCache>
                <c:formatCode>General</c:formatCode>
                <c:ptCount val="10"/>
                <c:pt idx="0">
                  <c:v>108</c:v>
                </c:pt>
                <c:pt idx="1">
                  <c:v>113</c:v>
                </c:pt>
                <c:pt idx="2">
                  <c:v>120</c:v>
                </c:pt>
                <c:pt idx="3">
                  <c:v>122</c:v>
                </c:pt>
                <c:pt idx="4">
                  <c:v>123</c:v>
                </c:pt>
                <c:pt idx="5">
                  <c:v>123</c:v>
                </c:pt>
                <c:pt idx="6">
                  <c:v>125</c:v>
                </c:pt>
                <c:pt idx="7">
                  <c:v>140</c:v>
                </c:pt>
                <c:pt idx="8">
                  <c:v>149</c:v>
                </c:pt>
                <c:pt idx="9">
                  <c:v>170</c:v>
                </c:pt>
              </c:numCache>
            </c:numRef>
          </c:val>
          <c:smooth val="0"/>
          <c:extLst>
            <c:ext xmlns:c16="http://schemas.microsoft.com/office/drawing/2014/chart" uri="{C3380CC4-5D6E-409C-BE32-E72D297353CC}">
              <c16:uniqueId val="{00000002-7ED8-4AF4-87CC-D66BE0E98326}"/>
            </c:ext>
          </c:extLst>
        </c:ser>
        <c:dLbls>
          <c:showLegendKey val="0"/>
          <c:showVal val="0"/>
          <c:showCatName val="0"/>
          <c:showSerName val="0"/>
          <c:showPercent val="0"/>
          <c:showBubbleSize val="0"/>
        </c:dLbls>
        <c:smooth val="0"/>
        <c:axId val="812478256"/>
        <c:axId val="379172176"/>
      </c:lineChart>
      <c:catAx>
        <c:axId val="812478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r-Latn-RS"/>
          </a:p>
        </c:txPr>
        <c:crossAx val="379172176"/>
        <c:crosses val="autoZero"/>
        <c:auto val="1"/>
        <c:lblAlgn val="ctr"/>
        <c:lblOffset val="100"/>
        <c:noMultiLvlLbl val="0"/>
      </c:catAx>
      <c:valAx>
        <c:axId val="379172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r-Latn-RS"/>
          </a:p>
        </c:txPr>
        <c:crossAx val="812478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sr-Latn-R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Sheet1!$C$1</c:f>
              <c:strCache>
                <c:ptCount val="1"/>
                <c:pt idx="0">
                  <c:v>OM</c:v>
                </c:pt>
              </c:strCache>
            </c:strRef>
          </c:tx>
          <c:spPr>
            <a:ln w="28575" cap="rnd">
              <a:solidFill>
                <a:schemeClr val="accent2"/>
              </a:solidFill>
              <a:round/>
            </a:ln>
            <a:effectLst/>
          </c:spPr>
          <c:marker>
            <c:symbol val="none"/>
          </c:marker>
          <c:cat>
            <c:strRef>
              <c:f>Sheet1!$A$2:$A$8</c:f>
              <c:strCache>
                <c:ptCount val="7"/>
                <c:pt idx="0">
                  <c:v>azil</c:v>
                </c:pt>
                <c:pt idx="1">
                  <c:v>mirovinsko-socijalno</c:v>
                </c:pt>
                <c:pt idx="2">
                  <c:v>graditeljski i komunalni</c:v>
                </c:pt>
                <c:pt idx="3">
                  <c:v>ostalo</c:v>
                </c:pt>
                <c:pt idx="4">
                  <c:v>opća uprava</c:v>
                </c:pt>
                <c:pt idx="5">
                  <c:v>financijski</c:v>
                </c:pt>
                <c:pt idx="6">
                  <c:v>imovinska prava</c:v>
                </c:pt>
              </c:strCache>
            </c:strRef>
          </c:cat>
          <c:val>
            <c:numRef>
              <c:f>Sheet1!$C$2:$C$8</c:f>
              <c:numCache>
                <c:formatCode>General</c:formatCode>
                <c:ptCount val="7"/>
                <c:pt idx="0">
                  <c:v>250</c:v>
                </c:pt>
                <c:pt idx="1">
                  <c:v>250</c:v>
                </c:pt>
                <c:pt idx="2">
                  <c:v>250</c:v>
                </c:pt>
                <c:pt idx="3">
                  <c:v>250</c:v>
                </c:pt>
                <c:pt idx="4">
                  <c:v>250</c:v>
                </c:pt>
                <c:pt idx="5">
                  <c:v>250</c:v>
                </c:pt>
                <c:pt idx="6">
                  <c:v>250</c:v>
                </c:pt>
              </c:numCache>
            </c:numRef>
          </c:val>
          <c:smooth val="0"/>
          <c:extLst>
            <c:ext xmlns:c16="http://schemas.microsoft.com/office/drawing/2014/chart" uri="{C3380CC4-5D6E-409C-BE32-E72D297353CC}">
              <c16:uniqueId val="{00000000-C201-44E4-A392-CB70F3E002B2}"/>
            </c:ext>
          </c:extLst>
        </c:ser>
        <c:ser>
          <c:idx val="2"/>
          <c:order val="1"/>
          <c:tx>
            <c:strRef>
              <c:f>Sheet1!$D$1</c:f>
              <c:strCache>
                <c:ptCount val="1"/>
                <c:pt idx="0">
                  <c:v>po rezultatima</c:v>
                </c:pt>
              </c:strCache>
            </c:strRef>
          </c:tx>
          <c:spPr>
            <a:ln w="28575" cap="rnd">
              <a:solidFill>
                <a:schemeClr val="accent3"/>
              </a:solidFill>
              <a:round/>
            </a:ln>
            <a:effectLst/>
          </c:spPr>
          <c:marker>
            <c:symbol val="none"/>
          </c:marker>
          <c:cat>
            <c:strRef>
              <c:f>Sheet1!$A$2:$A$8</c:f>
              <c:strCache>
                <c:ptCount val="7"/>
                <c:pt idx="0">
                  <c:v>azil</c:v>
                </c:pt>
                <c:pt idx="1">
                  <c:v>mirovinsko-socijalno</c:v>
                </c:pt>
                <c:pt idx="2">
                  <c:v>graditeljski i komunalni</c:v>
                </c:pt>
                <c:pt idx="3">
                  <c:v>ostalo</c:v>
                </c:pt>
                <c:pt idx="4">
                  <c:v>opća uprava</c:v>
                </c:pt>
                <c:pt idx="5">
                  <c:v>financijski</c:v>
                </c:pt>
                <c:pt idx="6">
                  <c:v>imovinska prava</c:v>
                </c:pt>
              </c:strCache>
            </c:strRef>
          </c:cat>
          <c:val>
            <c:numRef>
              <c:f>Sheet1!$D$2:$D$8</c:f>
              <c:numCache>
                <c:formatCode>0</c:formatCode>
                <c:ptCount val="7"/>
                <c:pt idx="0">
                  <c:v>145.25447042640991</c:v>
                </c:pt>
                <c:pt idx="1">
                  <c:v>125.26690391459074</c:v>
                </c:pt>
                <c:pt idx="2">
                  <c:v>107.86516853932584</c:v>
                </c:pt>
                <c:pt idx="3">
                  <c:v>110.69182389937107</c:v>
                </c:pt>
                <c:pt idx="4">
                  <c:v>104.03940886699507</c:v>
                </c:pt>
                <c:pt idx="5">
                  <c:v>93.203883495145632</c:v>
                </c:pt>
                <c:pt idx="6">
                  <c:v>86.770747740345115</c:v>
                </c:pt>
              </c:numCache>
            </c:numRef>
          </c:val>
          <c:smooth val="0"/>
          <c:extLst>
            <c:ext xmlns:c16="http://schemas.microsoft.com/office/drawing/2014/chart" uri="{C3380CC4-5D6E-409C-BE32-E72D297353CC}">
              <c16:uniqueId val="{00000001-C201-44E4-A392-CB70F3E002B2}"/>
            </c:ext>
          </c:extLst>
        </c:ser>
        <c:dLbls>
          <c:showLegendKey val="0"/>
          <c:showVal val="0"/>
          <c:showCatName val="0"/>
          <c:showSerName val="0"/>
          <c:showPercent val="0"/>
          <c:showBubbleSize val="0"/>
        </c:dLbls>
        <c:smooth val="0"/>
        <c:axId val="143926384"/>
        <c:axId val="809575088"/>
      </c:lineChart>
      <c:catAx>
        <c:axId val="143926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sr-Latn-RS"/>
          </a:p>
        </c:txPr>
        <c:crossAx val="809575088"/>
        <c:crosses val="autoZero"/>
        <c:auto val="1"/>
        <c:lblAlgn val="ctr"/>
        <c:lblOffset val="100"/>
        <c:noMultiLvlLbl val="0"/>
      </c:catAx>
      <c:valAx>
        <c:axId val="809575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sr-Latn-RS"/>
          </a:p>
        </c:txPr>
        <c:crossAx val="143926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300"/>
      </a:pPr>
      <a:endParaRPr lang="sr-Latn-R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om_za_graf!$C$1</c:f>
              <c:strCache>
                <c:ptCount val="1"/>
                <c:pt idx="0">
                  <c:v>OM prije</c:v>
                </c:pt>
              </c:strCache>
            </c:strRef>
          </c:tx>
          <c:spPr>
            <a:ln w="28575" cap="rnd">
              <a:solidFill>
                <a:schemeClr val="accent2"/>
              </a:solidFill>
              <a:round/>
            </a:ln>
            <a:effectLst/>
          </c:spPr>
          <c:marker>
            <c:symbol val="none"/>
          </c:marker>
          <c:cat>
            <c:strRef>
              <c:f>om_za_graf!$A$2:$A$12</c:f>
              <c:strCache>
                <c:ptCount val="11"/>
                <c:pt idx="0">
                  <c:v>Stvarno - Pravo vlasništva nekretnine</c:v>
                </c:pt>
                <c:pt idx="1">
                  <c:v>Radno - (prestanak, otkaz, utvrđenje radnog odnosa)</c:v>
                </c:pt>
                <c:pt idx="2">
                  <c:v>Obvezno - isplata</c:v>
                </c:pt>
                <c:pt idx="3">
                  <c:v>Naknada štete</c:v>
                </c:pt>
                <c:pt idx="4">
                  <c:v>Obvezno - ništetnost</c:v>
                </c:pt>
                <c:pt idx="5">
                  <c:v>Radno - naknada štete</c:v>
                </c:pt>
                <c:pt idx="6">
                  <c:v>Obvezno isplata do 100.000,00 kn</c:v>
                </c:pt>
                <c:pt idx="7">
                  <c:v>Uzdržavanje djeteta</c:v>
                </c:pt>
                <c:pt idx="8">
                  <c:v>Radno - materijalna davanja (isplata)</c:v>
                </c:pt>
                <c:pt idx="9">
                  <c:v>Predmeti proslijeđeni od JB po prigovoru na rješenje o ovrsi na temelju vjerodostojne isprave do 100.000,00 kn</c:v>
                </c:pt>
                <c:pt idx="10">
                  <c:v>povodom žalbe na rješenja</c:v>
                </c:pt>
              </c:strCache>
            </c:strRef>
          </c:cat>
          <c:val>
            <c:numRef>
              <c:f>om_za_graf!$C$2:$C$12</c:f>
              <c:numCache>
                <c:formatCode>General</c:formatCode>
                <c:ptCount val="11"/>
                <c:pt idx="0">
                  <c:v>180</c:v>
                </c:pt>
                <c:pt idx="1">
                  <c:v>200</c:v>
                </c:pt>
                <c:pt idx="2">
                  <c:v>180</c:v>
                </c:pt>
                <c:pt idx="3">
                  <c:v>240</c:v>
                </c:pt>
                <c:pt idx="4">
                  <c:v>180</c:v>
                </c:pt>
                <c:pt idx="5">
                  <c:v>180</c:v>
                </c:pt>
                <c:pt idx="6">
                  <c:v>180</c:v>
                </c:pt>
                <c:pt idx="7">
                  <c:v>280</c:v>
                </c:pt>
                <c:pt idx="8">
                  <c:v>450</c:v>
                </c:pt>
                <c:pt idx="9">
                  <c:v>350</c:v>
                </c:pt>
                <c:pt idx="10">
                  <c:v>500</c:v>
                </c:pt>
              </c:numCache>
            </c:numRef>
          </c:val>
          <c:smooth val="0"/>
          <c:extLst>
            <c:ext xmlns:c16="http://schemas.microsoft.com/office/drawing/2014/chart" uri="{C3380CC4-5D6E-409C-BE32-E72D297353CC}">
              <c16:uniqueId val="{00000000-CD2D-4CE5-8158-A10B958AB93C}"/>
            </c:ext>
          </c:extLst>
        </c:ser>
        <c:ser>
          <c:idx val="2"/>
          <c:order val="1"/>
          <c:tx>
            <c:strRef>
              <c:f>om_za_graf!$D$1</c:f>
              <c:strCache>
                <c:ptCount val="1"/>
                <c:pt idx="0">
                  <c:v>OM sad</c:v>
                </c:pt>
              </c:strCache>
            </c:strRef>
          </c:tx>
          <c:spPr>
            <a:ln w="28575" cap="rnd">
              <a:solidFill>
                <a:schemeClr val="accent3"/>
              </a:solidFill>
              <a:round/>
            </a:ln>
            <a:effectLst/>
          </c:spPr>
          <c:marker>
            <c:symbol val="none"/>
          </c:marker>
          <c:cat>
            <c:strRef>
              <c:f>om_za_graf!$A$2:$A$12</c:f>
              <c:strCache>
                <c:ptCount val="11"/>
                <c:pt idx="0">
                  <c:v>Stvarno - Pravo vlasništva nekretnine</c:v>
                </c:pt>
                <c:pt idx="1">
                  <c:v>Radno - (prestanak, otkaz, utvrđenje radnog odnosa)</c:v>
                </c:pt>
                <c:pt idx="2">
                  <c:v>Obvezno - isplata</c:v>
                </c:pt>
                <c:pt idx="3">
                  <c:v>Naknada štete</c:v>
                </c:pt>
                <c:pt idx="4">
                  <c:v>Obvezno - ništetnost</c:v>
                </c:pt>
                <c:pt idx="5">
                  <c:v>Radno - naknada štete</c:v>
                </c:pt>
                <c:pt idx="6">
                  <c:v>Obvezno isplata do 100.000,00 kn</c:v>
                </c:pt>
                <c:pt idx="7">
                  <c:v>Uzdržavanje djeteta</c:v>
                </c:pt>
                <c:pt idx="8">
                  <c:v>Radno - materijalna davanja (isplata)</c:v>
                </c:pt>
                <c:pt idx="9">
                  <c:v>Predmeti proslijeđeni od JB po prigovoru na rješenje o ovrsi na temelju vjerodostojne isprave do 100.000,00 kn</c:v>
                </c:pt>
                <c:pt idx="10">
                  <c:v>povodom žalbe na rješenja</c:v>
                </c:pt>
              </c:strCache>
            </c:strRef>
          </c:cat>
          <c:val>
            <c:numRef>
              <c:f>om_za_graf!$D$2:$D$12</c:f>
              <c:numCache>
                <c:formatCode>General</c:formatCode>
                <c:ptCount val="11"/>
                <c:pt idx="0">
                  <c:v>220</c:v>
                </c:pt>
                <c:pt idx="1">
                  <c:v>220</c:v>
                </c:pt>
                <c:pt idx="2">
                  <c:v>220</c:v>
                </c:pt>
                <c:pt idx="3">
                  <c:v>220</c:v>
                </c:pt>
                <c:pt idx="4">
                  <c:v>220</c:v>
                </c:pt>
                <c:pt idx="5">
                  <c:v>220</c:v>
                </c:pt>
                <c:pt idx="6">
                  <c:v>220</c:v>
                </c:pt>
                <c:pt idx="7">
                  <c:v>220</c:v>
                </c:pt>
                <c:pt idx="8">
                  <c:v>220</c:v>
                </c:pt>
                <c:pt idx="9">
                  <c:v>220</c:v>
                </c:pt>
                <c:pt idx="10">
                  <c:v>300</c:v>
                </c:pt>
              </c:numCache>
            </c:numRef>
          </c:val>
          <c:smooth val="0"/>
          <c:extLst>
            <c:ext xmlns:c16="http://schemas.microsoft.com/office/drawing/2014/chart" uri="{C3380CC4-5D6E-409C-BE32-E72D297353CC}">
              <c16:uniqueId val="{00000001-CD2D-4CE5-8158-A10B958AB93C}"/>
            </c:ext>
          </c:extLst>
        </c:ser>
        <c:ser>
          <c:idx val="3"/>
          <c:order val="2"/>
          <c:tx>
            <c:strRef>
              <c:f>om_za_graf!$E$1</c:f>
              <c:strCache>
                <c:ptCount val="1"/>
                <c:pt idx="0">
                  <c:v>rezultat</c:v>
                </c:pt>
              </c:strCache>
            </c:strRef>
          </c:tx>
          <c:spPr>
            <a:ln w="28575" cap="rnd">
              <a:solidFill>
                <a:schemeClr val="accent4"/>
              </a:solidFill>
              <a:round/>
            </a:ln>
            <a:effectLst/>
          </c:spPr>
          <c:marker>
            <c:symbol val="none"/>
          </c:marker>
          <c:cat>
            <c:strRef>
              <c:f>om_za_graf!$A$2:$A$12</c:f>
              <c:strCache>
                <c:ptCount val="11"/>
                <c:pt idx="0">
                  <c:v>Stvarno - Pravo vlasništva nekretnine</c:v>
                </c:pt>
                <c:pt idx="1">
                  <c:v>Radno - (prestanak, otkaz, utvrđenje radnog odnosa)</c:v>
                </c:pt>
                <c:pt idx="2">
                  <c:v>Obvezno - isplata</c:v>
                </c:pt>
                <c:pt idx="3">
                  <c:v>Naknada štete</c:v>
                </c:pt>
                <c:pt idx="4">
                  <c:v>Obvezno - ništetnost</c:v>
                </c:pt>
                <c:pt idx="5">
                  <c:v>Radno - naknada štete</c:v>
                </c:pt>
                <c:pt idx="6">
                  <c:v>Obvezno isplata do 100.000,00 kn</c:v>
                </c:pt>
                <c:pt idx="7">
                  <c:v>Uzdržavanje djeteta</c:v>
                </c:pt>
                <c:pt idx="8">
                  <c:v>Radno - materijalna davanja (isplata)</c:v>
                </c:pt>
                <c:pt idx="9">
                  <c:v>Predmeti proslijeđeni od JB po prigovoru na rješenje o ovrsi na temelju vjerodostojne isprave do 100.000,00 kn</c:v>
                </c:pt>
                <c:pt idx="10">
                  <c:v>povodom žalbe na rješenja</c:v>
                </c:pt>
              </c:strCache>
            </c:strRef>
          </c:cat>
          <c:val>
            <c:numRef>
              <c:f>om_za_graf!$E$2:$E$12</c:f>
              <c:numCache>
                <c:formatCode>0</c:formatCode>
                <c:ptCount val="11"/>
                <c:pt idx="0">
                  <c:v>136.96498054474708</c:v>
                </c:pt>
                <c:pt idx="1">
                  <c:v>138.94736842105263</c:v>
                </c:pt>
                <c:pt idx="2">
                  <c:v>181.1320754716981</c:v>
                </c:pt>
                <c:pt idx="3">
                  <c:v>198.49624060150376</c:v>
                </c:pt>
                <c:pt idx="4">
                  <c:v>204.65116279069767</c:v>
                </c:pt>
                <c:pt idx="5">
                  <c:v>265.99496221662469</c:v>
                </c:pt>
                <c:pt idx="6">
                  <c:v>272.16494845360825</c:v>
                </c:pt>
                <c:pt idx="7">
                  <c:v>283.87096774193549</c:v>
                </c:pt>
                <c:pt idx="8">
                  <c:v>306.08695652173913</c:v>
                </c:pt>
                <c:pt idx="9">
                  <c:v>414.11764705882354</c:v>
                </c:pt>
                <c:pt idx="10">
                  <c:v>428</c:v>
                </c:pt>
              </c:numCache>
            </c:numRef>
          </c:val>
          <c:smooth val="0"/>
          <c:extLst>
            <c:ext xmlns:c16="http://schemas.microsoft.com/office/drawing/2014/chart" uri="{C3380CC4-5D6E-409C-BE32-E72D297353CC}">
              <c16:uniqueId val="{00000002-CD2D-4CE5-8158-A10B958AB93C}"/>
            </c:ext>
          </c:extLst>
        </c:ser>
        <c:dLbls>
          <c:showLegendKey val="0"/>
          <c:showVal val="0"/>
          <c:showCatName val="0"/>
          <c:showSerName val="0"/>
          <c:showPercent val="0"/>
          <c:showBubbleSize val="0"/>
        </c:dLbls>
        <c:smooth val="0"/>
        <c:axId val="207542656"/>
        <c:axId val="698352368"/>
      </c:lineChart>
      <c:catAx>
        <c:axId val="207542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r-Latn-RS"/>
          </a:p>
        </c:txPr>
        <c:crossAx val="698352368"/>
        <c:crosses val="autoZero"/>
        <c:auto val="1"/>
        <c:lblAlgn val="ctr"/>
        <c:lblOffset val="100"/>
        <c:noMultiLvlLbl val="0"/>
      </c:catAx>
      <c:valAx>
        <c:axId val="698352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r-Latn-RS"/>
          </a:p>
        </c:txPr>
        <c:crossAx val="207542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sr-Latn-R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'Sheet1 (2)'!$C$1</c:f>
              <c:strCache>
                <c:ptCount val="1"/>
                <c:pt idx="0">
                  <c:v>OM prije</c:v>
                </c:pt>
              </c:strCache>
            </c:strRef>
          </c:tx>
          <c:spPr>
            <a:ln w="28575" cap="rnd">
              <a:solidFill>
                <a:schemeClr val="accent2"/>
              </a:solidFill>
              <a:round/>
            </a:ln>
            <a:effectLst/>
          </c:spPr>
          <c:marker>
            <c:symbol val="none"/>
          </c:marker>
          <c:cat>
            <c:strRef>
              <c:f>'Sheet1 (2)'!$A$2:$A$4</c:f>
              <c:strCache>
                <c:ptCount val="3"/>
                <c:pt idx="0">
                  <c:v>Žalbeni postupak</c:v>
                </c:pt>
                <c:pt idx="1">
                  <c:v>Ocjena zakonitosti općih akata</c:v>
                </c:pt>
                <c:pt idx="2">
                  <c:v>Suđenje u prvom stupnju</c:v>
                </c:pt>
              </c:strCache>
            </c:strRef>
          </c:cat>
          <c:val>
            <c:numRef>
              <c:f>'Sheet1 (2)'!$C$2:$C$4</c:f>
              <c:numCache>
                <c:formatCode>General</c:formatCode>
                <c:ptCount val="3"/>
                <c:pt idx="0">
                  <c:v>200</c:v>
                </c:pt>
                <c:pt idx="1">
                  <c:v>80</c:v>
                </c:pt>
                <c:pt idx="2">
                  <c:v>150</c:v>
                </c:pt>
              </c:numCache>
            </c:numRef>
          </c:val>
          <c:smooth val="0"/>
          <c:extLst>
            <c:ext xmlns:c16="http://schemas.microsoft.com/office/drawing/2014/chart" uri="{C3380CC4-5D6E-409C-BE32-E72D297353CC}">
              <c16:uniqueId val="{00000000-4F35-44F3-9EE8-EEF087709C7A}"/>
            </c:ext>
          </c:extLst>
        </c:ser>
        <c:ser>
          <c:idx val="2"/>
          <c:order val="1"/>
          <c:tx>
            <c:strRef>
              <c:f>'Sheet1 (2)'!$D$1</c:f>
              <c:strCache>
                <c:ptCount val="1"/>
                <c:pt idx="0">
                  <c:v>OM sad</c:v>
                </c:pt>
              </c:strCache>
            </c:strRef>
          </c:tx>
          <c:spPr>
            <a:ln w="28575" cap="rnd">
              <a:solidFill>
                <a:schemeClr val="accent3"/>
              </a:solidFill>
              <a:round/>
            </a:ln>
            <a:effectLst/>
          </c:spPr>
          <c:marker>
            <c:symbol val="none"/>
          </c:marker>
          <c:cat>
            <c:strRef>
              <c:f>'Sheet1 (2)'!$A$2:$A$4</c:f>
              <c:strCache>
                <c:ptCount val="3"/>
                <c:pt idx="0">
                  <c:v>Žalbeni postupak</c:v>
                </c:pt>
                <c:pt idx="1">
                  <c:v>Ocjena zakonitosti općih akata</c:v>
                </c:pt>
                <c:pt idx="2">
                  <c:v>Suđenje u prvom stupnju</c:v>
                </c:pt>
              </c:strCache>
            </c:strRef>
          </c:cat>
          <c:val>
            <c:numRef>
              <c:f>'Sheet1 (2)'!$D$2:$D$4</c:f>
              <c:numCache>
                <c:formatCode>General</c:formatCode>
                <c:ptCount val="3"/>
                <c:pt idx="0">
                  <c:v>220</c:v>
                </c:pt>
                <c:pt idx="1">
                  <c:v>100</c:v>
                </c:pt>
                <c:pt idx="2">
                  <c:v>130</c:v>
                </c:pt>
              </c:numCache>
            </c:numRef>
          </c:val>
          <c:smooth val="0"/>
          <c:extLst>
            <c:ext xmlns:c16="http://schemas.microsoft.com/office/drawing/2014/chart" uri="{C3380CC4-5D6E-409C-BE32-E72D297353CC}">
              <c16:uniqueId val="{00000001-4F35-44F3-9EE8-EEF087709C7A}"/>
            </c:ext>
          </c:extLst>
        </c:ser>
        <c:ser>
          <c:idx val="3"/>
          <c:order val="2"/>
          <c:tx>
            <c:strRef>
              <c:f>'Sheet1 (2)'!$E$1</c:f>
              <c:strCache>
                <c:ptCount val="1"/>
                <c:pt idx="0">
                  <c:v>po rezultatima</c:v>
                </c:pt>
              </c:strCache>
            </c:strRef>
          </c:tx>
          <c:spPr>
            <a:ln w="28575" cap="rnd">
              <a:solidFill>
                <a:schemeClr val="accent4"/>
              </a:solidFill>
              <a:round/>
            </a:ln>
            <a:effectLst/>
          </c:spPr>
          <c:marker>
            <c:symbol val="none"/>
          </c:marker>
          <c:cat>
            <c:strRef>
              <c:f>'Sheet1 (2)'!$A$2:$A$4</c:f>
              <c:strCache>
                <c:ptCount val="3"/>
                <c:pt idx="0">
                  <c:v>Žalbeni postupak</c:v>
                </c:pt>
                <c:pt idx="1">
                  <c:v>Ocjena zakonitosti općih akata</c:v>
                </c:pt>
                <c:pt idx="2">
                  <c:v>Suđenje u prvom stupnju</c:v>
                </c:pt>
              </c:strCache>
            </c:strRef>
          </c:cat>
          <c:val>
            <c:numRef>
              <c:f>'Sheet1 (2)'!$E$2:$E$4</c:f>
              <c:numCache>
                <c:formatCode>0</c:formatCode>
                <c:ptCount val="3"/>
                <c:pt idx="0">
                  <c:v>195.55555555555554</c:v>
                </c:pt>
                <c:pt idx="1">
                  <c:v>105.7762938230384</c:v>
                </c:pt>
                <c:pt idx="2">
                  <c:v>139.25274725274724</c:v>
                </c:pt>
              </c:numCache>
            </c:numRef>
          </c:val>
          <c:smooth val="0"/>
          <c:extLst>
            <c:ext xmlns:c16="http://schemas.microsoft.com/office/drawing/2014/chart" uri="{C3380CC4-5D6E-409C-BE32-E72D297353CC}">
              <c16:uniqueId val="{00000002-4F35-44F3-9EE8-EEF087709C7A}"/>
            </c:ext>
          </c:extLst>
        </c:ser>
        <c:dLbls>
          <c:showLegendKey val="0"/>
          <c:showVal val="0"/>
          <c:showCatName val="0"/>
          <c:showSerName val="0"/>
          <c:showPercent val="0"/>
          <c:showBubbleSize val="0"/>
        </c:dLbls>
        <c:smooth val="0"/>
        <c:axId val="746085808"/>
        <c:axId val="752222432"/>
      </c:lineChart>
      <c:catAx>
        <c:axId val="746085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r-Latn-RS"/>
          </a:p>
        </c:txPr>
        <c:crossAx val="752222432"/>
        <c:crosses val="autoZero"/>
        <c:auto val="1"/>
        <c:lblAlgn val="ctr"/>
        <c:lblOffset val="100"/>
        <c:noMultiLvlLbl val="0"/>
      </c:catAx>
      <c:valAx>
        <c:axId val="752222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r-Latn-RS"/>
          </a:p>
        </c:txPr>
        <c:crossAx val="746085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sr-Latn-R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291FFA-DC62-401B-842F-9CB62FD5171B}" type="doc">
      <dgm:prSet loTypeId="urn:microsoft.com/office/officeart/2005/8/layout/hProcess9" loCatId="process" qsTypeId="urn:microsoft.com/office/officeart/2005/8/quickstyle/simple1" qsCatId="simple" csTypeId="urn:microsoft.com/office/officeart/2005/8/colors/accent1_2" csCatId="accent1" phldr="1"/>
      <dgm:spPr/>
    </dgm:pt>
    <dgm:pt modelId="{CD0DC141-1E6E-4009-B39E-D3D4BC68D108}">
      <dgm:prSet/>
      <dgm:spPr/>
      <dgm:t>
        <a:bodyPr/>
        <a:lstStyle/>
        <a:p>
          <a:r>
            <a:rPr lang="hr-HR" b="0" i="0" u="none" strike="noStrike" noProof="0" dirty="0">
              <a:solidFill>
                <a:schemeClr val="bg2"/>
              </a:solidFill>
              <a:effectLst/>
              <a:latin typeface="+mn-lt"/>
            </a:rPr>
            <a:t>Priprema metodologije za izradu studije složenosti</a:t>
          </a:r>
        </a:p>
      </dgm:t>
    </dgm:pt>
    <dgm:pt modelId="{EDEAADA3-6CC3-4CFE-B14E-485B5D50067F}" type="parTrans" cxnId="{2FD90529-B3C2-459C-A21B-CAE79A8A064B}">
      <dgm:prSet/>
      <dgm:spPr/>
      <dgm:t>
        <a:bodyPr/>
        <a:lstStyle/>
        <a:p>
          <a:endParaRPr lang="en-US"/>
        </a:p>
      </dgm:t>
    </dgm:pt>
    <dgm:pt modelId="{06433FA5-2126-4E49-8371-C1BBC31B1C73}" type="sibTrans" cxnId="{2FD90529-B3C2-459C-A21B-CAE79A8A064B}">
      <dgm:prSet/>
      <dgm:spPr/>
      <dgm:t>
        <a:bodyPr/>
        <a:lstStyle/>
        <a:p>
          <a:endParaRPr lang="en-US"/>
        </a:p>
      </dgm:t>
    </dgm:pt>
    <dgm:pt modelId="{A4F83E89-8A2F-4E77-B4D9-764C3303EB65}">
      <dgm:prSet/>
      <dgm:spPr/>
      <dgm:t>
        <a:bodyPr/>
        <a:lstStyle/>
        <a:p>
          <a:r>
            <a:rPr lang="hr-HR" b="0" i="0" u="none" strike="noStrike" noProof="0" dirty="0">
              <a:solidFill>
                <a:schemeClr val="bg2"/>
              </a:solidFill>
              <a:effectLst/>
              <a:latin typeface="+mn-lt"/>
            </a:rPr>
            <a:t>Provedba studije složenosti</a:t>
          </a:r>
        </a:p>
        <a:p>
          <a:r>
            <a:rPr lang="hr-HR" b="0" i="0" u="none" strike="noStrike" noProof="0" dirty="0">
              <a:solidFill>
                <a:schemeClr val="bg2"/>
              </a:solidFill>
              <a:effectLst/>
              <a:latin typeface="+mn-lt"/>
            </a:rPr>
            <a:t>Analiza, mjerenje, provjera</a:t>
          </a:r>
        </a:p>
      </dgm:t>
    </dgm:pt>
    <dgm:pt modelId="{267DB151-93A7-4D21-8306-1993572C589F}" type="parTrans" cxnId="{F6289FE8-C70A-400A-811E-3B0C0AA659AE}">
      <dgm:prSet/>
      <dgm:spPr/>
      <dgm:t>
        <a:bodyPr/>
        <a:lstStyle/>
        <a:p>
          <a:endParaRPr lang="en-US"/>
        </a:p>
      </dgm:t>
    </dgm:pt>
    <dgm:pt modelId="{85A4B86B-1269-4723-B32B-699EA5755EAB}" type="sibTrans" cxnId="{F6289FE8-C70A-400A-811E-3B0C0AA659AE}">
      <dgm:prSet/>
      <dgm:spPr/>
      <dgm:t>
        <a:bodyPr/>
        <a:lstStyle/>
        <a:p>
          <a:endParaRPr lang="en-US"/>
        </a:p>
      </dgm:t>
    </dgm:pt>
    <dgm:pt modelId="{38D911FB-BCBB-4B6E-8620-0F5393A29B2C}">
      <dgm:prSet/>
      <dgm:spPr/>
      <dgm:t>
        <a:bodyPr/>
        <a:lstStyle/>
        <a:p>
          <a:r>
            <a:rPr lang="hr-HR" b="0" i="0" u="none" strike="noStrike" noProof="0" dirty="0">
              <a:solidFill>
                <a:schemeClr val="bg2"/>
              </a:solidFill>
              <a:effectLst/>
              <a:latin typeface="+mn-lt"/>
            </a:rPr>
            <a:t>Izrada završnog izvješća o provedenim aktivnostima</a:t>
          </a:r>
        </a:p>
      </dgm:t>
    </dgm:pt>
    <dgm:pt modelId="{4343B4C5-D956-485C-A648-C553C1F88780}" type="parTrans" cxnId="{B891E731-5D0E-44B2-ACF4-4239C93D4CAA}">
      <dgm:prSet/>
      <dgm:spPr/>
      <dgm:t>
        <a:bodyPr/>
        <a:lstStyle/>
        <a:p>
          <a:endParaRPr lang="en-US"/>
        </a:p>
      </dgm:t>
    </dgm:pt>
    <dgm:pt modelId="{B92C4625-7D7C-41DD-8E18-8F27703A5AE5}" type="sibTrans" cxnId="{B891E731-5D0E-44B2-ACF4-4239C93D4CAA}">
      <dgm:prSet/>
      <dgm:spPr/>
      <dgm:t>
        <a:bodyPr/>
        <a:lstStyle/>
        <a:p>
          <a:endParaRPr lang="en-US"/>
        </a:p>
      </dgm:t>
    </dgm:pt>
    <dgm:pt modelId="{9D52B307-3E46-4579-8862-B99A736997F9}" type="pres">
      <dgm:prSet presAssocID="{9F291FFA-DC62-401B-842F-9CB62FD5171B}" presName="CompostProcess" presStyleCnt="0">
        <dgm:presLayoutVars>
          <dgm:dir/>
          <dgm:resizeHandles val="exact"/>
        </dgm:presLayoutVars>
      </dgm:prSet>
      <dgm:spPr/>
    </dgm:pt>
    <dgm:pt modelId="{D863A9AB-2743-4DA1-8B71-7E9493A5BAAC}" type="pres">
      <dgm:prSet presAssocID="{9F291FFA-DC62-401B-842F-9CB62FD5171B}" presName="arrow" presStyleLbl="bgShp" presStyleIdx="0" presStyleCnt="1"/>
      <dgm:spPr/>
    </dgm:pt>
    <dgm:pt modelId="{14604B2F-1138-4D71-8B5C-C2C86F1A9A55}" type="pres">
      <dgm:prSet presAssocID="{9F291FFA-DC62-401B-842F-9CB62FD5171B}" presName="linearProcess" presStyleCnt="0"/>
      <dgm:spPr/>
    </dgm:pt>
    <dgm:pt modelId="{E03190E4-9825-4D59-9058-5E6D59757979}" type="pres">
      <dgm:prSet presAssocID="{CD0DC141-1E6E-4009-B39E-D3D4BC68D108}" presName="textNode" presStyleLbl="node1" presStyleIdx="0" presStyleCnt="3">
        <dgm:presLayoutVars>
          <dgm:bulletEnabled val="1"/>
        </dgm:presLayoutVars>
      </dgm:prSet>
      <dgm:spPr/>
    </dgm:pt>
    <dgm:pt modelId="{A2D1B9B3-ED2C-49FC-968E-C6A688A282AB}" type="pres">
      <dgm:prSet presAssocID="{06433FA5-2126-4E49-8371-C1BBC31B1C73}" presName="sibTrans" presStyleCnt="0"/>
      <dgm:spPr/>
    </dgm:pt>
    <dgm:pt modelId="{4C3B4287-6219-4888-AC67-931DE8D2C2FA}" type="pres">
      <dgm:prSet presAssocID="{A4F83E89-8A2F-4E77-B4D9-764C3303EB65}" presName="textNode" presStyleLbl="node1" presStyleIdx="1" presStyleCnt="3">
        <dgm:presLayoutVars>
          <dgm:bulletEnabled val="1"/>
        </dgm:presLayoutVars>
      </dgm:prSet>
      <dgm:spPr/>
    </dgm:pt>
    <dgm:pt modelId="{41FA73E3-EDE8-4C7B-81D3-3AB3FCA2FB63}" type="pres">
      <dgm:prSet presAssocID="{85A4B86B-1269-4723-B32B-699EA5755EAB}" presName="sibTrans" presStyleCnt="0"/>
      <dgm:spPr/>
    </dgm:pt>
    <dgm:pt modelId="{32470B4E-DE20-4EDC-942F-2E2EE0A6D797}" type="pres">
      <dgm:prSet presAssocID="{38D911FB-BCBB-4B6E-8620-0F5393A29B2C}" presName="textNode" presStyleLbl="node1" presStyleIdx="2" presStyleCnt="3">
        <dgm:presLayoutVars>
          <dgm:bulletEnabled val="1"/>
        </dgm:presLayoutVars>
      </dgm:prSet>
      <dgm:spPr/>
    </dgm:pt>
  </dgm:ptLst>
  <dgm:cxnLst>
    <dgm:cxn modelId="{3AE13C26-722A-44D7-819C-705D8786B238}" type="presOf" srcId="{9F291FFA-DC62-401B-842F-9CB62FD5171B}" destId="{9D52B307-3E46-4579-8862-B99A736997F9}" srcOrd="0" destOrd="0" presId="urn:microsoft.com/office/officeart/2005/8/layout/hProcess9"/>
    <dgm:cxn modelId="{2FD90529-B3C2-459C-A21B-CAE79A8A064B}" srcId="{9F291FFA-DC62-401B-842F-9CB62FD5171B}" destId="{CD0DC141-1E6E-4009-B39E-D3D4BC68D108}" srcOrd="0" destOrd="0" parTransId="{EDEAADA3-6CC3-4CFE-B14E-485B5D50067F}" sibTransId="{06433FA5-2126-4E49-8371-C1BBC31B1C73}"/>
    <dgm:cxn modelId="{B891E731-5D0E-44B2-ACF4-4239C93D4CAA}" srcId="{9F291FFA-DC62-401B-842F-9CB62FD5171B}" destId="{38D911FB-BCBB-4B6E-8620-0F5393A29B2C}" srcOrd="2" destOrd="0" parTransId="{4343B4C5-D956-485C-A648-C553C1F88780}" sibTransId="{B92C4625-7D7C-41DD-8E18-8F27703A5AE5}"/>
    <dgm:cxn modelId="{58C3F447-AA4C-46E7-8F0E-6C94D9513261}" type="presOf" srcId="{38D911FB-BCBB-4B6E-8620-0F5393A29B2C}" destId="{32470B4E-DE20-4EDC-942F-2E2EE0A6D797}" srcOrd="0" destOrd="0" presId="urn:microsoft.com/office/officeart/2005/8/layout/hProcess9"/>
    <dgm:cxn modelId="{F1D3A24E-204F-46BC-AE97-03F880B27786}" type="presOf" srcId="{CD0DC141-1E6E-4009-B39E-D3D4BC68D108}" destId="{E03190E4-9825-4D59-9058-5E6D59757979}" srcOrd="0" destOrd="0" presId="urn:microsoft.com/office/officeart/2005/8/layout/hProcess9"/>
    <dgm:cxn modelId="{74084F72-98E7-4FDB-BBA3-C83EE96A5BEE}" type="presOf" srcId="{A4F83E89-8A2F-4E77-B4D9-764C3303EB65}" destId="{4C3B4287-6219-4888-AC67-931DE8D2C2FA}" srcOrd="0" destOrd="0" presId="urn:microsoft.com/office/officeart/2005/8/layout/hProcess9"/>
    <dgm:cxn modelId="{F6289FE8-C70A-400A-811E-3B0C0AA659AE}" srcId="{9F291FFA-DC62-401B-842F-9CB62FD5171B}" destId="{A4F83E89-8A2F-4E77-B4D9-764C3303EB65}" srcOrd="1" destOrd="0" parTransId="{267DB151-93A7-4D21-8306-1993572C589F}" sibTransId="{85A4B86B-1269-4723-B32B-699EA5755EAB}"/>
    <dgm:cxn modelId="{5433D849-FC82-4DA5-864A-9CBFF9ADCDD5}" type="presParOf" srcId="{9D52B307-3E46-4579-8862-B99A736997F9}" destId="{D863A9AB-2743-4DA1-8B71-7E9493A5BAAC}" srcOrd="0" destOrd="0" presId="urn:microsoft.com/office/officeart/2005/8/layout/hProcess9"/>
    <dgm:cxn modelId="{3D445CF7-28F7-4534-A88E-0A0392027243}" type="presParOf" srcId="{9D52B307-3E46-4579-8862-B99A736997F9}" destId="{14604B2F-1138-4D71-8B5C-C2C86F1A9A55}" srcOrd="1" destOrd="0" presId="urn:microsoft.com/office/officeart/2005/8/layout/hProcess9"/>
    <dgm:cxn modelId="{76B7681F-4C40-4979-9C36-E15200161FE7}" type="presParOf" srcId="{14604B2F-1138-4D71-8B5C-C2C86F1A9A55}" destId="{E03190E4-9825-4D59-9058-5E6D59757979}" srcOrd="0" destOrd="0" presId="urn:microsoft.com/office/officeart/2005/8/layout/hProcess9"/>
    <dgm:cxn modelId="{64E2ABC0-5D49-499D-9FA2-EB05DE9D4F38}" type="presParOf" srcId="{14604B2F-1138-4D71-8B5C-C2C86F1A9A55}" destId="{A2D1B9B3-ED2C-49FC-968E-C6A688A282AB}" srcOrd="1" destOrd="0" presId="urn:microsoft.com/office/officeart/2005/8/layout/hProcess9"/>
    <dgm:cxn modelId="{5223D8DA-FD10-4537-9DCA-BE8B6A15C09F}" type="presParOf" srcId="{14604B2F-1138-4D71-8B5C-C2C86F1A9A55}" destId="{4C3B4287-6219-4888-AC67-931DE8D2C2FA}" srcOrd="2" destOrd="0" presId="urn:microsoft.com/office/officeart/2005/8/layout/hProcess9"/>
    <dgm:cxn modelId="{71A51D1C-773A-451D-9C2B-76E82139DDD9}" type="presParOf" srcId="{14604B2F-1138-4D71-8B5C-C2C86F1A9A55}" destId="{41FA73E3-EDE8-4C7B-81D3-3AB3FCA2FB63}" srcOrd="3" destOrd="0" presId="urn:microsoft.com/office/officeart/2005/8/layout/hProcess9"/>
    <dgm:cxn modelId="{EFBA7A27-9FB6-488F-A574-C3737CA009A3}" type="presParOf" srcId="{14604B2F-1138-4D71-8B5C-C2C86F1A9A55}" destId="{32470B4E-DE20-4EDC-942F-2E2EE0A6D797}" srcOrd="4"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8829A4-5557-4209-8003-D1679E586755}"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54117227-E1A6-4375-8B6D-2A790015ACD3}">
      <dgm:prSet phldrT="[Text]"/>
      <dgm:spPr/>
      <dgm:t>
        <a:bodyPr/>
        <a:lstStyle/>
        <a:p>
          <a:r>
            <a:rPr lang="hr-HR" dirty="0"/>
            <a:t>Vrsta spora</a:t>
          </a:r>
          <a:endParaRPr lang="en-US" dirty="0"/>
        </a:p>
      </dgm:t>
    </dgm:pt>
    <dgm:pt modelId="{67329A88-F988-4D95-B5EB-79699411EFF2}" type="parTrans" cxnId="{4FF59DEE-28FA-4D21-9246-69F2F6647990}">
      <dgm:prSet/>
      <dgm:spPr/>
      <dgm:t>
        <a:bodyPr/>
        <a:lstStyle/>
        <a:p>
          <a:endParaRPr lang="en-US"/>
        </a:p>
      </dgm:t>
    </dgm:pt>
    <dgm:pt modelId="{E5A2F4DA-D044-4163-BE86-9B8B8B5A9050}" type="sibTrans" cxnId="{4FF59DEE-28FA-4D21-9246-69F2F6647990}">
      <dgm:prSet/>
      <dgm:spPr/>
      <dgm:t>
        <a:bodyPr/>
        <a:lstStyle/>
        <a:p>
          <a:endParaRPr lang="en-US"/>
        </a:p>
      </dgm:t>
    </dgm:pt>
    <dgm:pt modelId="{6E427A64-961A-42AF-87D4-EB6B3661A3C9}">
      <dgm:prSet phldrT="[Text]"/>
      <dgm:spPr/>
      <dgm:t>
        <a:bodyPr/>
        <a:lstStyle/>
        <a:p>
          <a:r>
            <a:rPr lang="hr-HR" dirty="0"/>
            <a:t>Broj stranaka</a:t>
          </a:r>
          <a:endParaRPr lang="en-US" dirty="0"/>
        </a:p>
      </dgm:t>
    </dgm:pt>
    <dgm:pt modelId="{985CFEFB-44FA-4D43-96EB-A4703A000764}" type="parTrans" cxnId="{E5B499E2-B47E-4F5A-8D96-2EAC958F2595}">
      <dgm:prSet/>
      <dgm:spPr/>
      <dgm:t>
        <a:bodyPr/>
        <a:lstStyle/>
        <a:p>
          <a:endParaRPr lang="en-US"/>
        </a:p>
      </dgm:t>
    </dgm:pt>
    <dgm:pt modelId="{F48AD25C-720E-451A-957E-DCFA61E1855C}" type="sibTrans" cxnId="{E5B499E2-B47E-4F5A-8D96-2EAC958F2595}">
      <dgm:prSet/>
      <dgm:spPr/>
      <dgm:t>
        <a:bodyPr/>
        <a:lstStyle/>
        <a:p>
          <a:endParaRPr lang="en-US"/>
        </a:p>
      </dgm:t>
    </dgm:pt>
    <dgm:pt modelId="{538ECB53-6743-4290-AC19-C2B8CE2D33C9}">
      <dgm:prSet phldrT="[Text]"/>
      <dgm:spPr/>
      <dgm:t>
        <a:bodyPr/>
        <a:lstStyle/>
        <a:p>
          <a:r>
            <a:rPr lang="hr-HR" dirty="0"/>
            <a:t>Složenost pravnog pitanja</a:t>
          </a:r>
          <a:endParaRPr lang="en-US" dirty="0"/>
        </a:p>
      </dgm:t>
    </dgm:pt>
    <dgm:pt modelId="{B996E4FA-0E94-4B15-A426-B3E536B4F7AE}" type="parTrans" cxnId="{634C74E2-3913-444B-BF9E-6A0868F7555B}">
      <dgm:prSet/>
      <dgm:spPr/>
      <dgm:t>
        <a:bodyPr/>
        <a:lstStyle/>
        <a:p>
          <a:endParaRPr lang="en-US"/>
        </a:p>
      </dgm:t>
    </dgm:pt>
    <dgm:pt modelId="{27230CE2-F372-4805-B689-62312E1C507D}" type="sibTrans" cxnId="{634C74E2-3913-444B-BF9E-6A0868F7555B}">
      <dgm:prSet/>
      <dgm:spPr/>
      <dgm:t>
        <a:bodyPr/>
        <a:lstStyle/>
        <a:p>
          <a:endParaRPr lang="en-US"/>
        </a:p>
      </dgm:t>
    </dgm:pt>
    <dgm:pt modelId="{FE5E52B7-446A-485E-B01C-FC37C4DFA720}">
      <dgm:prSet phldrT="[Text]"/>
      <dgm:spPr/>
      <dgm:t>
        <a:bodyPr/>
        <a:lstStyle/>
        <a:p>
          <a:r>
            <a:rPr lang="hr-HR" dirty="0"/>
            <a:t>„složenost” ili "težina" predmet</a:t>
          </a:r>
          <a:r>
            <a:rPr lang="en-US" dirty="0"/>
            <a:t>a</a:t>
          </a:r>
        </a:p>
      </dgm:t>
    </dgm:pt>
    <dgm:pt modelId="{9F64D5AB-C0C3-4CAA-9EFC-CE75E2868E0C}" type="parTrans" cxnId="{65140210-E797-4C6E-8040-C0AE48540677}">
      <dgm:prSet/>
      <dgm:spPr/>
      <dgm:t>
        <a:bodyPr/>
        <a:lstStyle/>
        <a:p>
          <a:endParaRPr lang="en-US"/>
        </a:p>
      </dgm:t>
    </dgm:pt>
    <dgm:pt modelId="{9F30C0D2-0B13-4274-B4CD-9631B19B741D}" type="sibTrans" cxnId="{65140210-E797-4C6E-8040-C0AE48540677}">
      <dgm:prSet/>
      <dgm:spPr/>
      <dgm:t>
        <a:bodyPr/>
        <a:lstStyle/>
        <a:p>
          <a:endParaRPr lang="en-US"/>
        </a:p>
      </dgm:t>
    </dgm:pt>
    <dgm:pt modelId="{50269033-C183-49AD-88C4-BF854AA1F71F}">
      <dgm:prSet phldrT="[Text]" custLinFactNeighborX="-22541" custLinFactNeighborY="-11676"/>
      <dgm:spPr/>
      <dgm:t>
        <a:bodyPr/>
        <a:lstStyle/>
        <a:p>
          <a:endParaRPr lang="hr-HR" dirty="0"/>
        </a:p>
      </dgm:t>
    </dgm:pt>
    <dgm:pt modelId="{5C27E492-CA91-455B-8C0B-D64DF7CE4054}" type="parTrans" cxnId="{AB44635A-372B-4C23-B96F-4D8A05735439}">
      <dgm:prSet/>
      <dgm:spPr/>
      <dgm:t>
        <a:bodyPr/>
        <a:lstStyle/>
        <a:p>
          <a:endParaRPr lang="hr-HR"/>
        </a:p>
      </dgm:t>
    </dgm:pt>
    <dgm:pt modelId="{BCED22CE-9FEA-49FE-882E-581628075CD2}" type="sibTrans" cxnId="{AB44635A-372B-4C23-B96F-4D8A05735439}">
      <dgm:prSet/>
      <dgm:spPr/>
      <dgm:t>
        <a:bodyPr/>
        <a:lstStyle/>
        <a:p>
          <a:endParaRPr lang="hr-HR"/>
        </a:p>
      </dgm:t>
    </dgm:pt>
    <dgm:pt modelId="{08A903B9-A748-4C44-A860-5FA088EE1456}" type="pres">
      <dgm:prSet presAssocID="{D88829A4-5557-4209-8003-D1679E586755}" presName="Name0" presStyleCnt="0">
        <dgm:presLayoutVars>
          <dgm:chMax val="4"/>
          <dgm:resizeHandles val="exact"/>
        </dgm:presLayoutVars>
      </dgm:prSet>
      <dgm:spPr/>
    </dgm:pt>
    <dgm:pt modelId="{4CF69E33-78D9-4116-977A-5C4C972EFB9E}" type="pres">
      <dgm:prSet presAssocID="{D88829A4-5557-4209-8003-D1679E586755}" presName="ellipse" presStyleLbl="trBgShp" presStyleIdx="0" presStyleCnt="1"/>
      <dgm:spPr/>
    </dgm:pt>
    <dgm:pt modelId="{2BB86717-1C88-4C37-B419-4DDC4E6092B1}" type="pres">
      <dgm:prSet presAssocID="{D88829A4-5557-4209-8003-D1679E586755}" presName="arrow1" presStyleLbl="fgShp" presStyleIdx="0" presStyleCnt="1"/>
      <dgm:spPr/>
    </dgm:pt>
    <dgm:pt modelId="{14B084E7-1B65-4B95-BF58-4CCCF5905838}" type="pres">
      <dgm:prSet presAssocID="{D88829A4-5557-4209-8003-D1679E586755}" presName="rectangle" presStyleLbl="revTx" presStyleIdx="0" presStyleCnt="1">
        <dgm:presLayoutVars>
          <dgm:bulletEnabled val="1"/>
        </dgm:presLayoutVars>
      </dgm:prSet>
      <dgm:spPr/>
    </dgm:pt>
    <dgm:pt modelId="{EEE05DE8-FF77-4E54-8BB8-984F64B61C67}" type="pres">
      <dgm:prSet presAssocID="{6E427A64-961A-42AF-87D4-EB6B3661A3C9}" presName="item1" presStyleLbl="node1" presStyleIdx="0" presStyleCnt="3">
        <dgm:presLayoutVars>
          <dgm:bulletEnabled val="1"/>
        </dgm:presLayoutVars>
      </dgm:prSet>
      <dgm:spPr/>
    </dgm:pt>
    <dgm:pt modelId="{D0C14E55-9E3D-41AF-A138-F83F23C2CDD2}" type="pres">
      <dgm:prSet presAssocID="{538ECB53-6743-4290-AC19-C2B8CE2D33C9}" presName="item2" presStyleLbl="node1" presStyleIdx="1" presStyleCnt="3">
        <dgm:presLayoutVars>
          <dgm:bulletEnabled val="1"/>
        </dgm:presLayoutVars>
      </dgm:prSet>
      <dgm:spPr/>
    </dgm:pt>
    <dgm:pt modelId="{3E3870C2-088B-4B3D-B6FC-8C28BB6B86F4}" type="pres">
      <dgm:prSet presAssocID="{FE5E52B7-446A-485E-B01C-FC37C4DFA720}" presName="item3" presStyleLbl="node1" presStyleIdx="2" presStyleCnt="3" custLinFactNeighborX="-22541" custLinFactNeighborY="-11676">
        <dgm:presLayoutVars>
          <dgm:bulletEnabled val="1"/>
        </dgm:presLayoutVars>
      </dgm:prSet>
      <dgm:spPr/>
    </dgm:pt>
    <dgm:pt modelId="{3BF17DBC-6363-4929-8C87-1A59C526AFB4}" type="pres">
      <dgm:prSet presAssocID="{D88829A4-5557-4209-8003-D1679E586755}" presName="funnel" presStyleLbl="trAlignAcc1" presStyleIdx="0" presStyleCnt="1" custScaleX="171519" custScaleY="117085"/>
      <dgm:spPr/>
    </dgm:pt>
  </dgm:ptLst>
  <dgm:cxnLst>
    <dgm:cxn modelId="{65140210-E797-4C6E-8040-C0AE48540677}" srcId="{D88829A4-5557-4209-8003-D1679E586755}" destId="{FE5E52B7-446A-485E-B01C-FC37C4DFA720}" srcOrd="3" destOrd="0" parTransId="{9F64D5AB-C0C3-4CAA-9EFC-CE75E2868E0C}" sibTransId="{9F30C0D2-0B13-4274-B4CD-9631B19B741D}"/>
    <dgm:cxn modelId="{CD46FF62-19C8-4F30-A61F-34504AE66866}" type="presOf" srcId="{D88829A4-5557-4209-8003-D1679E586755}" destId="{08A903B9-A748-4C44-A860-5FA088EE1456}" srcOrd="0" destOrd="0" presId="urn:microsoft.com/office/officeart/2005/8/layout/funnel1"/>
    <dgm:cxn modelId="{4ED29A6C-B675-4498-9403-6B5E118307A6}" type="presOf" srcId="{6E427A64-961A-42AF-87D4-EB6B3661A3C9}" destId="{D0C14E55-9E3D-41AF-A138-F83F23C2CDD2}" srcOrd="0" destOrd="0" presId="urn:microsoft.com/office/officeart/2005/8/layout/funnel1"/>
    <dgm:cxn modelId="{4B188A56-FADB-4FE0-A6C4-F0BFD7F216D3}" type="presOf" srcId="{FE5E52B7-446A-485E-B01C-FC37C4DFA720}" destId="{14B084E7-1B65-4B95-BF58-4CCCF5905838}" srcOrd="0" destOrd="0" presId="urn:microsoft.com/office/officeart/2005/8/layout/funnel1"/>
    <dgm:cxn modelId="{E5C44878-A09F-4A68-95C5-A892A4E5BF6E}" type="presOf" srcId="{54117227-E1A6-4375-8B6D-2A790015ACD3}" destId="{3E3870C2-088B-4B3D-B6FC-8C28BB6B86F4}" srcOrd="0" destOrd="0" presId="urn:microsoft.com/office/officeart/2005/8/layout/funnel1"/>
    <dgm:cxn modelId="{AB44635A-372B-4C23-B96F-4D8A05735439}" srcId="{D88829A4-5557-4209-8003-D1679E586755}" destId="{50269033-C183-49AD-88C4-BF854AA1F71F}" srcOrd="4" destOrd="0" parTransId="{5C27E492-CA91-455B-8C0B-D64DF7CE4054}" sibTransId="{BCED22CE-9FEA-49FE-882E-581628075CD2}"/>
    <dgm:cxn modelId="{4A4D2784-039F-4694-BEDF-465AD3ECBA7B}" type="presOf" srcId="{538ECB53-6743-4290-AC19-C2B8CE2D33C9}" destId="{EEE05DE8-FF77-4E54-8BB8-984F64B61C67}" srcOrd="0" destOrd="0" presId="urn:microsoft.com/office/officeart/2005/8/layout/funnel1"/>
    <dgm:cxn modelId="{634C74E2-3913-444B-BF9E-6A0868F7555B}" srcId="{D88829A4-5557-4209-8003-D1679E586755}" destId="{538ECB53-6743-4290-AC19-C2B8CE2D33C9}" srcOrd="2" destOrd="0" parTransId="{B996E4FA-0E94-4B15-A426-B3E536B4F7AE}" sibTransId="{27230CE2-F372-4805-B689-62312E1C507D}"/>
    <dgm:cxn modelId="{E5B499E2-B47E-4F5A-8D96-2EAC958F2595}" srcId="{D88829A4-5557-4209-8003-D1679E586755}" destId="{6E427A64-961A-42AF-87D4-EB6B3661A3C9}" srcOrd="1" destOrd="0" parTransId="{985CFEFB-44FA-4D43-96EB-A4703A000764}" sibTransId="{F48AD25C-720E-451A-957E-DCFA61E1855C}"/>
    <dgm:cxn modelId="{4FF59DEE-28FA-4D21-9246-69F2F6647990}" srcId="{D88829A4-5557-4209-8003-D1679E586755}" destId="{54117227-E1A6-4375-8B6D-2A790015ACD3}" srcOrd="0" destOrd="0" parTransId="{67329A88-F988-4D95-B5EB-79699411EFF2}" sibTransId="{E5A2F4DA-D044-4163-BE86-9B8B8B5A9050}"/>
    <dgm:cxn modelId="{F5288897-B588-4A16-B3D4-A3048E67CFBE}" type="presParOf" srcId="{08A903B9-A748-4C44-A860-5FA088EE1456}" destId="{4CF69E33-78D9-4116-977A-5C4C972EFB9E}" srcOrd="0" destOrd="0" presId="urn:microsoft.com/office/officeart/2005/8/layout/funnel1"/>
    <dgm:cxn modelId="{731BA3FC-6DE1-44E4-9D7A-D84BB15D7F81}" type="presParOf" srcId="{08A903B9-A748-4C44-A860-5FA088EE1456}" destId="{2BB86717-1C88-4C37-B419-4DDC4E6092B1}" srcOrd="1" destOrd="0" presId="urn:microsoft.com/office/officeart/2005/8/layout/funnel1"/>
    <dgm:cxn modelId="{48157B29-E9BE-47FB-A260-F6867DDCA5F3}" type="presParOf" srcId="{08A903B9-A748-4C44-A860-5FA088EE1456}" destId="{14B084E7-1B65-4B95-BF58-4CCCF5905838}" srcOrd="2" destOrd="0" presId="urn:microsoft.com/office/officeart/2005/8/layout/funnel1"/>
    <dgm:cxn modelId="{FB43FAC8-45F0-4D01-AE5C-0FBF4BDC757D}" type="presParOf" srcId="{08A903B9-A748-4C44-A860-5FA088EE1456}" destId="{EEE05DE8-FF77-4E54-8BB8-984F64B61C67}" srcOrd="3" destOrd="0" presId="urn:microsoft.com/office/officeart/2005/8/layout/funnel1"/>
    <dgm:cxn modelId="{82C10B09-9422-411C-946F-43CEC8F04268}" type="presParOf" srcId="{08A903B9-A748-4C44-A860-5FA088EE1456}" destId="{D0C14E55-9E3D-41AF-A138-F83F23C2CDD2}" srcOrd="4" destOrd="0" presId="urn:microsoft.com/office/officeart/2005/8/layout/funnel1"/>
    <dgm:cxn modelId="{C2F28C01-C73E-4A5D-B09B-0E8D2B13C26F}" type="presParOf" srcId="{08A903B9-A748-4C44-A860-5FA088EE1456}" destId="{3E3870C2-088B-4B3D-B6FC-8C28BB6B86F4}" srcOrd="5" destOrd="0" presId="urn:microsoft.com/office/officeart/2005/8/layout/funnel1"/>
    <dgm:cxn modelId="{010FB303-3281-4B54-90B7-89846646C194}" type="presParOf" srcId="{08A903B9-A748-4C44-A860-5FA088EE1456}" destId="{3BF17DBC-6363-4929-8C87-1A59C526AFB4}"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599FE9-8034-4F46-83D9-EDC050D1A6E3}" type="doc">
      <dgm:prSet loTypeId="urn:microsoft.com/office/officeart/2005/8/layout/hProcess9" loCatId="process" qsTypeId="urn:microsoft.com/office/officeart/2005/8/quickstyle/simple5" qsCatId="simple" csTypeId="urn:microsoft.com/office/officeart/2005/8/colors/accent1_2" csCatId="accent1" phldr="1"/>
      <dgm:spPr/>
    </dgm:pt>
    <dgm:pt modelId="{EEE38264-8D94-4D57-9639-223384C50B6D}">
      <dgm:prSet phldrT="[Text]"/>
      <dgm:spPr/>
      <dgm:t>
        <a:bodyPr/>
        <a:lstStyle/>
        <a:p>
          <a:r>
            <a:rPr lang="hr-HR"/>
            <a:t>Uvodni sastanak sa svim članovima radne skupine</a:t>
          </a:r>
          <a:endParaRPr lang="en-US"/>
        </a:p>
      </dgm:t>
    </dgm:pt>
    <dgm:pt modelId="{61A89F92-7C23-4311-A506-DD8384EE5294}" type="parTrans" cxnId="{897E54B8-6A1A-4528-8DE1-115E73920A18}">
      <dgm:prSet/>
      <dgm:spPr/>
      <dgm:t>
        <a:bodyPr/>
        <a:lstStyle/>
        <a:p>
          <a:endParaRPr lang="en-US"/>
        </a:p>
      </dgm:t>
    </dgm:pt>
    <dgm:pt modelId="{4A5F1CD4-66D5-4518-A033-1E273BCB3B0A}" type="sibTrans" cxnId="{897E54B8-6A1A-4528-8DE1-115E73920A18}">
      <dgm:prSet/>
      <dgm:spPr/>
      <dgm:t>
        <a:bodyPr/>
        <a:lstStyle/>
        <a:p>
          <a:endParaRPr lang="en-US"/>
        </a:p>
      </dgm:t>
    </dgm:pt>
    <dgm:pt modelId="{F2330B2F-C36D-41E6-B5C7-8F1A94FF3BB6}">
      <dgm:prSet phldrT="[Text]"/>
      <dgm:spPr/>
      <dgm:t>
        <a:bodyPr/>
        <a:lstStyle/>
        <a:p>
          <a:r>
            <a:rPr lang="hr-HR"/>
            <a:t>Provedba probnog mjerenja</a:t>
          </a:r>
          <a:endParaRPr lang="en-US"/>
        </a:p>
      </dgm:t>
    </dgm:pt>
    <dgm:pt modelId="{DFB6F218-E0DD-4406-A18B-0AE67D6EE6D6}" type="parTrans" cxnId="{B2C0BD60-BFA0-43DD-8F7B-92E3B4DCA3A2}">
      <dgm:prSet/>
      <dgm:spPr/>
      <dgm:t>
        <a:bodyPr/>
        <a:lstStyle/>
        <a:p>
          <a:endParaRPr lang="en-US"/>
        </a:p>
      </dgm:t>
    </dgm:pt>
    <dgm:pt modelId="{8EB3EDF5-6CB2-40FE-9A4C-0D7701D320BD}" type="sibTrans" cxnId="{B2C0BD60-BFA0-43DD-8F7B-92E3B4DCA3A2}">
      <dgm:prSet/>
      <dgm:spPr/>
      <dgm:t>
        <a:bodyPr/>
        <a:lstStyle/>
        <a:p>
          <a:endParaRPr lang="en-US"/>
        </a:p>
      </dgm:t>
    </dgm:pt>
    <dgm:pt modelId="{D4194EE9-8950-44BF-A15B-4ECCB7E5690B}">
      <dgm:prSet phldrT="[Text]"/>
      <dgm:spPr/>
      <dgm:t>
        <a:bodyPr/>
        <a:lstStyle/>
        <a:p>
          <a:r>
            <a:rPr lang="hr-HR"/>
            <a:t>Analiza rezultata probnog mjerenja  </a:t>
          </a:r>
          <a:endParaRPr lang="en-US"/>
        </a:p>
      </dgm:t>
    </dgm:pt>
    <dgm:pt modelId="{C47DC228-539F-44AA-9F99-2CBB7363EAB4}" type="parTrans" cxnId="{16A6DAF8-7881-4CA3-B7A7-580EE9C96F81}">
      <dgm:prSet/>
      <dgm:spPr/>
      <dgm:t>
        <a:bodyPr/>
        <a:lstStyle/>
        <a:p>
          <a:endParaRPr lang="en-US"/>
        </a:p>
      </dgm:t>
    </dgm:pt>
    <dgm:pt modelId="{AF84C97E-AF70-4F34-BDAC-232690F19390}" type="sibTrans" cxnId="{16A6DAF8-7881-4CA3-B7A7-580EE9C96F81}">
      <dgm:prSet/>
      <dgm:spPr/>
      <dgm:t>
        <a:bodyPr/>
        <a:lstStyle/>
        <a:p>
          <a:endParaRPr lang="en-US"/>
        </a:p>
      </dgm:t>
    </dgm:pt>
    <dgm:pt modelId="{151FB895-2B9A-4F7C-BDD0-56166EBF4EAE}">
      <dgm:prSet phldrT="[Text]"/>
      <dgm:spPr/>
      <dgm:t>
        <a:bodyPr/>
        <a:lstStyle/>
        <a:p>
          <a:r>
            <a:rPr lang="hr-HR"/>
            <a:t>Izrada konačnih obrazaca za mjerenje i uputa (po području prava)</a:t>
          </a:r>
          <a:endParaRPr lang="en-US"/>
        </a:p>
      </dgm:t>
    </dgm:pt>
    <dgm:pt modelId="{C91D238A-9225-4871-A7AD-23A808A1B26B}" type="parTrans" cxnId="{B9297905-48D7-464D-943F-9AC62B664BC4}">
      <dgm:prSet/>
      <dgm:spPr/>
      <dgm:t>
        <a:bodyPr/>
        <a:lstStyle/>
        <a:p>
          <a:endParaRPr lang="en-US"/>
        </a:p>
      </dgm:t>
    </dgm:pt>
    <dgm:pt modelId="{2CD1780A-DF19-468C-8373-B01323D65086}" type="sibTrans" cxnId="{B9297905-48D7-464D-943F-9AC62B664BC4}">
      <dgm:prSet/>
      <dgm:spPr/>
      <dgm:t>
        <a:bodyPr/>
        <a:lstStyle/>
        <a:p>
          <a:endParaRPr lang="en-US"/>
        </a:p>
      </dgm:t>
    </dgm:pt>
    <dgm:pt modelId="{64FE9036-2BBA-42E6-BCDD-F2426D7AA4A0}">
      <dgm:prSet phldrT="[Text]"/>
      <dgm:spPr/>
      <dgm:t>
        <a:bodyPr/>
        <a:lstStyle/>
        <a:p>
          <a:r>
            <a:rPr lang="hr-HR"/>
            <a:t>Provedba mjerenja</a:t>
          </a:r>
          <a:endParaRPr lang="en-US"/>
        </a:p>
      </dgm:t>
    </dgm:pt>
    <dgm:pt modelId="{AC91312A-842A-4D48-9ED7-F09C255524AB}" type="parTrans" cxnId="{3F5B2726-E46D-4EEB-B79D-34673188C179}">
      <dgm:prSet/>
      <dgm:spPr/>
      <dgm:t>
        <a:bodyPr/>
        <a:lstStyle/>
        <a:p>
          <a:endParaRPr lang="en-US"/>
        </a:p>
      </dgm:t>
    </dgm:pt>
    <dgm:pt modelId="{54D48F4E-8D43-4DBD-BB13-BDA5037C08BE}" type="sibTrans" cxnId="{3F5B2726-E46D-4EEB-B79D-34673188C179}">
      <dgm:prSet/>
      <dgm:spPr/>
      <dgm:t>
        <a:bodyPr/>
        <a:lstStyle/>
        <a:p>
          <a:endParaRPr lang="en-US"/>
        </a:p>
      </dgm:t>
    </dgm:pt>
    <dgm:pt modelId="{CF36C44D-8D76-4E95-B0F7-2584B5F935D3}">
      <dgm:prSet phldrT="[Text]"/>
      <dgm:spPr/>
      <dgm:t>
        <a:bodyPr/>
        <a:lstStyle/>
        <a:p>
          <a:r>
            <a:rPr lang="hr-HR"/>
            <a:t>Analiza rezultata</a:t>
          </a:r>
          <a:endParaRPr lang="en-US"/>
        </a:p>
      </dgm:t>
    </dgm:pt>
    <dgm:pt modelId="{AF4AFB89-A184-4F1F-8239-024B0D2C6D49}" type="parTrans" cxnId="{068C0F46-EE54-4C4A-BAFB-25A4DC0768CC}">
      <dgm:prSet/>
      <dgm:spPr/>
      <dgm:t>
        <a:bodyPr/>
        <a:lstStyle/>
        <a:p>
          <a:endParaRPr lang="en-US"/>
        </a:p>
      </dgm:t>
    </dgm:pt>
    <dgm:pt modelId="{E0E0A882-C535-43FA-A8F7-518A008E2057}" type="sibTrans" cxnId="{068C0F46-EE54-4C4A-BAFB-25A4DC0768CC}">
      <dgm:prSet/>
      <dgm:spPr/>
      <dgm:t>
        <a:bodyPr/>
        <a:lstStyle/>
        <a:p>
          <a:endParaRPr lang="en-US"/>
        </a:p>
      </dgm:t>
    </dgm:pt>
    <dgm:pt modelId="{9A07DB93-554F-4741-9B52-E3425D26CFF7}">
      <dgm:prSet phldrT="[Text]"/>
      <dgm:spPr/>
      <dgm:t>
        <a:bodyPr/>
        <a:lstStyle/>
        <a:p>
          <a:r>
            <a:rPr lang="hr-HR"/>
            <a:t>Izrada aktivnosti i obrazaca za mjerenje (po području prava)</a:t>
          </a:r>
          <a:endParaRPr lang="en-US"/>
        </a:p>
      </dgm:t>
    </dgm:pt>
    <dgm:pt modelId="{9FC9DDB1-1888-4C14-8250-BE6BD1C89124}" type="sibTrans" cxnId="{CBED4EDB-2E72-455F-8142-267CFA74B353}">
      <dgm:prSet/>
      <dgm:spPr/>
      <dgm:t>
        <a:bodyPr/>
        <a:lstStyle/>
        <a:p>
          <a:endParaRPr lang="en-US"/>
        </a:p>
      </dgm:t>
    </dgm:pt>
    <dgm:pt modelId="{CF914A08-E905-440A-9C85-013BB2C2947B}" type="parTrans" cxnId="{CBED4EDB-2E72-455F-8142-267CFA74B353}">
      <dgm:prSet/>
      <dgm:spPr/>
      <dgm:t>
        <a:bodyPr/>
        <a:lstStyle/>
        <a:p>
          <a:endParaRPr lang="en-US"/>
        </a:p>
      </dgm:t>
    </dgm:pt>
    <dgm:pt modelId="{65738C9B-4C15-4752-B86F-0B97D0C04C3C}">
      <dgm:prSet phldrT="[Text]"/>
      <dgm:spPr/>
      <dgm:t>
        <a:bodyPr/>
        <a:lstStyle/>
        <a:p>
          <a:pPr>
            <a:buFont typeface="+mj-lt"/>
            <a:buAutoNum type="arabicPeriod"/>
          </a:pPr>
          <a:r>
            <a:rPr lang="hr-HR" b="0" dirty="0"/>
            <a:t>Prezentacija projekta i edukacija sudaca za provedbu mjerenja</a:t>
          </a:r>
          <a:endParaRPr lang="en-US" b="0" dirty="0"/>
        </a:p>
      </dgm:t>
    </dgm:pt>
    <dgm:pt modelId="{97C508A9-7E12-41EF-A723-1062051B4332}" type="parTrans" cxnId="{2EA6B498-2AEC-486F-9336-52716E51D4CE}">
      <dgm:prSet/>
      <dgm:spPr/>
      <dgm:t>
        <a:bodyPr/>
        <a:lstStyle/>
        <a:p>
          <a:endParaRPr lang="en-US"/>
        </a:p>
      </dgm:t>
    </dgm:pt>
    <dgm:pt modelId="{309DFE1E-E6C9-4023-AE4F-3D79A40A085E}" type="sibTrans" cxnId="{2EA6B498-2AEC-486F-9336-52716E51D4CE}">
      <dgm:prSet/>
      <dgm:spPr/>
      <dgm:t>
        <a:bodyPr/>
        <a:lstStyle/>
        <a:p>
          <a:endParaRPr lang="en-US"/>
        </a:p>
      </dgm:t>
    </dgm:pt>
    <dgm:pt modelId="{7616537E-56DE-48DB-969F-9CABAF486444}" type="pres">
      <dgm:prSet presAssocID="{CE599FE9-8034-4F46-83D9-EDC050D1A6E3}" presName="CompostProcess" presStyleCnt="0">
        <dgm:presLayoutVars>
          <dgm:dir/>
          <dgm:resizeHandles val="exact"/>
        </dgm:presLayoutVars>
      </dgm:prSet>
      <dgm:spPr/>
    </dgm:pt>
    <dgm:pt modelId="{AC2633A3-F6BE-4772-880E-C7735A66B154}" type="pres">
      <dgm:prSet presAssocID="{CE599FE9-8034-4F46-83D9-EDC050D1A6E3}" presName="arrow" presStyleLbl="bgShp" presStyleIdx="0" presStyleCnt="1" custLinFactNeighborX="-167" custLinFactNeighborY="-15911"/>
      <dgm:spPr/>
    </dgm:pt>
    <dgm:pt modelId="{491D351B-9557-4A98-9731-6FB3681C5F5B}" type="pres">
      <dgm:prSet presAssocID="{CE599FE9-8034-4F46-83D9-EDC050D1A6E3}" presName="linearProcess" presStyleCnt="0"/>
      <dgm:spPr/>
    </dgm:pt>
    <dgm:pt modelId="{A62B8C8A-343C-4F3C-843E-024E5ED41383}" type="pres">
      <dgm:prSet presAssocID="{EEE38264-8D94-4D57-9639-223384C50B6D}" presName="textNode" presStyleLbl="node1" presStyleIdx="0" presStyleCnt="8">
        <dgm:presLayoutVars>
          <dgm:bulletEnabled val="1"/>
        </dgm:presLayoutVars>
      </dgm:prSet>
      <dgm:spPr/>
    </dgm:pt>
    <dgm:pt modelId="{58BCEA00-F379-4445-B265-F4142B458941}" type="pres">
      <dgm:prSet presAssocID="{4A5F1CD4-66D5-4518-A033-1E273BCB3B0A}" presName="sibTrans" presStyleCnt="0"/>
      <dgm:spPr/>
    </dgm:pt>
    <dgm:pt modelId="{4DB3915D-2F2B-4AFC-B106-CFEDBF12B05D}" type="pres">
      <dgm:prSet presAssocID="{9A07DB93-554F-4741-9B52-E3425D26CFF7}" presName="textNode" presStyleLbl="node1" presStyleIdx="1" presStyleCnt="8">
        <dgm:presLayoutVars>
          <dgm:bulletEnabled val="1"/>
        </dgm:presLayoutVars>
      </dgm:prSet>
      <dgm:spPr/>
    </dgm:pt>
    <dgm:pt modelId="{4192E78F-E159-4209-B830-B7529E8552BF}" type="pres">
      <dgm:prSet presAssocID="{9FC9DDB1-1888-4C14-8250-BE6BD1C89124}" presName="sibTrans" presStyleCnt="0"/>
      <dgm:spPr/>
    </dgm:pt>
    <dgm:pt modelId="{2C1945DD-8820-4CC3-B035-FE331639EEB9}" type="pres">
      <dgm:prSet presAssocID="{F2330B2F-C36D-41E6-B5C7-8F1A94FF3BB6}" presName="textNode" presStyleLbl="node1" presStyleIdx="2" presStyleCnt="8">
        <dgm:presLayoutVars>
          <dgm:bulletEnabled val="1"/>
        </dgm:presLayoutVars>
      </dgm:prSet>
      <dgm:spPr/>
    </dgm:pt>
    <dgm:pt modelId="{F08D787E-5097-4BD5-B0B4-3D1A64E46834}" type="pres">
      <dgm:prSet presAssocID="{8EB3EDF5-6CB2-40FE-9A4C-0D7701D320BD}" presName="sibTrans" presStyleCnt="0"/>
      <dgm:spPr/>
    </dgm:pt>
    <dgm:pt modelId="{94DE99D1-EB23-4DF5-9628-F710D6FB5D6F}" type="pres">
      <dgm:prSet presAssocID="{D4194EE9-8950-44BF-A15B-4ECCB7E5690B}" presName="textNode" presStyleLbl="node1" presStyleIdx="3" presStyleCnt="8">
        <dgm:presLayoutVars>
          <dgm:bulletEnabled val="1"/>
        </dgm:presLayoutVars>
      </dgm:prSet>
      <dgm:spPr/>
    </dgm:pt>
    <dgm:pt modelId="{ABBDD160-8C36-421D-B2CF-462195A76EF2}" type="pres">
      <dgm:prSet presAssocID="{AF84C97E-AF70-4F34-BDAC-232690F19390}" presName="sibTrans" presStyleCnt="0"/>
      <dgm:spPr/>
    </dgm:pt>
    <dgm:pt modelId="{962CED11-39D0-4989-8525-9AAB3A848C5C}" type="pres">
      <dgm:prSet presAssocID="{151FB895-2B9A-4F7C-BDD0-56166EBF4EAE}" presName="textNode" presStyleLbl="node1" presStyleIdx="4" presStyleCnt="8">
        <dgm:presLayoutVars>
          <dgm:bulletEnabled val="1"/>
        </dgm:presLayoutVars>
      </dgm:prSet>
      <dgm:spPr/>
    </dgm:pt>
    <dgm:pt modelId="{46DF7E13-2EFE-4F06-8CCC-B68108BF72B3}" type="pres">
      <dgm:prSet presAssocID="{2CD1780A-DF19-468C-8373-B01323D65086}" presName="sibTrans" presStyleCnt="0"/>
      <dgm:spPr/>
    </dgm:pt>
    <dgm:pt modelId="{A8049AEA-7F1E-4D43-9DFB-5CA31E5FF278}" type="pres">
      <dgm:prSet presAssocID="{65738C9B-4C15-4752-B86F-0B97D0C04C3C}" presName="textNode" presStyleLbl="node1" presStyleIdx="5" presStyleCnt="8">
        <dgm:presLayoutVars>
          <dgm:bulletEnabled val="1"/>
        </dgm:presLayoutVars>
      </dgm:prSet>
      <dgm:spPr/>
    </dgm:pt>
    <dgm:pt modelId="{569DD009-C174-48DE-A16B-76BF737344A1}" type="pres">
      <dgm:prSet presAssocID="{309DFE1E-E6C9-4023-AE4F-3D79A40A085E}" presName="sibTrans" presStyleCnt="0"/>
      <dgm:spPr/>
    </dgm:pt>
    <dgm:pt modelId="{088B40BA-9644-4279-8733-00E166BBFE81}" type="pres">
      <dgm:prSet presAssocID="{64FE9036-2BBA-42E6-BCDD-F2426D7AA4A0}" presName="textNode" presStyleLbl="node1" presStyleIdx="6" presStyleCnt="8">
        <dgm:presLayoutVars>
          <dgm:bulletEnabled val="1"/>
        </dgm:presLayoutVars>
      </dgm:prSet>
      <dgm:spPr/>
    </dgm:pt>
    <dgm:pt modelId="{40EE636D-74C4-45A0-98D6-09CE2C369AC2}" type="pres">
      <dgm:prSet presAssocID="{54D48F4E-8D43-4DBD-BB13-BDA5037C08BE}" presName="sibTrans" presStyleCnt="0"/>
      <dgm:spPr/>
    </dgm:pt>
    <dgm:pt modelId="{44CFA1CB-1CEF-482F-97A6-CCE093FB475B}" type="pres">
      <dgm:prSet presAssocID="{CF36C44D-8D76-4E95-B0F7-2584B5F935D3}" presName="textNode" presStyleLbl="node1" presStyleIdx="7" presStyleCnt="8">
        <dgm:presLayoutVars>
          <dgm:bulletEnabled val="1"/>
        </dgm:presLayoutVars>
      </dgm:prSet>
      <dgm:spPr/>
    </dgm:pt>
  </dgm:ptLst>
  <dgm:cxnLst>
    <dgm:cxn modelId="{B9297905-48D7-464D-943F-9AC62B664BC4}" srcId="{CE599FE9-8034-4F46-83D9-EDC050D1A6E3}" destId="{151FB895-2B9A-4F7C-BDD0-56166EBF4EAE}" srcOrd="4" destOrd="0" parTransId="{C91D238A-9225-4871-A7AD-23A808A1B26B}" sibTransId="{2CD1780A-DF19-468C-8373-B01323D65086}"/>
    <dgm:cxn modelId="{EB95A409-0703-4501-A611-178ADBFD5D34}" type="presOf" srcId="{F2330B2F-C36D-41E6-B5C7-8F1A94FF3BB6}" destId="{2C1945DD-8820-4CC3-B035-FE331639EEB9}" srcOrd="0" destOrd="0" presId="urn:microsoft.com/office/officeart/2005/8/layout/hProcess9"/>
    <dgm:cxn modelId="{8BAA930E-AEB2-496D-B6A2-F43375437774}" type="presOf" srcId="{CE599FE9-8034-4F46-83D9-EDC050D1A6E3}" destId="{7616537E-56DE-48DB-969F-9CABAF486444}" srcOrd="0" destOrd="0" presId="urn:microsoft.com/office/officeart/2005/8/layout/hProcess9"/>
    <dgm:cxn modelId="{3F5B2726-E46D-4EEB-B79D-34673188C179}" srcId="{CE599FE9-8034-4F46-83D9-EDC050D1A6E3}" destId="{64FE9036-2BBA-42E6-BCDD-F2426D7AA4A0}" srcOrd="6" destOrd="0" parTransId="{AC91312A-842A-4D48-9ED7-F09C255524AB}" sibTransId="{54D48F4E-8D43-4DBD-BB13-BDA5037C08BE}"/>
    <dgm:cxn modelId="{B2C0BD60-BFA0-43DD-8F7B-92E3B4DCA3A2}" srcId="{CE599FE9-8034-4F46-83D9-EDC050D1A6E3}" destId="{F2330B2F-C36D-41E6-B5C7-8F1A94FF3BB6}" srcOrd="2" destOrd="0" parTransId="{DFB6F218-E0DD-4406-A18B-0AE67D6EE6D6}" sibTransId="{8EB3EDF5-6CB2-40FE-9A4C-0D7701D320BD}"/>
    <dgm:cxn modelId="{068C0F46-EE54-4C4A-BAFB-25A4DC0768CC}" srcId="{CE599FE9-8034-4F46-83D9-EDC050D1A6E3}" destId="{CF36C44D-8D76-4E95-B0F7-2584B5F935D3}" srcOrd="7" destOrd="0" parTransId="{AF4AFB89-A184-4F1F-8239-024B0D2C6D49}" sibTransId="{E0E0A882-C535-43FA-A8F7-518A008E2057}"/>
    <dgm:cxn modelId="{02262A92-B564-46E9-AAF8-9E841479B881}" type="presOf" srcId="{64FE9036-2BBA-42E6-BCDD-F2426D7AA4A0}" destId="{088B40BA-9644-4279-8733-00E166BBFE81}" srcOrd="0" destOrd="0" presId="urn:microsoft.com/office/officeart/2005/8/layout/hProcess9"/>
    <dgm:cxn modelId="{2EA6B498-2AEC-486F-9336-52716E51D4CE}" srcId="{CE599FE9-8034-4F46-83D9-EDC050D1A6E3}" destId="{65738C9B-4C15-4752-B86F-0B97D0C04C3C}" srcOrd="5" destOrd="0" parTransId="{97C508A9-7E12-41EF-A723-1062051B4332}" sibTransId="{309DFE1E-E6C9-4023-AE4F-3D79A40A085E}"/>
    <dgm:cxn modelId="{95CED19F-15BB-4A95-9670-E151F49A9E64}" type="presOf" srcId="{CF36C44D-8D76-4E95-B0F7-2584B5F935D3}" destId="{44CFA1CB-1CEF-482F-97A6-CCE093FB475B}" srcOrd="0" destOrd="0" presId="urn:microsoft.com/office/officeart/2005/8/layout/hProcess9"/>
    <dgm:cxn modelId="{0B4BFFA5-679D-4D87-9B36-87AF0CE1ECC0}" type="presOf" srcId="{151FB895-2B9A-4F7C-BDD0-56166EBF4EAE}" destId="{962CED11-39D0-4989-8525-9AAB3A848C5C}" srcOrd="0" destOrd="0" presId="urn:microsoft.com/office/officeart/2005/8/layout/hProcess9"/>
    <dgm:cxn modelId="{897E54B8-6A1A-4528-8DE1-115E73920A18}" srcId="{CE599FE9-8034-4F46-83D9-EDC050D1A6E3}" destId="{EEE38264-8D94-4D57-9639-223384C50B6D}" srcOrd="0" destOrd="0" parTransId="{61A89F92-7C23-4311-A506-DD8384EE5294}" sibTransId="{4A5F1CD4-66D5-4518-A033-1E273BCB3B0A}"/>
    <dgm:cxn modelId="{C20126BC-2095-4D90-A810-FF7C6DBCF2DD}" type="presOf" srcId="{D4194EE9-8950-44BF-A15B-4ECCB7E5690B}" destId="{94DE99D1-EB23-4DF5-9628-F710D6FB5D6F}" srcOrd="0" destOrd="0" presId="urn:microsoft.com/office/officeart/2005/8/layout/hProcess9"/>
    <dgm:cxn modelId="{E49E9FD3-92DC-4695-91EE-D1D5182105B0}" type="presOf" srcId="{9A07DB93-554F-4741-9B52-E3425D26CFF7}" destId="{4DB3915D-2F2B-4AFC-B106-CFEDBF12B05D}" srcOrd="0" destOrd="0" presId="urn:microsoft.com/office/officeart/2005/8/layout/hProcess9"/>
    <dgm:cxn modelId="{7CFD68DB-325B-4DC9-8BB5-82C8A8500CC4}" type="presOf" srcId="{EEE38264-8D94-4D57-9639-223384C50B6D}" destId="{A62B8C8A-343C-4F3C-843E-024E5ED41383}" srcOrd="0" destOrd="0" presId="urn:microsoft.com/office/officeart/2005/8/layout/hProcess9"/>
    <dgm:cxn modelId="{CBED4EDB-2E72-455F-8142-267CFA74B353}" srcId="{CE599FE9-8034-4F46-83D9-EDC050D1A6E3}" destId="{9A07DB93-554F-4741-9B52-E3425D26CFF7}" srcOrd="1" destOrd="0" parTransId="{CF914A08-E905-440A-9C85-013BB2C2947B}" sibTransId="{9FC9DDB1-1888-4C14-8250-BE6BD1C89124}"/>
    <dgm:cxn modelId="{FDABCCE7-D698-4396-B5E1-54464B39DB3E}" type="presOf" srcId="{65738C9B-4C15-4752-B86F-0B97D0C04C3C}" destId="{A8049AEA-7F1E-4D43-9DFB-5CA31E5FF278}" srcOrd="0" destOrd="0" presId="urn:microsoft.com/office/officeart/2005/8/layout/hProcess9"/>
    <dgm:cxn modelId="{16A6DAF8-7881-4CA3-B7A7-580EE9C96F81}" srcId="{CE599FE9-8034-4F46-83D9-EDC050D1A6E3}" destId="{D4194EE9-8950-44BF-A15B-4ECCB7E5690B}" srcOrd="3" destOrd="0" parTransId="{C47DC228-539F-44AA-9F99-2CBB7363EAB4}" sibTransId="{AF84C97E-AF70-4F34-BDAC-232690F19390}"/>
    <dgm:cxn modelId="{C5EE0F4F-FA2B-428C-ADE9-95868DF7EBC9}" type="presParOf" srcId="{7616537E-56DE-48DB-969F-9CABAF486444}" destId="{AC2633A3-F6BE-4772-880E-C7735A66B154}" srcOrd="0" destOrd="0" presId="urn:microsoft.com/office/officeart/2005/8/layout/hProcess9"/>
    <dgm:cxn modelId="{C6121434-C170-434F-AFFC-E589595214C1}" type="presParOf" srcId="{7616537E-56DE-48DB-969F-9CABAF486444}" destId="{491D351B-9557-4A98-9731-6FB3681C5F5B}" srcOrd="1" destOrd="0" presId="urn:microsoft.com/office/officeart/2005/8/layout/hProcess9"/>
    <dgm:cxn modelId="{44BCFB41-0DCE-472B-AF81-F2C92D6AF9FE}" type="presParOf" srcId="{491D351B-9557-4A98-9731-6FB3681C5F5B}" destId="{A62B8C8A-343C-4F3C-843E-024E5ED41383}" srcOrd="0" destOrd="0" presId="urn:microsoft.com/office/officeart/2005/8/layout/hProcess9"/>
    <dgm:cxn modelId="{D92BFFFA-BF3C-4C20-AAFE-6B83682FE337}" type="presParOf" srcId="{491D351B-9557-4A98-9731-6FB3681C5F5B}" destId="{58BCEA00-F379-4445-B265-F4142B458941}" srcOrd="1" destOrd="0" presId="urn:microsoft.com/office/officeart/2005/8/layout/hProcess9"/>
    <dgm:cxn modelId="{673AA6B0-796C-48D0-A4D9-5F1D865C6F95}" type="presParOf" srcId="{491D351B-9557-4A98-9731-6FB3681C5F5B}" destId="{4DB3915D-2F2B-4AFC-B106-CFEDBF12B05D}" srcOrd="2" destOrd="0" presId="urn:microsoft.com/office/officeart/2005/8/layout/hProcess9"/>
    <dgm:cxn modelId="{38B387ED-57B2-4B1E-9FA6-E1E0A7A61933}" type="presParOf" srcId="{491D351B-9557-4A98-9731-6FB3681C5F5B}" destId="{4192E78F-E159-4209-B830-B7529E8552BF}" srcOrd="3" destOrd="0" presId="urn:microsoft.com/office/officeart/2005/8/layout/hProcess9"/>
    <dgm:cxn modelId="{0EAEF63E-4CC3-4238-BAE0-68289A474737}" type="presParOf" srcId="{491D351B-9557-4A98-9731-6FB3681C5F5B}" destId="{2C1945DD-8820-4CC3-B035-FE331639EEB9}" srcOrd="4" destOrd="0" presId="urn:microsoft.com/office/officeart/2005/8/layout/hProcess9"/>
    <dgm:cxn modelId="{28E8E382-DBAE-45BD-8E96-C5231A1A7CA4}" type="presParOf" srcId="{491D351B-9557-4A98-9731-6FB3681C5F5B}" destId="{F08D787E-5097-4BD5-B0B4-3D1A64E46834}" srcOrd="5" destOrd="0" presId="urn:microsoft.com/office/officeart/2005/8/layout/hProcess9"/>
    <dgm:cxn modelId="{7993105D-D5A5-4EFC-9CF6-56DFF31ED139}" type="presParOf" srcId="{491D351B-9557-4A98-9731-6FB3681C5F5B}" destId="{94DE99D1-EB23-4DF5-9628-F710D6FB5D6F}" srcOrd="6" destOrd="0" presId="urn:microsoft.com/office/officeart/2005/8/layout/hProcess9"/>
    <dgm:cxn modelId="{FDED5BE8-5413-4F94-9832-0199CBC27D38}" type="presParOf" srcId="{491D351B-9557-4A98-9731-6FB3681C5F5B}" destId="{ABBDD160-8C36-421D-B2CF-462195A76EF2}" srcOrd="7" destOrd="0" presId="urn:microsoft.com/office/officeart/2005/8/layout/hProcess9"/>
    <dgm:cxn modelId="{EEED31E0-C43D-4666-84FC-E554D30C59F3}" type="presParOf" srcId="{491D351B-9557-4A98-9731-6FB3681C5F5B}" destId="{962CED11-39D0-4989-8525-9AAB3A848C5C}" srcOrd="8" destOrd="0" presId="urn:microsoft.com/office/officeart/2005/8/layout/hProcess9"/>
    <dgm:cxn modelId="{7B74A7C4-E448-4F61-95DF-76049BF28410}" type="presParOf" srcId="{491D351B-9557-4A98-9731-6FB3681C5F5B}" destId="{46DF7E13-2EFE-4F06-8CCC-B68108BF72B3}" srcOrd="9" destOrd="0" presId="urn:microsoft.com/office/officeart/2005/8/layout/hProcess9"/>
    <dgm:cxn modelId="{CE641D0D-D5A7-4B71-AFB3-8E17035938BE}" type="presParOf" srcId="{491D351B-9557-4A98-9731-6FB3681C5F5B}" destId="{A8049AEA-7F1E-4D43-9DFB-5CA31E5FF278}" srcOrd="10" destOrd="0" presId="urn:microsoft.com/office/officeart/2005/8/layout/hProcess9"/>
    <dgm:cxn modelId="{523E6ADD-8995-44CB-94C8-CF1CE452DE53}" type="presParOf" srcId="{491D351B-9557-4A98-9731-6FB3681C5F5B}" destId="{569DD009-C174-48DE-A16B-76BF737344A1}" srcOrd="11" destOrd="0" presId="urn:microsoft.com/office/officeart/2005/8/layout/hProcess9"/>
    <dgm:cxn modelId="{882256B1-CBB2-41E9-9C9B-CEB89A70A3E3}" type="presParOf" srcId="{491D351B-9557-4A98-9731-6FB3681C5F5B}" destId="{088B40BA-9644-4279-8733-00E166BBFE81}" srcOrd="12" destOrd="0" presId="urn:microsoft.com/office/officeart/2005/8/layout/hProcess9"/>
    <dgm:cxn modelId="{4623767C-5EB2-4B7A-875D-5FD0DA9AF2E8}" type="presParOf" srcId="{491D351B-9557-4A98-9731-6FB3681C5F5B}" destId="{40EE636D-74C4-45A0-98D6-09CE2C369AC2}" srcOrd="13" destOrd="0" presId="urn:microsoft.com/office/officeart/2005/8/layout/hProcess9"/>
    <dgm:cxn modelId="{9117EF98-1793-45BF-A4C5-5D4966A3D45E}" type="presParOf" srcId="{491D351B-9557-4A98-9731-6FB3681C5F5B}" destId="{44CFA1CB-1CEF-482F-97A6-CCE093FB475B}" srcOrd="14"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3A9AB-2743-4DA1-8B71-7E9493A5BAAC}">
      <dsp:nvSpPr>
        <dsp:cNvPr id="0" name=""/>
        <dsp:cNvSpPr/>
      </dsp:nvSpPr>
      <dsp:spPr>
        <a:xfrm>
          <a:off x="944689" y="0"/>
          <a:ext cx="10706481" cy="425704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3190E4-9825-4D59-9058-5E6D59757979}">
      <dsp:nvSpPr>
        <dsp:cNvPr id="0" name=""/>
        <dsp:cNvSpPr/>
      </dsp:nvSpPr>
      <dsp:spPr>
        <a:xfrm>
          <a:off x="13530" y="1277112"/>
          <a:ext cx="4054292" cy="17028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r-HR" sz="2400" b="0" i="0" u="none" strike="noStrike" kern="1200" noProof="0" dirty="0">
              <a:solidFill>
                <a:schemeClr val="bg2"/>
              </a:solidFill>
              <a:effectLst/>
              <a:latin typeface="+mn-lt"/>
            </a:rPr>
            <a:t>Priprema metodologije za izradu studije složenosti</a:t>
          </a:r>
        </a:p>
      </dsp:txBody>
      <dsp:txXfrm>
        <a:off x="96655" y="1360237"/>
        <a:ext cx="3888042" cy="1536566"/>
      </dsp:txXfrm>
    </dsp:sp>
    <dsp:sp modelId="{4C3B4287-6219-4888-AC67-931DE8D2C2FA}">
      <dsp:nvSpPr>
        <dsp:cNvPr id="0" name=""/>
        <dsp:cNvSpPr/>
      </dsp:nvSpPr>
      <dsp:spPr>
        <a:xfrm>
          <a:off x="4270783" y="1277112"/>
          <a:ext cx="4054292" cy="17028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r-HR" sz="2400" b="0" i="0" u="none" strike="noStrike" kern="1200" noProof="0" dirty="0">
              <a:solidFill>
                <a:schemeClr val="bg2"/>
              </a:solidFill>
              <a:effectLst/>
              <a:latin typeface="+mn-lt"/>
            </a:rPr>
            <a:t>Provedba studije složenosti</a:t>
          </a:r>
        </a:p>
        <a:p>
          <a:pPr marL="0" lvl="0" indent="0" algn="ctr" defTabSz="1066800">
            <a:lnSpc>
              <a:spcPct val="90000"/>
            </a:lnSpc>
            <a:spcBef>
              <a:spcPct val="0"/>
            </a:spcBef>
            <a:spcAft>
              <a:spcPct val="35000"/>
            </a:spcAft>
            <a:buNone/>
          </a:pPr>
          <a:r>
            <a:rPr lang="hr-HR" sz="2400" b="0" i="0" u="none" strike="noStrike" kern="1200" noProof="0" dirty="0">
              <a:solidFill>
                <a:schemeClr val="bg2"/>
              </a:solidFill>
              <a:effectLst/>
              <a:latin typeface="+mn-lt"/>
            </a:rPr>
            <a:t>Analiza, mjerenje, provjera</a:t>
          </a:r>
        </a:p>
      </dsp:txBody>
      <dsp:txXfrm>
        <a:off x="4353908" y="1360237"/>
        <a:ext cx="3888042" cy="1536566"/>
      </dsp:txXfrm>
    </dsp:sp>
    <dsp:sp modelId="{32470B4E-DE20-4EDC-942F-2E2EE0A6D797}">
      <dsp:nvSpPr>
        <dsp:cNvPr id="0" name=""/>
        <dsp:cNvSpPr/>
      </dsp:nvSpPr>
      <dsp:spPr>
        <a:xfrm>
          <a:off x="8528036" y="1277112"/>
          <a:ext cx="4054292" cy="17028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r-HR" sz="2400" b="0" i="0" u="none" strike="noStrike" kern="1200" noProof="0" dirty="0">
              <a:solidFill>
                <a:schemeClr val="bg2"/>
              </a:solidFill>
              <a:effectLst/>
              <a:latin typeface="+mn-lt"/>
            </a:rPr>
            <a:t>Izrada završnog izvješća o provedenim aktivnostima</a:t>
          </a:r>
        </a:p>
      </dsp:txBody>
      <dsp:txXfrm>
        <a:off x="8611161" y="1360237"/>
        <a:ext cx="3888042" cy="15365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69E33-78D9-4116-977A-5C4C972EFB9E}">
      <dsp:nvSpPr>
        <dsp:cNvPr id="0" name=""/>
        <dsp:cNvSpPr/>
      </dsp:nvSpPr>
      <dsp:spPr>
        <a:xfrm>
          <a:off x="3357679" y="363544"/>
          <a:ext cx="4156162" cy="144338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B86717-1C88-4C37-B419-4DDC4E6092B1}">
      <dsp:nvSpPr>
        <dsp:cNvPr id="0" name=""/>
        <dsp:cNvSpPr/>
      </dsp:nvSpPr>
      <dsp:spPr>
        <a:xfrm>
          <a:off x="5039475" y="3897893"/>
          <a:ext cx="805457" cy="515493"/>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B084E7-1B65-4B95-BF58-4CCCF5905838}">
      <dsp:nvSpPr>
        <dsp:cNvPr id="0" name=""/>
        <dsp:cNvSpPr/>
      </dsp:nvSpPr>
      <dsp:spPr>
        <a:xfrm>
          <a:off x="3509105" y="4310288"/>
          <a:ext cx="3866197" cy="96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hr-HR" sz="2300" kern="1200" dirty="0"/>
            <a:t>„složenost” ili "težina" predmet</a:t>
          </a:r>
          <a:r>
            <a:rPr lang="en-US" sz="2300" kern="1200" dirty="0"/>
            <a:t>a</a:t>
          </a:r>
        </a:p>
      </dsp:txBody>
      <dsp:txXfrm>
        <a:off x="3509105" y="4310288"/>
        <a:ext cx="3866197" cy="966549"/>
      </dsp:txXfrm>
    </dsp:sp>
    <dsp:sp modelId="{EEE05DE8-FF77-4E54-8BB8-984F64B61C67}">
      <dsp:nvSpPr>
        <dsp:cNvPr id="0" name=""/>
        <dsp:cNvSpPr/>
      </dsp:nvSpPr>
      <dsp:spPr>
        <a:xfrm>
          <a:off x="4868718" y="1918400"/>
          <a:ext cx="1449824" cy="14498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hr-HR" sz="1700" kern="1200" dirty="0"/>
            <a:t>Složenost pravnog pitanja</a:t>
          </a:r>
          <a:endParaRPr lang="en-US" sz="1700" kern="1200" dirty="0"/>
        </a:p>
      </dsp:txBody>
      <dsp:txXfrm>
        <a:off x="5081040" y="2130722"/>
        <a:ext cx="1025180" cy="1025180"/>
      </dsp:txXfrm>
    </dsp:sp>
    <dsp:sp modelId="{D0C14E55-9E3D-41AF-A138-F83F23C2CDD2}">
      <dsp:nvSpPr>
        <dsp:cNvPr id="0" name=""/>
        <dsp:cNvSpPr/>
      </dsp:nvSpPr>
      <dsp:spPr>
        <a:xfrm>
          <a:off x="3831288" y="830710"/>
          <a:ext cx="1449824" cy="14498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hr-HR" sz="1700" kern="1200" dirty="0"/>
            <a:t>Broj stranaka</a:t>
          </a:r>
          <a:endParaRPr lang="en-US" sz="1700" kern="1200" dirty="0"/>
        </a:p>
      </dsp:txBody>
      <dsp:txXfrm>
        <a:off x="4043610" y="1043032"/>
        <a:ext cx="1025180" cy="1025180"/>
      </dsp:txXfrm>
    </dsp:sp>
    <dsp:sp modelId="{3E3870C2-088B-4B3D-B6FC-8C28BB6B86F4}">
      <dsp:nvSpPr>
        <dsp:cNvPr id="0" name=""/>
        <dsp:cNvSpPr/>
      </dsp:nvSpPr>
      <dsp:spPr>
        <a:xfrm>
          <a:off x="4986525" y="310893"/>
          <a:ext cx="1449824" cy="14498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hr-HR" sz="1700" kern="1200" dirty="0"/>
            <a:t>Vrsta spora</a:t>
          </a:r>
          <a:endParaRPr lang="en-US" sz="1700" kern="1200" dirty="0"/>
        </a:p>
      </dsp:txBody>
      <dsp:txXfrm>
        <a:off x="5198847" y="523215"/>
        <a:ext cx="1025180" cy="1025180"/>
      </dsp:txXfrm>
    </dsp:sp>
    <dsp:sp modelId="{3BF17DBC-6363-4929-8C87-1A59C526AFB4}">
      <dsp:nvSpPr>
        <dsp:cNvPr id="0" name=""/>
        <dsp:cNvSpPr/>
      </dsp:nvSpPr>
      <dsp:spPr>
        <a:xfrm>
          <a:off x="1573967" y="-121907"/>
          <a:ext cx="7736473" cy="4224954"/>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2633A3-F6BE-4772-880E-C7735A66B154}">
      <dsp:nvSpPr>
        <dsp:cNvPr id="0" name=""/>
        <dsp:cNvSpPr/>
      </dsp:nvSpPr>
      <dsp:spPr>
        <a:xfrm>
          <a:off x="1032778" y="0"/>
          <a:ext cx="11930634" cy="279273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62B8C8A-343C-4F3C-843E-024E5ED41383}">
      <dsp:nvSpPr>
        <dsp:cNvPr id="0" name=""/>
        <dsp:cNvSpPr/>
      </dsp:nvSpPr>
      <dsp:spPr>
        <a:xfrm>
          <a:off x="556" y="837819"/>
          <a:ext cx="1680829" cy="111709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hr-HR" sz="1300" kern="1200"/>
            <a:t>Uvodni sastanak sa svim članovima radne skupine</a:t>
          </a:r>
          <a:endParaRPr lang="en-US" sz="1300" kern="1200"/>
        </a:p>
      </dsp:txBody>
      <dsp:txXfrm>
        <a:off x="55088" y="892351"/>
        <a:ext cx="1571765" cy="1008028"/>
      </dsp:txXfrm>
    </dsp:sp>
    <dsp:sp modelId="{4DB3915D-2F2B-4AFC-B106-CFEDBF12B05D}">
      <dsp:nvSpPr>
        <dsp:cNvPr id="0" name=""/>
        <dsp:cNvSpPr/>
      </dsp:nvSpPr>
      <dsp:spPr>
        <a:xfrm>
          <a:off x="1765427" y="837819"/>
          <a:ext cx="1680829" cy="111709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hr-HR" sz="1300" kern="1200"/>
            <a:t>Izrada aktivnosti i obrazaca za mjerenje (po području prava)</a:t>
          </a:r>
          <a:endParaRPr lang="en-US" sz="1300" kern="1200"/>
        </a:p>
      </dsp:txBody>
      <dsp:txXfrm>
        <a:off x="1819959" y="892351"/>
        <a:ext cx="1571765" cy="1008028"/>
      </dsp:txXfrm>
    </dsp:sp>
    <dsp:sp modelId="{2C1945DD-8820-4CC3-B035-FE331639EEB9}">
      <dsp:nvSpPr>
        <dsp:cNvPr id="0" name=""/>
        <dsp:cNvSpPr/>
      </dsp:nvSpPr>
      <dsp:spPr>
        <a:xfrm>
          <a:off x="3530298" y="837819"/>
          <a:ext cx="1680829" cy="111709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hr-HR" sz="1300" kern="1200"/>
            <a:t>Provedba probnog mjerenja</a:t>
          </a:r>
          <a:endParaRPr lang="en-US" sz="1300" kern="1200"/>
        </a:p>
      </dsp:txBody>
      <dsp:txXfrm>
        <a:off x="3584830" y="892351"/>
        <a:ext cx="1571765" cy="1008028"/>
      </dsp:txXfrm>
    </dsp:sp>
    <dsp:sp modelId="{94DE99D1-EB23-4DF5-9628-F710D6FB5D6F}">
      <dsp:nvSpPr>
        <dsp:cNvPr id="0" name=""/>
        <dsp:cNvSpPr/>
      </dsp:nvSpPr>
      <dsp:spPr>
        <a:xfrm>
          <a:off x="5295169" y="837819"/>
          <a:ext cx="1680829" cy="111709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hr-HR" sz="1300" kern="1200"/>
            <a:t>Analiza rezultata probnog mjerenja  </a:t>
          </a:r>
          <a:endParaRPr lang="en-US" sz="1300" kern="1200"/>
        </a:p>
      </dsp:txBody>
      <dsp:txXfrm>
        <a:off x="5349701" y="892351"/>
        <a:ext cx="1571765" cy="1008028"/>
      </dsp:txXfrm>
    </dsp:sp>
    <dsp:sp modelId="{962CED11-39D0-4989-8525-9AAB3A848C5C}">
      <dsp:nvSpPr>
        <dsp:cNvPr id="0" name=""/>
        <dsp:cNvSpPr/>
      </dsp:nvSpPr>
      <dsp:spPr>
        <a:xfrm>
          <a:off x="7060040" y="837819"/>
          <a:ext cx="1680829" cy="111709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hr-HR" sz="1300" kern="1200"/>
            <a:t>Izrada konačnih obrazaca za mjerenje i uputa (po području prava)</a:t>
          </a:r>
          <a:endParaRPr lang="en-US" sz="1300" kern="1200"/>
        </a:p>
      </dsp:txBody>
      <dsp:txXfrm>
        <a:off x="7114572" y="892351"/>
        <a:ext cx="1571765" cy="1008028"/>
      </dsp:txXfrm>
    </dsp:sp>
    <dsp:sp modelId="{A8049AEA-7F1E-4D43-9DFB-5CA31E5FF278}">
      <dsp:nvSpPr>
        <dsp:cNvPr id="0" name=""/>
        <dsp:cNvSpPr/>
      </dsp:nvSpPr>
      <dsp:spPr>
        <a:xfrm>
          <a:off x="8824911" y="837819"/>
          <a:ext cx="1680829" cy="111709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mj-lt"/>
            <a:buNone/>
          </a:pPr>
          <a:r>
            <a:rPr lang="hr-HR" sz="1300" b="0" kern="1200" dirty="0"/>
            <a:t>Prezentacija projekta i edukacija sudaca za provedbu mjerenja</a:t>
          </a:r>
          <a:endParaRPr lang="en-US" sz="1300" b="0" kern="1200" dirty="0"/>
        </a:p>
      </dsp:txBody>
      <dsp:txXfrm>
        <a:off x="8879443" y="892351"/>
        <a:ext cx="1571765" cy="1008028"/>
      </dsp:txXfrm>
    </dsp:sp>
    <dsp:sp modelId="{088B40BA-9644-4279-8733-00E166BBFE81}">
      <dsp:nvSpPr>
        <dsp:cNvPr id="0" name=""/>
        <dsp:cNvSpPr/>
      </dsp:nvSpPr>
      <dsp:spPr>
        <a:xfrm>
          <a:off x="10589782" y="837819"/>
          <a:ext cx="1680829" cy="111709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hr-HR" sz="1300" kern="1200"/>
            <a:t>Provedba mjerenja</a:t>
          </a:r>
          <a:endParaRPr lang="en-US" sz="1300" kern="1200"/>
        </a:p>
      </dsp:txBody>
      <dsp:txXfrm>
        <a:off x="10644314" y="892351"/>
        <a:ext cx="1571765" cy="1008028"/>
      </dsp:txXfrm>
    </dsp:sp>
    <dsp:sp modelId="{44CFA1CB-1CEF-482F-97A6-CCE093FB475B}">
      <dsp:nvSpPr>
        <dsp:cNvPr id="0" name=""/>
        <dsp:cNvSpPr/>
      </dsp:nvSpPr>
      <dsp:spPr>
        <a:xfrm>
          <a:off x="12354653" y="837819"/>
          <a:ext cx="1680829" cy="111709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hr-HR" sz="1300" kern="1200"/>
            <a:t>Analiza rezultata</a:t>
          </a:r>
          <a:endParaRPr lang="en-US" sz="1300" kern="1200"/>
        </a:p>
      </dsp:txBody>
      <dsp:txXfrm>
        <a:off x="12409185" y="892351"/>
        <a:ext cx="1571765" cy="100802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A68FF6-79FC-D849-80C2-4FB477EB05A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a:extLst>
              <a:ext uri="{FF2B5EF4-FFF2-40B4-BE49-F238E27FC236}">
                <a16:creationId xmlns:a16="http://schemas.microsoft.com/office/drawing/2014/main" id="{9FCD3580-CA90-8E46-95DE-68CF37A1769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9B4ED7-CC66-534B-A1EF-7B6CD02C68F1}" type="datetimeFigureOut">
              <a:rPr lang="hr-HR" smtClean="0"/>
              <a:t>03.08.2021</a:t>
            </a:fld>
            <a:endParaRPr lang="hr-HR"/>
          </a:p>
        </p:txBody>
      </p:sp>
      <p:sp>
        <p:nvSpPr>
          <p:cNvPr id="4" name="Footer Placeholder 3">
            <a:extLst>
              <a:ext uri="{FF2B5EF4-FFF2-40B4-BE49-F238E27FC236}">
                <a16:creationId xmlns:a16="http://schemas.microsoft.com/office/drawing/2014/main" id="{A5926810-1E9A-904C-A9E8-A2A3BFE238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a:extLst>
              <a:ext uri="{FF2B5EF4-FFF2-40B4-BE49-F238E27FC236}">
                <a16:creationId xmlns:a16="http://schemas.microsoft.com/office/drawing/2014/main" id="{3F1F2298-E23D-7F44-8C1B-4E7BC304F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83EB09-8A8A-924E-BB0D-7A632F1D1DD9}" type="slidenum">
              <a:rPr lang="hr-HR" smtClean="0"/>
              <a:t>‹#›</a:t>
            </a:fld>
            <a:endParaRPr lang="hr-HR"/>
          </a:p>
        </p:txBody>
      </p:sp>
    </p:spTree>
    <p:extLst>
      <p:ext uri="{BB962C8B-B14F-4D97-AF65-F5344CB8AC3E}">
        <p14:creationId xmlns:p14="http://schemas.microsoft.com/office/powerpoint/2010/main" val="869966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charset="0"/>
              </a:defRPr>
            </a:lvl1pPr>
          </a:lstStyle>
          <a:p>
            <a:fld id="{5288BB53-F264-D84E-8876-073A512183CA}" type="datetimeFigureOut">
              <a:rPr lang="en-US" smtClean="0"/>
              <a:pPr/>
              <a:t>8/3/2021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charset="0"/>
              </a:defRPr>
            </a:lvl1pPr>
          </a:lstStyle>
          <a:p>
            <a:fld id="{698D0594-4E60-8F4B-8226-C705B94694A4}" type="slidenum">
              <a:rPr lang="en-US" smtClean="0"/>
              <a:pPr/>
              <a:t>‹#›</a:t>
            </a:fld>
            <a:endParaRPr lang="en-US" dirty="0"/>
          </a:p>
        </p:txBody>
      </p:sp>
    </p:spTree>
    <p:extLst>
      <p:ext uri="{BB962C8B-B14F-4D97-AF65-F5344CB8AC3E}">
        <p14:creationId xmlns:p14="http://schemas.microsoft.com/office/powerpoint/2010/main" val="52348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charset="0"/>
        <a:ea typeface="+mn-ea"/>
        <a:cs typeface="+mn-cs"/>
      </a:defRPr>
    </a:lvl1pPr>
    <a:lvl2pPr marL="457200" algn="l" defTabSz="914400" rtl="0" eaLnBrk="1" latinLnBrk="0" hangingPunct="1">
      <a:defRPr sz="1200" b="0" i="0" kern="1200">
        <a:solidFill>
          <a:schemeClr val="tx1"/>
        </a:solidFill>
        <a:latin typeface="Arial Regular" charset="0"/>
        <a:ea typeface="+mn-ea"/>
        <a:cs typeface="+mn-cs"/>
      </a:defRPr>
    </a:lvl2pPr>
    <a:lvl3pPr marL="914400" algn="l" defTabSz="914400" rtl="0" eaLnBrk="1" latinLnBrk="0" hangingPunct="1">
      <a:defRPr sz="1200" b="0" i="0" kern="1200">
        <a:solidFill>
          <a:schemeClr val="tx1"/>
        </a:solidFill>
        <a:latin typeface="Arial Regular" charset="0"/>
        <a:ea typeface="+mn-ea"/>
        <a:cs typeface="+mn-cs"/>
      </a:defRPr>
    </a:lvl3pPr>
    <a:lvl4pPr marL="1371600" algn="l" defTabSz="914400" rtl="0" eaLnBrk="1" latinLnBrk="0" hangingPunct="1">
      <a:defRPr sz="1200" b="0" i="0" kern="1200">
        <a:solidFill>
          <a:schemeClr val="tx1"/>
        </a:solidFill>
        <a:latin typeface="Arial Regular" charset="0"/>
        <a:ea typeface="+mn-ea"/>
        <a:cs typeface="+mn-cs"/>
      </a:defRPr>
    </a:lvl4pPr>
    <a:lvl5pPr marL="1828800" algn="l" defTabSz="914400" rtl="0" eaLnBrk="1" latinLnBrk="0" hangingPunct="1">
      <a:defRPr sz="1200" b="0" i="0" kern="1200">
        <a:solidFill>
          <a:schemeClr val="tx1"/>
        </a:solidFill>
        <a:latin typeface="Arial Regula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2</a:t>
            </a:fld>
            <a:endParaRPr lang="en-US" dirty="0"/>
          </a:p>
        </p:txBody>
      </p:sp>
    </p:spTree>
    <p:extLst>
      <p:ext uri="{BB962C8B-B14F-4D97-AF65-F5344CB8AC3E}">
        <p14:creationId xmlns:p14="http://schemas.microsoft.com/office/powerpoint/2010/main" val="3594307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16</a:t>
            </a:fld>
            <a:endParaRPr lang="en-US" dirty="0"/>
          </a:p>
        </p:txBody>
      </p:sp>
    </p:spTree>
    <p:extLst>
      <p:ext uri="{BB962C8B-B14F-4D97-AF65-F5344CB8AC3E}">
        <p14:creationId xmlns:p14="http://schemas.microsoft.com/office/powerpoint/2010/main" val="1888512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20</a:t>
            </a:fld>
            <a:endParaRPr lang="en-US" dirty="0"/>
          </a:p>
        </p:txBody>
      </p:sp>
    </p:spTree>
    <p:extLst>
      <p:ext uri="{BB962C8B-B14F-4D97-AF65-F5344CB8AC3E}">
        <p14:creationId xmlns:p14="http://schemas.microsoft.com/office/powerpoint/2010/main" val="3882094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21</a:t>
            </a:fld>
            <a:endParaRPr lang="en-US" dirty="0"/>
          </a:p>
        </p:txBody>
      </p:sp>
    </p:spTree>
    <p:extLst>
      <p:ext uri="{BB962C8B-B14F-4D97-AF65-F5344CB8AC3E}">
        <p14:creationId xmlns:p14="http://schemas.microsoft.com/office/powerpoint/2010/main" val="3430128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22</a:t>
            </a:fld>
            <a:endParaRPr lang="en-US" dirty="0"/>
          </a:p>
        </p:txBody>
      </p:sp>
    </p:spTree>
    <p:extLst>
      <p:ext uri="{BB962C8B-B14F-4D97-AF65-F5344CB8AC3E}">
        <p14:creationId xmlns:p14="http://schemas.microsoft.com/office/powerpoint/2010/main" val="3313831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23</a:t>
            </a:fld>
            <a:endParaRPr lang="en-US" dirty="0"/>
          </a:p>
        </p:txBody>
      </p:sp>
    </p:spTree>
    <p:extLst>
      <p:ext uri="{BB962C8B-B14F-4D97-AF65-F5344CB8AC3E}">
        <p14:creationId xmlns:p14="http://schemas.microsoft.com/office/powerpoint/2010/main" val="3068291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24</a:t>
            </a:fld>
            <a:endParaRPr lang="en-US" dirty="0"/>
          </a:p>
        </p:txBody>
      </p:sp>
    </p:spTree>
    <p:extLst>
      <p:ext uri="{BB962C8B-B14F-4D97-AF65-F5344CB8AC3E}">
        <p14:creationId xmlns:p14="http://schemas.microsoft.com/office/powerpoint/2010/main" val="3798429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25</a:t>
            </a:fld>
            <a:endParaRPr lang="en-US" dirty="0"/>
          </a:p>
        </p:txBody>
      </p:sp>
    </p:spTree>
    <p:extLst>
      <p:ext uri="{BB962C8B-B14F-4D97-AF65-F5344CB8AC3E}">
        <p14:creationId xmlns:p14="http://schemas.microsoft.com/office/powerpoint/2010/main" val="1030113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26</a:t>
            </a:fld>
            <a:endParaRPr lang="en-US" dirty="0"/>
          </a:p>
        </p:txBody>
      </p:sp>
    </p:spTree>
    <p:extLst>
      <p:ext uri="{BB962C8B-B14F-4D97-AF65-F5344CB8AC3E}">
        <p14:creationId xmlns:p14="http://schemas.microsoft.com/office/powerpoint/2010/main" val="1864670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27</a:t>
            </a:fld>
            <a:endParaRPr lang="en-US" dirty="0"/>
          </a:p>
        </p:txBody>
      </p:sp>
    </p:spTree>
    <p:extLst>
      <p:ext uri="{BB962C8B-B14F-4D97-AF65-F5344CB8AC3E}">
        <p14:creationId xmlns:p14="http://schemas.microsoft.com/office/powerpoint/2010/main" val="2155494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28</a:t>
            </a:fld>
            <a:endParaRPr lang="en-US" dirty="0"/>
          </a:p>
        </p:txBody>
      </p:sp>
    </p:spTree>
    <p:extLst>
      <p:ext uri="{BB962C8B-B14F-4D97-AF65-F5344CB8AC3E}">
        <p14:creationId xmlns:p14="http://schemas.microsoft.com/office/powerpoint/2010/main" val="2702512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3</a:t>
            </a:fld>
            <a:endParaRPr lang="en-US" dirty="0"/>
          </a:p>
        </p:txBody>
      </p:sp>
    </p:spTree>
    <p:extLst>
      <p:ext uri="{BB962C8B-B14F-4D97-AF65-F5344CB8AC3E}">
        <p14:creationId xmlns:p14="http://schemas.microsoft.com/office/powerpoint/2010/main" val="2895388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29</a:t>
            </a:fld>
            <a:endParaRPr lang="en-US" dirty="0"/>
          </a:p>
        </p:txBody>
      </p:sp>
    </p:spTree>
    <p:extLst>
      <p:ext uri="{BB962C8B-B14F-4D97-AF65-F5344CB8AC3E}">
        <p14:creationId xmlns:p14="http://schemas.microsoft.com/office/powerpoint/2010/main" val="3372171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b="0" i="0" kern="1200" dirty="0">
                <a:solidFill>
                  <a:schemeClr val="tx1"/>
                </a:solidFill>
                <a:effectLst/>
                <a:latin typeface="Arial Regular" charset="0"/>
                <a:ea typeface="+mn-ea"/>
                <a:cs typeface="+mn-cs"/>
              </a:rPr>
              <a:t>U analizu su uzeti samo oni zapisi koji su pisani u odgovarajuće obrasce, npr. za predmete koji pripadaju Ovrha po prigovoru od javnog bilježnika (</a:t>
            </a:r>
            <a:r>
              <a:rPr lang="hr-HR" sz="1200" b="0" i="0" kern="1200" dirty="0" err="1">
                <a:solidFill>
                  <a:schemeClr val="tx1"/>
                </a:solidFill>
                <a:effectLst/>
                <a:latin typeface="Arial Regular" charset="0"/>
                <a:ea typeface="+mn-ea"/>
                <a:cs typeface="+mn-cs"/>
              </a:rPr>
              <a:t>Ovrv</a:t>
            </a:r>
            <a:r>
              <a:rPr lang="hr-HR" sz="1200" b="0" i="0" kern="1200" dirty="0">
                <a:solidFill>
                  <a:schemeClr val="tx1"/>
                </a:solidFill>
                <a:effectLst/>
                <a:latin typeface="Arial Regular" charset="0"/>
                <a:ea typeface="+mn-ea"/>
                <a:cs typeface="+mn-cs"/>
              </a:rPr>
              <a:t>) vrsti spora su korištene faze I aktivnosti definirane za </a:t>
            </a:r>
            <a:r>
              <a:rPr lang="hr-HR" sz="1200" b="0" i="0" kern="1200" dirty="0" err="1">
                <a:solidFill>
                  <a:schemeClr val="tx1"/>
                </a:solidFill>
                <a:effectLst/>
                <a:latin typeface="Arial Regular" charset="0"/>
                <a:ea typeface="+mn-ea"/>
                <a:cs typeface="+mn-cs"/>
              </a:rPr>
              <a:t>Ovrv</a:t>
            </a:r>
            <a:r>
              <a:rPr lang="hr-HR" sz="1200" b="0" i="0" kern="1200" dirty="0">
                <a:solidFill>
                  <a:schemeClr val="tx1"/>
                </a:solidFill>
                <a:effectLst/>
                <a:latin typeface="Arial Regular" charset="0"/>
                <a:ea typeface="+mn-ea"/>
                <a:cs typeface="+mn-cs"/>
              </a:rPr>
              <a:t> vrstu predmeta.</a:t>
            </a:r>
            <a:endParaRPr lang="en-US" sz="1200" b="0" i="0" kern="1200" dirty="0">
              <a:solidFill>
                <a:schemeClr val="tx1"/>
              </a:solidFill>
              <a:effectLst/>
              <a:latin typeface="Arial Regular"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30</a:t>
            </a:fld>
            <a:endParaRPr lang="en-US" dirty="0"/>
          </a:p>
        </p:txBody>
      </p:sp>
    </p:spTree>
    <p:extLst>
      <p:ext uri="{BB962C8B-B14F-4D97-AF65-F5344CB8AC3E}">
        <p14:creationId xmlns:p14="http://schemas.microsoft.com/office/powerpoint/2010/main" val="858867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31</a:t>
            </a:fld>
            <a:endParaRPr lang="en-US" dirty="0"/>
          </a:p>
        </p:txBody>
      </p:sp>
    </p:spTree>
    <p:extLst>
      <p:ext uri="{BB962C8B-B14F-4D97-AF65-F5344CB8AC3E}">
        <p14:creationId xmlns:p14="http://schemas.microsoft.com/office/powerpoint/2010/main" val="2620288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81 predmet - 486</a:t>
            </a:r>
          </a:p>
          <a:p>
            <a:r>
              <a:rPr lang="hr-HR" dirty="0"/>
              <a:t>1712 ovrhe na nekretninama</a:t>
            </a:r>
          </a:p>
          <a:p>
            <a:r>
              <a:rPr lang="hr-HR" dirty="0"/>
              <a:t>Najneuspješniji način prisilne naplate novčane tražbine</a:t>
            </a:r>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32</a:t>
            </a:fld>
            <a:endParaRPr lang="en-US" dirty="0"/>
          </a:p>
        </p:txBody>
      </p:sp>
    </p:spTree>
    <p:extLst>
      <p:ext uri="{BB962C8B-B14F-4D97-AF65-F5344CB8AC3E}">
        <p14:creationId xmlns:p14="http://schemas.microsoft.com/office/powerpoint/2010/main" val="3362667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33</a:t>
            </a:fld>
            <a:endParaRPr lang="en-US" dirty="0"/>
          </a:p>
        </p:txBody>
      </p:sp>
    </p:spTree>
    <p:extLst>
      <p:ext uri="{BB962C8B-B14F-4D97-AF65-F5344CB8AC3E}">
        <p14:creationId xmlns:p14="http://schemas.microsoft.com/office/powerpoint/2010/main" val="3242110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34</a:t>
            </a:fld>
            <a:endParaRPr lang="en-US" dirty="0"/>
          </a:p>
        </p:txBody>
      </p:sp>
    </p:spTree>
    <p:extLst>
      <p:ext uri="{BB962C8B-B14F-4D97-AF65-F5344CB8AC3E}">
        <p14:creationId xmlns:p14="http://schemas.microsoft.com/office/powerpoint/2010/main" val="37015647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15% na pravne lijekove kod parnica</a:t>
            </a:r>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35</a:t>
            </a:fld>
            <a:endParaRPr lang="en-US" dirty="0"/>
          </a:p>
        </p:txBody>
      </p:sp>
    </p:spTree>
    <p:extLst>
      <p:ext uri="{BB962C8B-B14F-4D97-AF65-F5344CB8AC3E}">
        <p14:creationId xmlns:p14="http://schemas.microsoft.com/office/powerpoint/2010/main" val="8230880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26 minuta</a:t>
            </a:r>
          </a:p>
          <a:p>
            <a:r>
              <a:rPr lang="hr-HR" dirty="0"/>
              <a:t>Vrste spora u </a:t>
            </a:r>
            <a:r>
              <a:rPr lang="hr-HR" dirty="0" err="1"/>
              <a:t>eSpisu</a:t>
            </a:r>
            <a:r>
              <a:rPr lang="hr-HR" dirty="0"/>
              <a:t> nisu potpuno korektne – ovrha radi naplate novčane tražbine viši pojam i obuhvaća ovrhu na pokretninama, nekretninama i novčanoj tražbini</a:t>
            </a:r>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36</a:t>
            </a:fld>
            <a:endParaRPr lang="en-US" dirty="0"/>
          </a:p>
        </p:txBody>
      </p:sp>
    </p:spTree>
    <p:extLst>
      <p:ext uri="{BB962C8B-B14F-4D97-AF65-F5344CB8AC3E}">
        <p14:creationId xmlns:p14="http://schemas.microsoft.com/office/powerpoint/2010/main" val="29631650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37</a:t>
            </a:fld>
            <a:endParaRPr lang="en-US" dirty="0"/>
          </a:p>
        </p:txBody>
      </p:sp>
    </p:spTree>
    <p:extLst>
      <p:ext uri="{BB962C8B-B14F-4D97-AF65-F5344CB8AC3E}">
        <p14:creationId xmlns:p14="http://schemas.microsoft.com/office/powerpoint/2010/main" val="8247278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38</a:t>
            </a:fld>
            <a:endParaRPr lang="en-US" dirty="0"/>
          </a:p>
        </p:txBody>
      </p:sp>
    </p:spTree>
    <p:extLst>
      <p:ext uri="{BB962C8B-B14F-4D97-AF65-F5344CB8AC3E}">
        <p14:creationId xmlns:p14="http://schemas.microsoft.com/office/powerpoint/2010/main" val="1190156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4</a:t>
            </a:fld>
            <a:endParaRPr lang="en-US" dirty="0"/>
          </a:p>
        </p:txBody>
      </p:sp>
    </p:spTree>
    <p:extLst>
      <p:ext uri="{BB962C8B-B14F-4D97-AF65-F5344CB8AC3E}">
        <p14:creationId xmlns:p14="http://schemas.microsoft.com/office/powerpoint/2010/main" val="29126136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39</a:t>
            </a:fld>
            <a:endParaRPr lang="en-US" dirty="0"/>
          </a:p>
        </p:txBody>
      </p:sp>
    </p:spTree>
    <p:extLst>
      <p:ext uri="{BB962C8B-B14F-4D97-AF65-F5344CB8AC3E}">
        <p14:creationId xmlns:p14="http://schemas.microsoft.com/office/powerpoint/2010/main" val="17657852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40</a:t>
            </a:fld>
            <a:endParaRPr lang="en-US" dirty="0"/>
          </a:p>
        </p:txBody>
      </p:sp>
    </p:spTree>
    <p:extLst>
      <p:ext uri="{BB962C8B-B14F-4D97-AF65-F5344CB8AC3E}">
        <p14:creationId xmlns:p14="http://schemas.microsoft.com/office/powerpoint/2010/main" val="18738105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41</a:t>
            </a:fld>
            <a:endParaRPr lang="en-US" dirty="0"/>
          </a:p>
        </p:txBody>
      </p:sp>
    </p:spTree>
    <p:extLst>
      <p:ext uri="{BB962C8B-B14F-4D97-AF65-F5344CB8AC3E}">
        <p14:creationId xmlns:p14="http://schemas.microsoft.com/office/powerpoint/2010/main" val="2485365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42</a:t>
            </a:fld>
            <a:endParaRPr lang="en-US" dirty="0"/>
          </a:p>
        </p:txBody>
      </p:sp>
    </p:spTree>
    <p:extLst>
      <p:ext uri="{BB962C8B-B14F-4D97-AF65-F5344CB8AC3E}">
        <p14:creationId xmlns:p14="http://schemas.microsoft.com/office/powerpoint/2010/main" val="18238944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43</a:t>
            </a:fld>
            <a:endParaRPr lang="en-US" dirty="0"/>
          </a:p>
        </p:txBody>
      </p:sp>
    </p:spTree>
    <p:extLst>
      <p:ext uri="{BB962C8B-B14F-4D97-AF65-F5344CB8AC3E}">
        <p14:creationId xmlns:p14="http://schemas.microsoft.com/office/powerpoint/2010/main" val="40348602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44</a:t>
            </a:fld>
            <a:endParaRPr lang="en-US" dirty="0"/>
          </a:p>
        </p:txBody>
      </p:sp>
    </p:spTree>
    <p:extLst>
      <p:ext uri="{BB962C8B-B14F-4D97-AF65-F5344CB8AC3E}">
        <p14:creationId xmlns:p14="http://schemas.microsoft.com/office/powerpoint/2010/main" val="17423876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45</a:t>
            </a:fld>
            <a:endParaRPr lang="en-US" dirty="0"/>
          </a:p>
        </p:txBody>
      </p:sp>
    </p:spTree>
    <p:extLst>
      <p:ext uri="{BB962C8B-B14F-4D97-AF65-F5344CB8AC3E}">
        <p14:creationId xmlns:p14="http://schemas.microsoft.com/office/powerpoint/2010/main" val="40329536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46</a:t>
            </a:fld>
            <a:endParaRPr lang="en-US" dirty="0"/>
          </a:p>
        </p:txBody>
      </p:sp>
    </p:spTree>
    <p:extLst>
      <p:ext uri="{BB962C8B-B14F-4D97-AF65-F5344CB8AC3E}">
        <p14:creationId xmlns:p14="http://schemas.microsoft.com/office/powerpoint/2010/main" val="6944693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47</a:t>
            </a:fld>
            <a:endParaRPr lang="en-US" dirty="0"/>
          </a:p>
        </p:txBody>
      </p:sp>
    </p:spTree>
    <p:extLst>
      <p:ext uri="{BB962C8B-B14F-4D97-AF65-F5344CB8AC3E}">
        <p14:creationId xmlns:p14="http://schemas.microsoft.com/office/powerpoint/2010/main" val="13910956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48</a:t>
            </a:fld>
            <a:endParaRPr lang="en-US" dirty="0"/>
          </a:p>
        </p:txBody>
      </p:sp>
    </p:spTree>
    <p:extLst>
      <p:ext uri="{BB962C8B-B14F-4D97-AF65-F5344CB8AC3E}">
        <p14:creationId xmlns:p14="http://schemas.microsoft.com/office/powerpoint/2010/main" val="4056348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7</a:t>
            </a:fld>
            <a:endParaRPr lang="en-US" dirty="0"/>
          </a:p>
        </p:txBody>
      </p:sp>
    </p:spTree>
    <p:extLst>
      <p:ext uri="{BB962C8B-B14F-4D97-AF65-F5344CB8AC3E}">
        <p14:creationId xmlns:p14="http://schemas.microsoft.com/office/powerpoint/2010/main" val="20090262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49</a:t>
            </a:fld>
            <a:endParaRPr lang="en-US" dirty="0"/>
          </a:p>
        </p:txBody>
      </p:sp>
    </p:spTree>
    <p:extLst>
      <p:ext uri="{BB962C8B-B14F-4D97-AF65-F5344CB8AC3E}">
        <p14:creationId xmlns:p14="http://schemas.microsoft.com/office/powerpoint/2010/main" val="5347341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50</a:t>
            </a:fld>
            <a:endParaRPr lang="en-US" dirty="0"/>
          </a:p>
        </p:txBody>
      </p:sp>
    </p:spTree>
    <p:extLst>
      <p:ext uri="{BB962C8B-B14F-4D97-AF65-F5344CB8AC3E}">
        <p14:creationId xmlns:p14="http://schemas.microsoft.com/office/powerpoint/2010/main" val="2689691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51</a:t>
            </a:fld>
            <a:endParaRPr lang="en-US" dirty="0"/>
          </a:p>
        </p:txBody>
      </p:sp>
    </p:spTree>
    <p:extLst>
      <p:ext uri="{BB962C8B-B14F-4D97-AF65-F5344CB8AC3E}">
        <p14:creationId xmlns:p14="http://schemas.microsoft.com/office/powerpoint/2010/main" val="32408439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52</a:t>
            </a:fld>
            <a:endParaRPr lang="en-US" dirty="0"/>
          </a:p>
        </p:txBody>
      </p:sp>
    </p:spTree>
    <p:extLst>
      <p:ext uri="{BB962C8B-B14F-4D97-AF65-F5344CB8AC3E}">
        <p14:creationId xmlns:p14="http://schemas.microsoft.com/office/powerpoint/2010/main" val="8951203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53</a:t>
            </a:fld>
            <a:endParaRPr lang="en-US" dirty="0"/>
          </a:p>
        </p:txBody>
      </p:sp>
    </p:spTree>
    <p:extLst>
      <p:ext uri="{BB962C8B-B14F-4D97-AF65-F5344CB8AC3E}">
        <p14:creationId xmlns:p14="http://schemas.microsoft.com/office/powerpoint/2010/main" val="37616251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54</a:t>
            </a:fld>
            <a:endParaRPr lang="en-US" dirty="0"/>
          </a:p>
        </p:txBody>
      </p:sp>
    </p:spTree>
    <p:extLst>
      <p:ext uri="{BB962C8B-B14F-4D97-AF65-F5344CB8AC3E}">
        <p14:creationId xmlns:p14="http://schemas.microsoft.com/office/powerpoint/2010/main" val="35364299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55</a:t>
            </a:fld>
            <a:endParaRPr lang="en-US" dirty="0"/>
          </a:p>
        </p:txBody>
      </p:sp>
    </p:spTree>
    <p:extLst>
      <p:ext uri="{BB962C8B-B14F-4D97-AF65-F5344CB8AC3E}">
        <p14:creationId xmlns:p14="http://schemas.microsoft.com/office/powerpoint/2010/main" val="4462245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56</a:t>
            </a:fld>
            <a:endParaRPr lang="en-US" dirty="0"/>
          </a:p>
        </p:txBody>
      </p:sp>
    </p:spTree>
    <p:extLst>
      <p:ext uri="{BB962C8B-B14F-4D97-AF65-F5344CB8AC3E}">
        <p14:creationId xmlns:p14="http://schemas.microsoft.com/office/powerpoint/2010/main" val="7262501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57</a:t>
            </a:fld>
            <a:endParaRPr lang="en-US" dirty="0"/>
          </a:p>
        </p:txBody>
      </p:sp>
    </p:spTree>
    <p:extLst>
      <p:ext uri="{BB962C8B-B14F-4D97-AF65-F5344CB8AC3E}">
        <p14:creationId xmlns:p14="http://schemas.microsoft.com/office/powerpoint/2010/main" val="14556069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58</a:t>
            </a:fld>
            <a:endParaRPr lang="en-US" dirty="0"/>
          </a:p>
        </p:txBody>
      </p:sp>
    </p:spTree>
    <p:extLst>
      <p:ext uri="{BB962C8B-B14F-4D97-AF65-F5344CB8AC3E}">
        <p14:creationId xmlns:p14="http://schemas.microsoft.com/office/powerpoint/2010/main" val="287454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698D0594-4E60-8F4B-8226-C705B94694A4}" type="slidenum">
              <a:rPr kumimoji="0" lang="en-US" sz="1200" b="0" i="0" u="none" strike="noStrike" kern="1200" cap="none" spc="0" normalizeH="0" baseline="0" noProof="0" smtClean="0">
                <a:ln>
                  <a:noFill/>
                </a:ln>
                <a:solidFill>
                  <a:prstClr val="black"/>
                </a:solidFill>
                <a:effectLst/>
                <a:uLnTx/>
                <a:uFillTx/>
                <a:latin typeface="Arial Regular" charset="0"/>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Regular" charset="0"/>
              <a:ea typeface="+mn-ea"/>
              <a:cs typeface="+mn-cs"/>
            </a:endParaRPr>
          </a:p>
        </p:txBody>
      </p:sp>
    </p:spTree>
    <p:extLst>
      <p:ext uri="{BB962C8B-B14F-4D97-AF65-F5344CB8AC3E}">
        <p14:creationId xmlns:p14="http://schemas.microsoft.com/office/powerpoint/2010/main" val="4447965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59</a:t>
            </a:fld>
            <a:endParaRPr lang="en-US" dirty="0"/>
          </a:p>
        </p:txBody>
      </p:sp>
    </p:spTree>
    <p:extLst>
      <p:ext uri="{BB962C8B-B14F-4D97-AF65-F5344CB8AC3E}">
        <p14:creationId xmlns:p14="http://schemas.microsoft.com/office/powerpoint/2010/main" val="33381519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60</a:t>
            </a:fld>
            <a:endParaRPr lang="en-US" dirty="0"/>
          </a:p>
        </p:txBody>
      </p:sp>
    </p:spTree>
    <p:extLst>
      <p:ext uri="{BB962C8B-B14F-4D97-AF65-F5344CB8AC3E}">
        <p14:creationId xmlns:p14="http://schemas.microsoft.com/office/powerpoint/2010/main" val="19469977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61</a:t>
            </a:fld>
            <a:endParaRPr lang="en-US" dirty="0"/>
          </a:p>
        </p:txBody>
      </p:sp>
    </p:spTree>
    <p:extLst>
      <p:ext uri="{BB962C8B-B14F-4D97-AF65-F5344CB8AC3E}">
        <p14:creationId xmlns:p14="http://schemas.microsoft.com/office/powerpoint/2010/main" val="10080200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62</a:t>
            </a:fld>
            <a:endParaRPr lang="en-US" dirty="0"/>
          </a:p>
        </p:txBody>
      </p:sp>
    </p:spTree>
    <p:extLst>
      <p:ext uri="{BB962C8B-B14F-4D97-AF65-F5344CB8AC3E}">
        <p14:creationId xmlns:p14="http://schemas.microsoft.com/office/powerpoint/2010/main" val="40744416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63</a:t>
            </a:fld>
            <a:endParaRPr lang="en-US" dirty="0"/>
          </a:p>
        </p:txBody>
      </p:sp>
    </p:spTree>
    <p:extLst>
      <p:ext uri="{BB962C8B-B14F-4D97-AF65-F5344CB8AC3E}">
        <p14:creationId xmlns:p14="http://schemas.microsoft.com/office/powerpoint/2010/main" val="1355818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64</a:t>
            </a:fld>
            <a:endParaRPr lang="en-US" dirty="0"/>
          </a:p>
        </p:txBody>
      </p:sp>
    </p:spTree>
    <p:extLst>
      <p:ext uri="{BB962C8B-B14F-4D97-AF65-F5344CB8AC3E}">
        <p14:creationId xmlns:p14="http://schemas.microsoft.com/office/powerpoint/2010/main" val="31155832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65</a:t>
            </a:fld>
            <a:endParaRPr lang="en-US" dirty="0"/>
          </a:p>
        </p:txBody>
      </p:sp>
    </p:spTree>
    <p:extLst>
      <p:ext uri="{BB962C8B-B14F-4D97-AF65-F5344CB8AC3E}">
        <p14:creationId xmlns:p14="http://schemas.microsoft.com/office/powerpoint/2010/main" val="41582701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66</a:t>
            </a:fld>
            <a:endParaRPr lang="en-US" dirty="0"/>
          </a:p>
        </p:txBody>
      </p:sp>
    </p:spTree>
    <p:extLst>
      <p:ext uri="{BB962C8B-B14F-4D97-AF65-F5344CB8AC3E}">
        <p14:creationId xmlns:p14="http://schemas.microsoft.com/office/powerpoint/2010/main" val="26859386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67</a:t>
            </a:fld>
            <a:endParaRPr lang="en-US" dirty="0"/>
          </a:p>
        </p:txBody>
      </p:sp>
    </p:spTree>
    <p:extLst>
      <p:ext uri="{BB962C8B-B14F-4D97-AF65-F5344CB8AC3E}">
        <p14:creationId xmlns:p14="http://schemas.microsoft.com/office/powerpoint/2010/main" val="2435836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68</a:t>
            </a:fld>
            <a:endParaRPr lang="en-US" dirty="0"/>
          </a:p>
        </p:txBody>
      </p:sp>
    </p:spTree>
    <p:extLst>
      <p:ext uri="{BB962C8B-B14F-4D97-AF65-F5344CB8AC3E}">
        <p14:creationId xmlns:p14="http://schemas.microsoft.com/office/powerpoint/2010/main" val="3464250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698D0594-4E60-8F4B-8226-C705B94694A4}" type="slidenum">
              <a:rPr kumimoji="0" lang="en-US" sz="1200" b="0" i="0" u="none" strike="noStrike" kern="1200" cap="none" spc="0" normalizeH="0" baseline="0" noProof="0" smtClean="0">
                <a:ln>
                  <a:noFill/>
                </a:ln>
                <a:solidFill>
                  <a:prstClr val="black"/>
                </a:solidFill>
                <a:effectLst/>
                <a:uLnTx/>
                <a:uFillTx/>
                <a:latin typeface="Arial Regular" charset="0"/>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Regular" charset="0"/>
              <a:ea typeface="+mn-ea"/>
              <a:cs typeface="+mn-cs"/>
            </a:endParaRPr>
          </a:p>
        </p:txBody>
      </p:sp>
    </p:spTree>
    <p:extLst>
      <p:ext uri="{BB962C8B-B14F-4D97-AF65-F5344CB8AC3E}">
        <p14:creationId xmlns:p14="http://schemas.microsoft.com/office/powerpoint/2010/main" val="3127419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69</a:t>
            </a:fld>
            <a:endParaRPr lang="en-US" dirty="0"/>
          </a:p>
        </p:txBody>
      </p:sp>
    </p:spTree>
    <p:extLst>
      <p:ext uri="{BB962C8B-B14F-4D97-AF65-F5344CB8AC3E}">
        <p14:creationId xmlns:p14="http://schemas.microsoft.com/office/powerpoint/2010/main" val="24794684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70</a:t>
            </a:fld>
            <a:endParaRPr lang="en-US" dirty="0"/>
          </a:p>
        </p:txBody>
      </p:sp>
    </p:spTree>
    <p:extLst>
      <p:ext uri="{BB962C8B-B14F-4D97-AF65-F5344CB8AC3E}">
        <p14:creationId xmlns:p14="http://schemas.microsoft.com/office/powerpoint/2010/main" val="1335966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71</a:t>
            </a:fld>
            <a:endParaRPr lang="en-US" dirty="0"/>
          </a:p>
        </p:txBody>
      </p:sp>
    </p:spTree>
    <p:extLst>
      <p:ext uri="{BB962C8B-B14F-4D97-AF65-F5344CB8AC3E}">
        <p14:creationId xmlns:p14="http://schemas.microsoft.com/office/powerpoint/2010/main" val="12754642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72</a:t>
            </a:fld>
            <a:endParaRPr lang="en-US" dirty="0"/>
          </a:p>
        </p:txBody>
      </p:sp>
    </p:spTree>
    <p:extLst>
      <p:ext uri="{BB962C8B-B14F-4D97-AF65-F5344CB8AC3E}">
        <p14:creationId xmlns:p14="http://schemas.microsoft.com/office/powerpoint/2010/main" val="622465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73</a:t>
            </a:fld>
            <a:endParaRPr lang="en-US" dirty="0"/>
          </a:p>
        </p:txBody>
      </p:sp>
    </p:spTree>
    <p:extLst>
      <p:ext uri="{BB962C8B-B14F-4D97-AF65-F5344CB8AC3E}">
        <p14:creationId xmlns:p14="http://schemas.microsoft.com/office/powerpoint/2010/main" val="40637721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74</a:t>
            </a:fld>
            <a:endParaRPr lang="en-US" dirty="0"/>
          </a:p>
        </p:txBody>
      </p:sp>
    </p:spTree>
    <p:extLst>
      <p:ext uri="{BB962C8B-B14F-4D97-AF65-F5344CB8AC3E}">
        <p14:creationId xmlns:p14="http://schemas.microsoft.com/office/powerpoint/2010/main" val="70498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75</a:t>
            </a:fld>
            <a:endParaRPr lang="en-US" dirty="0"/>
          </a:p>
        </p:txBody>
      </p:sp>
    </p:spTree>
    <p:extLst>
      <p:ext uri="{BB962C8B-B14F-4D97-AF65-F5344CB8AC3E}">
        <p14:creationId xmlns:p14="http://schemas.microsoft.com/office/powerpoint/2010/main" val="32049181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76</a:t>
            </a:fld>
            <a:endParaRPr lang="en-US" dirty="0"/>
          </a:p>
        </p:txBody>
      </p:sp>
    </p:spTree>
    <p:extLst>
      <p:ext uri="{BB962C8B-B14F-4D97-AF65-F5344CB8AC3E}">
        <p14:creationId xmlns:p14="http://schemas.microsoft.com/office/powerpoint/2010/main" val="34457242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77</a:t>
            </a:fld>
            <a:endParaRPr lang="en-US" dirty="0"/>
          </a:p>
        </p:txBody>
      </p:sp>
    </p:spTree>
    <p:extLst>
      <p:ext uri="{BB962C8B-B14F-4D97-AF65-F5344CB8AC3E}">
        <p14:creationId xmlns:p14="http://schemas.microsoft.com/office/powerpoint/2010/main" val="12077041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78</a:t>
            </a:fld>
            <a:endParaRPr lang="en-US" dirty="0"/>
          </a:p>
        </p:txBody>
      </p:sp>
    </p:spTree>
    <p:extLst>
      <p:ext uri="{BB962C8B-B14F-4D97-AF65-F5344CB8AC3E}">
        <p14:creationId xmlns:p14="http://schemas.microsoft.com/office/powerpoint/2010/main" val="163770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698D0594-4E60-8F4B-8226-C705B94694A4}" type="slidenum">
              <a:rPr kumimoji="0" lang="en-US" sz="1200" b="0" i="0" u="none" strike="noStrike" kern="1200" cap="none" spc="0" normalizeH="0" baseline="0" noProof="0" smtClean="0">
                <a:ln>
                  <a:noFill/>
                </a:ln>
                <a:solidFill>
                  <a:prstClr val="black"/>
                </a:solidFill>
                <a:effectLst/>
                <a:uLnTx/>
                <a:uFillTx/>
                <a:latin typeface="Arial Regular" charset="0"/>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Regular" charset="0"/>
              <a:ea typeface="+mn-ea"/>
              <a:cs typeface="+mn-cs"/>
            </a:endParaRPr>
          </a:p>
        </p:txBody>
      </p:sp>
    </p:spTree>
    <p:extLst>
      <p:ext uri="{BB962C8B-B14F-4D97-AF65-F5344CB8AC3E}">
        <p14:creationId xmlns:p14="http://schemas.microsoft.com/office/powerpoint/2010/main" val="26486160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4%</a:t>
            </a:r>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79</a:t>
            </a:fld>
            <a:endParaRPr lang="en-US" dirty="0"/>
          </a:p>
        </p:txBody>
      </p:sp>
    </p:spTree>
    <p:extLst>
      <p:ext uri="{BB962C8B-B14F-4D97-AF65-F5344CB8AC3E}">
        <p14:creationId xmlns:p14="http://schemas.microsoft.com/office/powerpoint/2010/main" val="36566513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80</a:t>
            </a:fld>
            <a:endParaRPr lang="en-US" dirty="0"/>
          </a:p>
        </p:txBody>
      </p:sp>
    </p:spTree>
    <p:extLst>
      <p:ext uri="{BB962C8B-B14F-4D97-AF65-F5344CB8AC3E}">
        <p14:creationId xmlns:p14="http://schemas.microsoft.com/office/powerpoint/2010/main" val="3842816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81</a:t>
            </a:fld>
            <a:endParaRPr lang="en-US" dirty="0"/>
          </a:p>
        </p:txBody>
      </p:sp>
    </p:spTree>
    <p:extLst>
      <p:ext uri="{BB962C8B-B14F-4D97-AF65-F5344CB8AC3E}">
        <p14:creationId xmlns:p14="http://schemas.microsoft.com/office/powerpoint/2010/main" val="11861960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82</a:t>
            </a:fld>
            <a:endParaRPr lang="en-US" dirty="0"/>
          </a:p>
        </p:txBody>
      </p:sp>
    </p:spTree>
    <p:extLst>
      <p:ext uri="{BB962C8B-B14F-4D97-AF65-F5344CB8AC3E}">
        <p14:creationId xmlns:p14="http://schemas.microsoft.com/office/powerpoint/2010/main" val="213383885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Samo jedan sudac graditeljski i komunalni</a:t>
            </a:r>
          </a:p>
          <a:p>
            <a:r>
              <a:rPr lang="hr-HR" dirty="0"/>
              <a:t>Mirovinsko-socijalno – lakši</a:t>
            </a:r>
          </a:p>
          <a:p>
            <a:r>
              <a:rPr lang="hr-HR" dirty="0"/>
              <a:t>Imovinska prava – najsloženija - 18</a:t>
            </a:r>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83</a:t>
            </a:fld>
            <a:endParaRPr lang="en-US" dirty="0"/>
          </a:p>
        </p:txBody>
      </p:sp>
    </p:spTree>
    <p:extLst>
      <p:ext uri="{BB962C8B-B14F-4D97-AF65-F5344CB8AC3E}">
        <p14:creationId xmlns:p14="http://schemas.microsoft.com/office/powerpoint/2010/main" val="129480496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84</a:t>
            </a:fld>
            <a:endParaRPr lang="en-US" dirty="0"/>
          </a:p>
        </p:txBody>
      </p:sp>
    </p:spTree>
    <p:extLst>
      <p:ext uri="{BB962C8B-B14F-4D97-AF65-F5344CB8AC3E}">
        <p14:creationId xmlns:p14="http://schemas.microsoft.com/office/powerpoint/2010/main" val="400670280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85</a:t>
            </a:fld>
            <a:endParaRPr lang="en-US" dirty="0"/>
          </a:p>
        </p:txBody>
      </p:sp>
    </p:spTree>
    <p:extLst>
      <p:ext uri="{BB962C8B-B14F-4D97-AF65-F5344CB8AC3E}">
        <p14:creationId xmlns:p14="http://schemas.microsoft.com/office/powerpoint/2010/main" val="157828766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86</a:t>
            </a:fld>
            <a:endParaRPr lang="en-US" dirty="0"/>
          </a:p>
        </p:txBody>
      </p:sp>
    </p:spTree>
    <p:extLst>
      <p:ext uri="{BB962C8B-B14F-4D97-AF65-F5344CB8AC3E}">
        <p14:creationId xmlns:p14="http://schemas.microsoft.com/office/powerpoint/2010/main" val="43265398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6%</a:t>
            </a:r>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87</a:t>
            </a:fld>
            <a:endParaRPr lang="en-US" dirty="0"/>
          </a:p>
        </p:txBody>
      </p:sp>
    </p:spTree>
    <p:extLst>
      <p:ext uri="{BB962C8B-B14F-4D97-AF65-F5344CB8AC3E}">
        <p14:creationId xmlns:p14="http://schemas.microsoft.com/office/powerpoint/2010/main" val="139385960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88</a:t>
            </a:fld>
            <a:endParaRPr lang="en-US" dirty="0"/>
          </a:p>
        </p:txBody>
      </p:sp>
    </p:spTree>
    <p:extLst>
      <p:ext uri="{BB962C8B-B14F-4D97-AF65-F5344CB8AC3E}">
        <p14:creationId xmlns:p14="http://schemas.microsoft.com/office/powerpoint/2010/main" val="2776280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698D0594-4E60-8F4B-8226-C705B94694A4}" type="slidenum">
              <a:rPr kumimoji="0" lang="en-US" sz="1200" b="0" i="0" u="none" strike="noStrike" kern="1200" cap="none" spc="0" normalizeH="0" baseline="0" noProof="0" smtClean="0">
                <a:ln>
                  <a:noFill/>
                </a:ln>
                <a:solidFill>
                  <a:prstClr val="black"/>
                </a:solidFill>
                <a:effectLst/>
                <a:uLnTx/>
                <a:uFillTx/>
                <a:latin typeface="Arial Regular" charset="0"/>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Regular" charset="0"/>
              <a:ea typeface="+mn-ea"/>
              <a:cs typeface="+mn-cs"/>
            </a:endParaRPr>
          </a:p>
        </p:txBody>
      </p:sp>
    </p:spTree>
    <p:extLst>
      <p:ext uri="{BB962C8B-B14F-4D97-AF65-F5344CB8AC3E}">
        <p14:creationId xmlns:p14="http://schemas.microsoft.com/office/powerpoint/2010/main" val="25471167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698D0594-4E60-8F4B-8226-C705B94694A4}" type="slidenum">
              <a:rPr kumimoji="0" lang="en-US" sz="1200" b="0" i="0" u="none" strike="noStrike" kern="1200" cap="none" spc="0" normalizeH="0" baseline="0" noProof="0" smtClean="0">
                <a:ln>
                  <a:noFill/>
                </a:ln>
                <a:solidFill>
                  <a:prstClr val="black"/>
                </a:solidFill>
                <a:effectLst/>
                <a:uLnTx/>
                <a:uFillTx/>
                <a:latin typeface="Arial Regular" charset="0"/>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prstClr val="black"/>
              </a:solidFill>
              <a:effectLst/>
              <a:uLnTx/>
              <a:uFillTx/>
              <a:latin typeface="Arial Regular" charset="0"/>
              <a:ea typeface="+mn-ea"/>
              <a:cs typeface="+mn-cs"/>
            </a:endParaRPr>
          </a:p>
        </p:txBody>
      </p:sp>
    </p:spTree>
    <p:extLst>
      <p:ext uri="{BB962C8B-B14F-4D97-AF65-F5344CB8AC3E}">
        <p14:creationId xmlns:p14="http://schemas.microsoft.com/office/powerpoint/2010/main" val="2339471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13</a:t>
            </a:fld>
            <a:endParaRPr lang="en-US" dirty="0"/>
          </a:p>
        </p:txBody>
      </p:sp>
    </p:spTree>
    <p:extLst>
      <p:ext uri="{BB962C8B-B14F-4D97-AF65-F5344CB8AC3E}">
        <p14:creationId xmlns:p14="http://schemas.microsoft.com/office/powerpoint/2010/main" val="3574854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grpSp>
        <p:nvGrpSpPr>
          <p:cNvPr id="464" name="Group 463"/>
          <p:cNvGrpSpPr/>
          <p:nvPr userDrawn="1"/>
        </p:nvGrpSpPr>
        <p:grpSpPr>
          <a:xfrm>
            <a:off x="2540" y="-2542"/>
            <a:ext cx="14630400" cy="8229600"/>
            <a:chOff x="0" y="0"/>
            <a:chExt cx="14630400" cy="8229600"/>
          </a:xfrm>
        </p:grpSpPr>
        <p:cxnSp>
          <p:nvCxnSpPr>
            <p:cNvPr id="465" name="Straight Connector 464"/>
            <p:cNvCxnSpPr/>
            <p:nvPr userDrawn="1"/>
          </p:nvCxnSpPr>
          <p:spPr>
            <a:xfrm>
              <a:off x="457200" y="457200"/>
              <a:ext cx="137160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6" name="Straight Connector 465"/>
            <p:cNvCxnSpPr/>
            <p:nvPr userDrawn="1"/>
          </p:nvCxnSpPr>
          <p:spPr>
            <a:xfrm flipV="1">
              <a:off x="457200" y="457200"/>
              <a:ext cx="0" cy="731520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7" name="Straight Connector 466"/>
            <p:cNvCxnSpPr/>
            <p:nvPr userDrawn="1"/>
          </p:nvCxnSpPr>
          <p:spPr>
            <a:xfrm flipV="1">
              <a:off x="14173200" y="457200"/>
              <a:ext cx="0" cy="731520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8" name="Straight Connector 467"/>
            <p:cNvCxnSpPr/>
            <p:nvPr userDrawn="1"/>
          </p:nvCxnSpPr>
          <p:spPr>
            <a:xfrm>
              <a:off x="457200" y="7772400"/>
              <a:ext cx="137160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9" name="Straight Connector 468"/>
            <p:cNvCxnSpPr/>
            <p:nvPr userDrawn="1"/>
          </p:nvCxnSpPr>
          <p:spPr>
            <a:xfrm>
              <a:off x="0" y="4114800"/>
              <a:ext cx="14630400"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0" name="Straight Connector 469"/>
            <p:cNvCxnSpPr/>
            <p:nvPr userDrawn="1"/>
          </p:nvCxnSpPr>
          <p:spPr>
            <a:xfrm>
              <a:off x="0" y="2057400"/>
              <a:ext cx="14630400"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1" name="Straight Connector 470"/>
            <p:cNvCxnSpPr/>
            <p:nvPr userDrawn="1"/>
          </p:nvCxnSpPr>
          <p:spPr>
            <a:xfrm>
              <a:off x="0" y="6172200"/>
              <a:ext cx="14630400"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2" name="Straight Connector 471"/>
            <p:cNvCxnSpPr/>
            <p:nvPr userDrawn="1"/>
          </p:nvCxnSpPr>
          <p:spPr>
            <a:xfrm flipV="1">
              <a:off x="7315200" y="0"/>
              <a:ext cx="0" cy="822960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3" name="Straight Connector 472"/>
            <p:cNvCxnSpPr/>
            <p:nvPr userDrawn="1"/>
          </p:nvCxnSpPr>
          <p:spPr>
            <a:xfrm flipV="1">
              <a:off x="3657600" y="0"/>
              <a:ext cx="0" cy="8229295"/>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4" name="Straight Connector 473"/>
            <p:cNvCxnSpPr/>
            <p:nvPr userDrawn="1"/>
          </p:nvCxnSpPr>
          <p:spPr>
            <a:xfrm flipV="1">
              <a:off x="10972800" y="0"/>
              <a:ext cx="0" cy="822960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grpSp>
      <p:sp>
        <p:nvSpPr>
          <p:cNvPr id="7" name="Rectangle 6"/>
          <p:cNvSpPr/>
          <p:nvPr userDrawn="1"/>
        </p:nvSpPr>
        <p:spPr>
          <a:xfrm>
            <a:off x="7315167" y="920978"/>
            <a:ext cx="65" cy="215444"/>
          </a:xfrm>
          <a:prstGeom prst="rect">
            <a:avLst/>
          </a:prstGeom>
          <a:solidFill>
            <a:schemeClr val="tx1"/>
          </a:solidFill>
        </p:spPr>
        <p:txBody>
          <a:bodyPr wrap="none" lIns="0" tIns="0" rIns="0" bIns="0" rtlCol="0" anchor="ctr">
            <a:spAutoFit/>
          </a:bodyPr>
          <a:lstStyle/>
          <a:p>
            <a:pPr algn="ctr"/>
            <a:endParaRPr lang="en-US" sz="1400" b="0" i="0" dirty="0">
              <a:solidFill>
                <a:schemeClr val="bg2"/>
              </a:solidFill>
              <a:latin typeface="Arial Regular" charset="0"/>
            </a:endParaRPr>
          </a:p>
        </p:txBody>
      </p:sp>
      <p:cxnSp>
        <p:nvCxnSpPr>
          <p:cNvPr id="8" name="Straight Connector 7"/>
          <p:cNvCxnSpPr/>
          <p:nvPr userDrawn="1"/>
        </p:nvCxnSpPr>
        <p:spPr>
          <a:xfrm flipV="1">
            <a:off x="2286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flipV="1">
            <a:off x="548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640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731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V="1">
            <a:off x="822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1005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1097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188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280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1463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554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645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1737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914400" y="-2"/>
            <a:ext cx="0" cy="822960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1371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828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27432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flipV="1">
            <a:off x="3200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1920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2011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2103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2194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2377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flipV="1">
            <a:off x="2468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flipV="1">
            <a:off x="2560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V="1">
            <a:off x="2651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flipV="1">
            <a:off x="2834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V="1">
            <a:off x="2926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V="1">
            <a:off x="3017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flipV="1">
            <a:off x="3108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flipV="1">
            <a:off x="3291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V="1">
            <a:off x="3383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flipV="1">
            <a:off x="3474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V="1">
            <a:off x="3566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flipV="1">
            <a:off x="3749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flipV="1">
            <a:off x="3840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flipV="1">
            <a:off x="3931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V="1">
            <a:off x="4023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V="1">
            <a:off x="4114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userDrawn="1"/>
        </p:nvCxnSpPr>
        <p:spPr>
          <a:xfrm flipV="1">
            <a:off x="4206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userDrawn="1"/>
        </p:nvCxnSpPr>
        <p:spPr>
          <a:xfrm flipV="1">
            <a:off x="4297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V="1">
            <a:off x="4389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userDrawn="1"/>
        </p:nvCxnSpPr>
        <p:spPr>
          <a:xfrm flipV="1">
            <a:off x="4480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userDrawn="1"/>
        </p:nvCxnSpPr>
        <p:spPr>
          <a:xfrm flipV="1">
            <a:off x="4572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a:xfrm flipV="1">
            <a:off x="4663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userDrawn="1"/>
        </p:nvCxnSpPr>
        <p:spPr>
          <a:xfrm flipV="1">
            <a:off x="4754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userDrawn="1"/>
        </p:nvCxnSpPr>
        <p:spPr>
          <a:xfrm flipV="1">
            <a:off x="4846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userDrawn="1"/>
        </p:nvCxnSpPr>
        <p:spPr>
          <a:xfrm flipV="1">
            <a:off x="4937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userDrawn="1"/>
        </p:nvCxnSpPr>
        <p:spPr>
          <a:xfrm flipV="1">
            <a:off x="50292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userDrawn="1"/>
        </p:nvCxnSpPr>
        <p:spPr>
          <a:xfrm flipV="1">
            <a:off x="5120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userDrawn="1"/>
        </p:nvCxnSpPr>
        <p:spPr>
          <a:xfrm flipV="1">
            <a:off x="5212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userDrawn="1"/>
        </p:nvCxnSpPr>
        <p:spPr>
          <a:xfrm flipV="1">
            <a:off x="5303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userDrawn="1"/>
        </p:nvCxnSpPr>
        <p:spPr>
          <a:xfrm flipV="1">
            <a:off x="5394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userDrawn="1"/>
        </p:nvCxnSpPr>
        <p:spPr>
          <a:xfrm flipV="1">
            <a:off x="5486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userDrawn="1"/>
        </p:nvCxnSpPr>
        <p:spPr>
          <a:xfrm flipV="1">
            <a:off x="5577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userDrawn="1"/>
        </p:nvCxnSpPr>
        <p:spPr>
          <a:xfrm flipV="1">
            <a:off x="5669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userDrawn="1"/>
        </p:nvCxnSpPr>
        <p:spPr>
          <a:xfrm flipV="1">
            <a:off x="5760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userDrawn="1"/>
        </p:nvCxnSpPr>
        <p:spPr>
          <a:xfrm flipV="1">
            <a:off x="5852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userDrawn="1"/>
        </p:nvCxnSpPr>
        <p:spPr>
          <a:xfrm flipV="1">
            <a:off x="5943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userDrawn="1"/>
        </p:nvCxnSpPr>
        <p:spPr>
          <a:xfrm flipV="1">
            <a:off x="6035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userDrawn="1"/>
        </p:nvCxnSpPr>
        <p:spPr>
          <a:xfrm flipV="1">
            <a:off x="6126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userDrawn="1"/>
        </p:nvCxnSpPr>
        <p:spPr>
          <a:xfrm flipV="1">
            <a:off x="6217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userDrawn="1"/>
        </p:nvCxnSpPr>
        <p:spPr>
          <a:xfrm flipV="1">
            <a:off x="6309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userDrawn="1"/>
        </p:nvCxnSpPr>
        <p:spPr>
          <a:xfrm flipV="1">
            <a:off x="6400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userDrawn="1"/>
        </p:nvCxnSpPr>
        <p:spPr>
          <a:xfrm flipV="1">
            <a:off x="6492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userDrawn="1"/>
        </p:nvCxnSpPr>
        <p:spPr>
          <a:xfrm flipV="1">
            <a:off x="6583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userDrawn="1"/>
        </p:nvCxnSpPr>
        <p:spPr>
          <a:xfrm flipV="1">
            <a:off x="6675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userDrawn="1"/>
        </p:nvCxnSpPr>
        <p:spPr>
          <a:xfrm flipV="1">
            <a:off x="6766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userDrawn="1"/>
        </p:nvCxnSpPr>
        <p:spPr>
          <a:xfrm flipV="1">
            <a:off x="6858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V="1">
            <a:off x="6949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userDrawn="1"/>
        </p:nvCxnSpPr>
        <p:spPr>
          <a:xfrm flipV="1">
            <a:off x="7040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flipV="1">
            <a:off x="7132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userDrawn="1"/>
        </p:nvCxnSpPr>
        <p:spPr>
          <a:xfrm flipV="1">
            <a:off x="7223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userDrawn="1"/>
        </p:nvCxnSpPr>
        <p:spPr>
          <a:xfrm flipV="1">
            <a:off x="7406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userDrawn="1"/>
        </p:nvCxnSpPr>
        <p:spPr>
          <a:xfrm flipV="1">
            <a:off x="7498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a:xfrm flipV="1">
            <a:off x="7589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userDrawn="1"/>
        </p:nvCxnSpPr>
        <p:spPr>
          <a:xfrm flipV="1">
            <a:off x="7680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userDrawn="1"/>
        </p:nvCxnSpPr>
        <p:spPr>
          <a:xfrm flipV="1">
            <a:off x="7772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userDrawn="1"/>
        </p:nvCxnSpPr>
        <p:spPr>
          <a:xfrm flipV="1">
            <a:off x="7863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userDrawn="1"/>
        </p:nvCxnSpPr>
        <p:spPr>
          <a:xfrm flipV="1">
            <a:off x="7955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userDrawn="1"/>
        </p:nvCxnSpPr>
        <p:spPr>
          <a:xfrm flipV="1">
            <a:off x="8046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userDrawn="1"/>
        </p:nvCxnSpPr>
        <p:spPr>
          <a:xfrm flipV="1">
            <a:off x="8138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userDrawn="1"/>
        </p:nvCxnSpPr>
        <p:spPr>
          <a:xfrm flipV="1">
            <a:off x="8229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userDrawn="1"/>
        </p:nvCxnSpPr>
        <p:spPr>
          <a:xfrm flipV="1">
            <a:off x="8321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userDrawn="1"/>
        </p:nvCxnSpPr>
        <p:spPr>
          <a:xfrm flipV="1">
            <a:off x="8412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userDrawn="1"/>
        </p:nvCxnSpPr>
        <p:spPr>
          <a:xfrm flipV="1">
            <a:off x="8503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userDrawn="1"/>
        </p:nvCxnSpPr>
        <p:spPr>
          <a:xfrm flipV="1">
            <a:off x="8595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userDrawn="1"/>
        </p:nvCxnSpPr>
        <p:spPr>
          <a:xfrm flipV="1">
            <a:off x="8686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userDrawn="1"/>
        </p:nvCxnSpPr>
        <p:spPr>
          <a:xfrm flipV="1">
            <a:off x="8778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userDrawn="1"/>
        </p:nvCxnSpPr>
        <p:spPr>
          <a:xfrm flipV="1">
            <a:off x="8869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userDrawn="1"/>
        </p:nvCxnSpPr>
        <p:spPr>
          <a:xfrm flipV="1">
            <a:off x="8961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userDrawn="1"/>
        </p:nvCxnSpPr>
        <p:spPr>
          <a:xfrm flipV="1">
            <a:off x="9052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userDrawn="1"/>
        </p:nvCxnSpPr>
        <p:spPr>
          <a:xfrm flipV="1">
            <a:off x="9144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userDrawn="1"/>
        </p:nvCxnSpPr>
        <p:spPr>
          <a:xfrm flipV="1">
            <a:off x="9235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userDrawn="1"/>
        </p:nvCxnSpPr>
        <p:spPr>
          <a:xfrm flipV="1">
            <a:off x="9326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userDrawn="1"/>
        </p:nvCxnSpPr>
        <p:spPr>
          <a:xfrm flipV="1">
            <a:off x="9418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userDrawn="1"/>
        </p:nvCxnSpPr>
        <p:spPr>
          <a:xfrm flipV="1">
            <a:off x="9509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userDrawn="1"/>
        </p:nvCxnSpPr>
        <p:spPr>
          <a:xfrm flipV="1">
            <a:off x="96012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userDrawn="1"/>
        </p:nvCxnSpPr>
        <p:spPr>
          <a:xfrm flipV="1">
            <a:off x="9692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userDrawn="1"/>
        </p:nvCxnSpPr>
        <p:spPr>
          <a:xfrm flipV="1">
            <a:off x="9784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userDrawn="1"/>
        </p:nvCxnSpPr>
        <p:spPr>
          <a:xfrm flipV="1">
            <a:off x="9875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userDrawn="1"/>
        </p:nvCxnSpPr>
        <p:spPr>
          <a:xfrm flipV="1">
            <a:off x="9966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userDrawn="1"/>
        </p:nvCxnSpPr>
        <p:spPr>
          <a:xfrm flipV="1">
            <a:off x="10058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userDrawn="1"/>
        </p:nvCxnSpPr>
        <p:spPr>
          <a:xfrm flipV="1">
            <a:off x="10149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userDrawn="1"/>
        </p:nvCxnSpPr>
        <p:spPr>
          <a:xfrm flipV="1">
            <a:off x="10241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userDrawn="1"/>
        </p:nvCxnSpPr>
        <p:spPr>
          <a:xfrm flipV="1">
            <a:off x="10332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userDrawn="1"/>
        </p:nvCxnSpPr>
        <p:spPr>
          <a:xfrm flipV="1">
            <a:off x="10424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userDrawn="1"/>
        </p:nvCxnSpPr>
        <p:spPr>
          <a:xfrm flipV="1">
            <a:off x="10515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userDrawn="1"/>
        </p:nvCxnSpPr>
        <p:spPr>
          <a:xfrm flipV="1">
            <a:off x="10607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userDrawn="1"/>
        </p:nvCxnSpPr>
        <p:spPr>
          <a:xfrm flipV="1">
            <a:off x="10698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userDrawn="1"/>
        </p:nvCxnSpPr>
        <p:spPr>
          <a:xfrm flipV="1">
            <a:off x="10789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userDrawn="1"/>
        </p:nvCxnSpPr>
        <p:spPr>
          <a:xfrm flipV="1">
            <a:off x="10881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userDrawn="1"/>
        </p:nvCxnSpPr>
        <p:spPr>
          <a:xfrm flipV="1">
            <a:off x="11064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userDrawn="1"/>
        </p:nvCxnSpPr>
        <p:spPr>
          <a:xfrm flipV="1">
            <a:off x="11155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userDrawn="1"/>
        </p:nvCxnSpPr>
        <p:spPr>
          <a:xfrm flipV="1">
            <a:off x="11247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userDrawn="1"/>
        </p:nvCxnSpPr>
        <p:spPr>
          <a:xfrm flipV="1">
            <a:off x="11338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userDrawn="1"/>
        </p:nvCxnSpPr>
        <p:spPr>
          <a:xfrm flipV="1">
            <a:off x="11430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userDrawn="1"/>
        </p:nvCxnSpPr>
        <p:spPr>
          <a:xfrm flipV="1">
            <a:off x="11521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userDrawn="1"/>
        </p:nvCxnSpPr>
        <p:spPr>
          <a:xfrm flipV="1">
            <a:off x="11612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userDrawn="1"/>
        </p:nvCxnSpPr>
        <p:spPr>
          <a:xfrm flipV="1">
            <a:off x="11704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userDrawn="1"/>
        </p:nvCxnSpPr>
        <p:spPr>
          <a:xfrm flipV="1">
            <a:off x="11795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userDrawn="1"/>
        </p:nvCxnSpPr>
        <p:spPr>
          <a:xfrm flipV="1">
            <a:off x="118872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userDrawn="1"/>
        </p:nvCxnSpPr>
        <p:spPr>
          <a:xfrm flipV="1">
            <a:off x="11978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userDrawn="1"/>
        </p:nvCxnSpPr>
        <p:spPr>
          <a:xfrm flipV="1">
            <a:off x="12070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userDrawn="1"/>
        </p:nvCxnSpPr>
        <p:spPr>
          <a:xfrm flipV="1">
            <a:off x="12161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userDrawn="1"/>
        </p:nvCxnSpPr>
        <p:spPr>
          <a:xfrm flipV="1">
            <a:off x="12252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userDrawn="1"/>
        </p:nvCxnSpPr>
        <p:spPr>
          <a:xfrm flipV="1">
            <a:off x="12344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userDrawn="1"/>
        </p:nvCxnSpPr>
        <p:spPr>
          <a:xfrm flipV="1">
            <a:off x="12435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userDrawn="1"/>
        </p:nvCxnSpPr>
        <p:spPr>
          <a:xfrm flipV="1">
            <a:off x="12527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userDrawn="1"/>
        </p:nvCxnSpPr>
        <p:spPr>
          <a:xfrm flipV="1">
            <a:off x="12618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userDrawn="1"/>
        </p:nvCxnSpPr>
        <p:spPr>
          <a:xfrm flipV="1">
            <a:off x="12710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userDrawn="1"/>
        </p:nvCxnSpPr>
        <p:spPr>
          <a:xfrm flipV="1">
            <a:off x="12801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userDrawn="1"/>
        </p:nvCxnSpPr>
        <p:spPr>
          <a:xfrm flipV="1">
            <a:off x="12893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userDrawn="1"/>
        </p:nvCxnSpPr>
        <p:spPr>
          <a:xfrm flipV="1">
            <a:off x="12984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userDrawn="1"/>
        </p:nvCxnSpPr>
        <p:spPr>
          <a:xfrm flipV="1">
            <a:off x="13075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userDrawn="1"/>
        </p:nvCxnSpPr>
        <p:spPr>
          <a:xfrm flipV="1">
            <a:off x="13167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userDrawn="1"/>
        </p:nvCxnSpPr>
        <p:spPr>
          <a:xfrm flipV="1">
            <a:off x="13258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userDrawn="1"/>
        </p:nvCxnSpPr>
        <p:spPr>
          <a:xfrm flipV="1">
            <a:off x="13350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userDrawn="1"/>
        </p:nvCxnSpPr>
        <p:spPr>
          <a:xfrm flipV="1">
            <a:off x="13441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userDrawn="1"/>
        </p:nvCxnSpPr>
        <p:spPr>
          <a:xfrm flipV="1">
            <a:off x="13533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userDrawn="1"/>
        </p:nvCxnSpPr>
        <p:spPr>
          <a:xfrm flipV="1">
            <a:off x="13624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userDrawn="1"/>
        </p:nvCxnSpPr>
        <p:spPr>
          <a:xfrm flipV="1">
            <a:off x="13716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userDrawn="1"/>
        </p:nvCxnSpPr>
        <p:spPr>
          <a:xfrm flipV="1">
            <a:off x="13807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userDrawn="1"/>
        </p:nvCxnSpPr>
        <p:spPr>
          <a:xfrm flipV="1">
            <a:off x="13898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userDrawn="1"/>
        </p:nvCxnSpPr>
        <p:spPr>
          <a:xfrm flipV="1">
            <a:off x="13990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userDrawn="1"/>
        </p:nvCxnSpPr>
        <p:spPr>
          <a:xfrm flipV="1">
            <a:off x="14081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userDrawn="1"/>
        </p:nvCxnSpPr>
        <p:spPr>
          <a:xfrm>
            <a:off x="0" y="9144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userDrawn="1"/>
        </p:nvCxnSpPr>
        <p:spPr>
          <a:xfrm>
            <a:off x="457200" y="548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userDrawn="1"/>
        </p:nvCxnSpPr>
        <p:spPr>
          <a:xfrm>
            <a:off x="457200" y="640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userDrawn="1"/>
        </p:nvCxnSpPr>
        <p:spPr>
          <a:xfrm>
            <a:off x="457200" y="731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userDrawn="1"/>
        </p:nvCxnSpPr>
        <p:spPr>
          <a:xfrm>
            <a:off x="457200" y="822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userDrawn="1"/>
        </p:nvCxnSpPr>
        <p:spPr>
          <a:xfrm>
            <a:off x="0" y="13716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userDrawn="1"/>
        </p:nvCxnSpPr>
        <p:spPr>
          <a:xfrm>
            <a:off x="457200" y="1005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userDrawn="1"/>
        </p:nvCxnSpPr>
        <p:spPr>
          <a:xfrm>
            <a:off x="457200" y="1097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userDrawn="1"/>
        </p:nvCxnSpPr>
        <p:spPr>
          <a:xfrm>
            <a:off x="457200" y="1188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userDrawn="1"/>
        </p:nvCxnSpPr>
        <p:spPr>
          <a:xfrm>
            <a:off x="457200" y="1280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userDrawn="1"/>
        </p:nvCxnSpPr>
        <p:spPr>
          <a:xfrm>
            <a:off x="0" y="18288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userDrawn="1"/>
        </p:nvCxnSpPr>
        <p:spPr>
          <a:xfrm>
            <a:off x="457200" y="1463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userDrawn="1"/>
        </p:nvCxnSpPr>
        <p:spPr>
          <a:xfrm>
            <a:off x="457200" y="1554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userDrawn="1"/>
        </p:nvCxnSpPr>
        <p:spPr>
          <a:xfrm>
            <a:off x="457200" y="1645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userDrawn="1"/>
        </p:nvCxnSpPr>
        <p:spPr>
          <a:xfrm>
            <a:off x="457200" y="1737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userDrawn="1"/>
        </p:nvCxnSpPr>
        <p:spPr>
          <a:xfrm>
            <a:off x="0" y="22860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userDrawn="1"/>
        </p:nvCxnSpPr>
        <p:spPr>
          <a:xfrm>
            <a:off x="457200" y="1920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userDrawn="1"/>
        </p:nvCxnSpPr>
        <p:spPr>
          <a:xfrm>
            <a:off x="457200" y="2011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p:cNvCxnSpPr/>
          <p:nvPr userDrawn="1"/>
        </p:nvCxnSpPr>
        <p:spPr>
          <a:xfrm>
            <a:off x="457200" y="2103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userDrawn="1"/>
        </p:nvCxnSpPr>
        <p:spPr>
          <a:xfrm>
            <a:off x="457200" y="2194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userDrawn="1"/>
        </p:nvCxnSpPr>
        <p:spPr>
          <a:xfrm>
            <a:off x="0" y="27432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userDrawn="1"/>
        </p:nvCxnSpPr>
        <p:spPr>
          <a:xfrm>
            <a:off x="457200" y="2377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userDrawn="1"/>
        </p:nvCxnSpPr>
        <p:spPr>
          <a:xfrm>
            <a:off x="457200" y="2468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userDrawn="1"/>
        </p:nvCxnSpPr>
        <p:spPr>
          <a:xfrm>
            <a:off x="457200" y="2560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userDrawn="1"/>
        </p:nvCxnSpPr>
        <p:spPr>
          <a:xfrm>
            <a:off x="457200" y="2651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userDrawn="1"/>
        </p:nvCxnSpPr>
        <p:spPr>
          <a:xfrm>
            <a:off x="0" y="32004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userDrawn="1"/>
        </p:nvCxnSpPr>
        <p:spPr>
          <a:xfrm>
            <a:off x="457200" y="2834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userDrawn="1"/>
        </p:nvCxnSpPr>
        <p:spPr>
          <a:xfrm>
            <a:off x="457200" y="2926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userDrawn="1"/>
        </p:nvCxnSpPr>
        <p:spPr>
          <a:xfrm>
            <a:off x="457200" y="3017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userDrawn="1"/>
        </p:nvCxnSpPr>
        <p:spPr>
          <a:xfrm>
            <a:off x="457200" y="3108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userDrawn="1"/>
        </p:nvCxnSpPr>
        <p:spPr>
          <a:xfrm>
            <a:off x="0" y="36576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userDrawn="1"/>
        </p:nvCxnSpPr>
        <p:spPr>
          <a:xfrm>
            <a:off x="457200" y="3291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userDrawn="1"/>
        </p:nvCxnSpPr>
        <p:spPr>
          <a:xfrm>
            <a:off x="457200" y="3383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userDrawn="1"/>
        </p:nvCxnSpPr>
        <p:spPr>
          <a:xfrm>
            <a:off x="457200" y="3474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userDrawn="1"/>
        </p:nvCxnSpPr>
        <p:spPr>
          <a:xfrm>
            <a:off x="457200" y="3566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userDrawn="1"/>
        </p:nvCxnSpPr>
        <p:spPr>
          <a:xfrm>
            <a:off x="457200" y="3749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p:cNvCxnSpPr/>
          <p:nvPr userDrawn="1"/>
        </p:nvCxnSpPr>
        <p:spPr>
          <a:xfrm>
            <a:off x="457200" y="3840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userDrawn="1"/>
        </p:nvCxnSpPr>
        <p:spPr>
          <a:xfrm>
            <a:off x="457200" y="3931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userDrawn="1"/>
        </p:nvCxnSpPr>
        <p:spPr>
          <a:xfrm>
            <a:off x="457200" y="4023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p:cNvCxnSpPr/>
          <p:nvPr userDrawn="1"/>
        </p:nvCxnSpPr>
        <p:spPr>
          <a:xfrm>
            <a:off x="0" y="45720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p:cNvCxnSpPr/>
          <p:nvPr userDrawn="1"/>
        </p:nvCxnSpPr>
        <p:spPr>
          <a:xfrm>
            <a:off x="457200" y="4206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userDrawn="1"/>
        </p:nvCxnSpPr>
        <p:spPr>
          <a:xfrm>
            <a:off x="457200" y="4297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userDrawn="1"/>
        </p:nvCxnSpPr>
        <p:spPr>
          <a:xfrm>
            <a:off x="457200" y="4389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userDrawn="1"/>
        </p:nvCxnSpPr>
        <p:spPr>
          <a:xfrm>
            <a:off x="457200" y="4480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p:cNvCxnSpPr/>
          <p:nvPr userDrawn="1"/>
        </p:nvCxnSpPr>
        <p:spPr>
          <a:xfrm>
            <a:off x="0" y="50292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userDrawn="1"/>
        </p:nvCxnSpPr>
        <p:spPr>
          <a:xfrm>
            <a:off x="457200" y="4663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p:cNvCxnSpPr/>
          <p:nvPr userDrawn="1"/>
        </p:nvCxnSpPr>
        <p:spPr>
          <a:xfrm>
            <a:off x="457200" y="4754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1" name="Straight Connector 200"/>
          <p:cNvCxnSpPr/>
          <p:nvPr userDrawn="1"/>
        </p:nvCxnSpPr>
        <p:spPr>
          <a:xfrm>
            <a:off x="457200" y="4846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p:cNvCxnSpPr/>
          <p:nvPr userDrawn="1"/>
        </p:nvCxnSpPr>
        <p:spPr>
          <a:xfrm>
            <a:off x="457200" y="4937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userDrawn="1"/>
        </p:nvCxnSpPr>
        <p:spPr>
          <a:xfrm>
            <a:off x="0" y="54864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p:cNvCxnSpPr/>
          <p:nvPr userDrawn="1"/>
        </p:nvCxnSpPr>
        <p:spPr>
          <a:xfrm>
            <a:off x="457200" y="5120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userDrawn="1"/>
        </p:nvCxnSpPr>
        <p:spPr>
          <a:xfrm>
            <a:off x="457200" y="5212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userDrawn="1"/>
        </p:nvCxnSpPr>
        <p:spPr>
          <a:xfrm>
            <a:off x="457200" y="5303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userDrawn="1"/>
        </p:nvCxnSpPr>
        <p:spPr>
          <a:xfrm>
            <a:off x="457200" y="5394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userDrawn="1"/>
        </p:nvCxnSpPr>
        <p:spPr>
          <a:xfrm>
            <a:off x="0" y="59436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9" name="Straight Connector 208"/>
          <p:cNvCxnSpPr/>
          <p:nvPr userDrawn="1"/>
        </p:nvCxnSpPr>
        <p:spPr>
          <a:xfrm>
            <a:off x="457200" y="5577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0" name="Straight Connector 209"/>
          <p:cNvCxnSpPr/>
          <p:nvPr userDrawn="1"/>
        </p:nvCxnSpPr>
        <p:spPr>
          <a:xfrm>
            <a:off x="457200" y="5669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userDrawn="1"/>
        </p:nvCxnSpPr>
        <p:spPr>
          <a:xfrm>
            <a:off x="457200" y="5760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2" name="Straight Connector 211"/>
          <p:cNvCxnSpPr/>
          <p:nvPr userDrawn="1"/>
        </p:nvCxnSpPr>
        <p:spPr>
          <a:xfrm>
            <a:off x="457200" y="5852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3" name="Straight Connector 212"/>
          <p:cNvCxnSpPr/>
          <p:nvPr userDrawn="1"/>
        </p:nvCxnSpPr>
        <p:spPr>
          <a:xfrm>
            <a:off x="0" y="64008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4" name="Straight Connector 213"/>
          <p:cNvCxnSpPr/>
          <p:nvPr userDrawn="1"/>
        </p:nvCxnSpPr>
        <p:spPr>
          <a:xfrm>
            <a:off x="457200" y="6035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userDrawn="1"/>
        </p:nvCxnSpPr>
        <p:spPr>
          <a:xfrm>
            <a:off x="457200" y="6126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6" name="Straight Connector 215"/>
          <p:cNvCxnSpPr/>
          <p:nvPr userDrawn="1"/>
        </p:nvCxnSpPr>
        <p:spPr>
          <a:xfrm>
            <a:off x="457200" y="6217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7" name="Straight Connector 216"/>
          <p:cNvCxnSpPr/>
          <p:nvPr userDrawn="1"/>
        </p:nvCxnSpPr>
        <p:spPr>
          <a:xfrm>
            <a:off x="457200" y="6309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userDrawn="1"/>
        </p:nvCxnSpPr>
        <p:spPr>
          <a:xfrm>
            <a:off x="0" y="68580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userDrawn="1"/>
        </p:nvCxnSpPr>
        <p:spPr>
          <a:xfrm>
            <a:off x="457200" y="6492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p:cNvCxnSpPr/>
          <p:nvPr userDrawn="1"/>
        </p:nvCxnSpPr>
        <p:spPr>
          <a:xfrm>
            <a:off x="457200" y="6583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p:cNvCxnSpPr/>
          <p:nvPr userDrawn="1"/>
        </p:nvCxnSpPr>
        <p:spPr>
          <a:xfrm>
            <a:off x="457200" y="6675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p:cNvCxnSpPr/>
          <p:nvPr userDrawn="1"/>
        </p:nvCxnSpPr>
        <p:spPr>
          <a:xfrm>
            <a:off x="457200" y="6766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userDrawn="1"/>
        </p:nvCxnSpPr>
        <p:spPr>
          <a:xfrm>
            <a:off x="0" y="73152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24" name="Straight Connector 223"/>
          <p:cNvCxnSpPr/>
          <p:nvPr userDrawn="1"/>
        </p:nvCxnSpPr>
        <p:spPr>
          <a:xfrm>
            <a:off x="457200" y="6949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userDrawn="1"/>
        </p:nvCxnSpPr>
        <p:spPr>
          <a:xfrm>
            <a:off x="457200" y="7040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userDrawn="1"/>
        </p:nvCxnSpPr>
        <p:spPr>
          <a:xfrm>
            <a:off x="457200" y="7132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p:cNvCxnSpPr/>
          <p:nvPr userDrawn="1"/>
        </p:nvCxnSpPr>
        <p:spPr>
          <a:xfrm>
            <a:off x="457200" y="7223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userDrawn="1"/>
        </p:nvCxnSpPr>
        <p:spPr>
          <a:xfrm>
            <a:off x="457200" y="7406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p:cNvCxnSpPr/>
          <p:nvPr userDrawn="1"/>
        </p:nvCxnSpPr>
        <p:spPr>
          <a:xfrm>
            <a:off x="457200" y="7498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userDrawn="1"/>
        </p:nvCxnSpPr>
        <p:spPr>
          <a:xfrm>
            <a:off x="457200" y="7589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p:cNvCxnSpPr/>
          <p:nvPr userDrawn="1"/>
        </p:nvCxnSpPr>
        <p:spPr>
          <a:xfrm>
            <a:off x="457200" y="7680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2" name="Straight Connector 231"/>
          <p:cNvCxnSpPr/>
          <p:nvPr userDrawn="1"/>
        </p:nvCxnSpPr>
        <p:spPr>
          <a:xfrm>
            <a:off x="457200" y="8046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3" name="Straight Connector 232"/>
          <p:cNvCxnSpPr/>
          <p:nvPr userDrawn="1"/>
        </p:nvCxnSpPr>
        <p:spPr>
          <a:xfrm flipV="1">
            <a:off x="502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4" name="Straight Connector 233"/>
          <p:cNvCxnSpPr/>
          <p:nvPr userDrawn="1"/>
        </p:nvCxnSpPr>
        <p:spPr>
          <a:xfrm flipV="1">
            <a:off x="594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p:cNvCxnSpPr/>
          <p:nvPr userDrawn="1"/>
        </p:nvCxnSpPr>
        <p:spPr>
          <a:xfrm flipV="1">
            <a:off x="685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p:cNvCxnSpPr/>
          <p:nvPr userDrawn="1"/>
        </p:nvCxnSpPr>
        <p:spPr>
          <a:xfrm flipV="1">
            <a:off x="777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userDrawn="1"/>
        </p:nvCxnSpPr>
        <p:spPr>
          <a:xfrm flipV="1">
            <a:off x="868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8" name="Straight Connector 237"/>
          <p:cNvCxnSpPr/>
          <p:nvPr userDrawn="1"/>
        </p:nvCxnSpPr>
        <p:spPr>
          <a:xfrm flipV="1">
            <a:off x="960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9" name="Straight Connector 238"/>
          <p:cNvCxnSpPr/>
          <p:nvPr userDrawn="1"/>
        </p:nvCxnSpPr>
        <p:spPr>
          <a:xfrm flipV="1">
            <a:off x="1051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userDrawn="1"/>
        </p:nvCxnSpPr>
        <p:spPr>
          <a:xfrm flipV="1">
            <a:off x="1143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p:nvPr userDrawn="1"/>
        </p:nvCxnSpPr>
        <p:spPr>
          <a:xfrm flipV="1">
            <a:off x="1234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userDrawn="1"/>
        </p:nvCxnSpPr>
        <p:spPr>
          <a:xfrm flipV="1">
            <a:off x="1325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3" name="Straight Connector 242"/>
          <p:cNvCxnSpPr/>
          <p:nvPr userDrawn="1"/>
        </p:nvCxnSpPr>
        <p:spPr>
          <a:xfrm flipV="1">
            <a:off x="1417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userDrawn="1"/>
        </p:nvCxnSpPr>
        <p:spPr>
          <a:xfrm flipV="1">
            <a:off x="1508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5" name="Straight Connector 244"/>
          <p:cNvCxnSpPr/>
          <p:nvPr userDrawn="1"/>
        </p:nvCxnSpPr>
        <p:spPr>
          <a:xfrm flipV="1">
            <a:off x="1600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p:cNvCxnSpPr/>
          <p:nvPr userDrawn="1"/>
        </p:nvCxnSpPr>
        <p:spPr>
          <a:xfrm flipV="1">
            <a:off x="1691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7" name="Straight Connector 246"/>
          <p:cNvCxnSpPr/>
          <p:nvPr userDrawn="1"/>
        </p:nvCxnSpPr>
        <p:spPr>
          <a:xfrm flipV="1">
            <a:off x="1783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8" name="Straight Connector 247"/>
          <p:cNvCxnSpPr/>
          <p:nvPr userDrawn="1"/>
        </p:nvCxnSpPr>
        <p:spPr>
          <a:xfrm flipV="1">
            <a:off x="1874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9" name="Straight Connector 248"/>
          <p:cNvCxnSpPr/>
          <p:nvPr userDrawn="1"/>
        </p:nvCxnSpPr>
        <p:spPr>
          <a:xfrm flipV="1">
            <a:off x="1965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0" name="Straight Connector 249"/>
          <p:cNvCxnSpPr/>
          <p:nvPr userDrawn="1"/>
        </p:nvCxnSpPr>
        <p:spPr>
          <a:xfrm flipV="1">
            <a:off x="2057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1" name="Straight Connector 250"/>
          <p:cNvCxnSpPr/>
          <p:nvPr userDrawn="1"/>
        </p:nvCxnSpPr>
        <p:spPr>
          <a:xfrm flipV="1">
            <a:off x="2148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userDrawn="1"/>
        </p:nvCxnSpPr>
        <p:spPr>
          <a:xfrm flipV="1">
            <a:off x="2240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3" name="Straight Connector 252"/>
          <p:cNvCxnSpPr/>
          <p:nvPr userDrawn="1"/>
        </p:nvCxnSpPr>
        <p:spPr>
          <a:xfrm flipV="1">
            <a:off x="2331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4" name="Straight Connector 253"/>
          <p:cNvCxnSpPr/>
          <p:nvPr userDrawn="1"/>
        </p:nvCxnSpPr>
        <p:spPr>
          <a:xfrm flipV="1">
            <a:off x="2423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5" name="Straight Connector 254"/>
          <p:cNvCxnSpPr/>
          <p:nvPr userDrawn="1"/>
        </p:nvCxnSpPr>
        <p:spPr>
          <a:xfrm flipV="1">
            <a:off x="2514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userDrawn="1"/>
        </p:nvCxnSpPr>
        <p:spPr>
          <a:xfrm flipV="1">
            <a:off x="2606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userDrawn="1"/>
        </p:nvCxnSpPr>
        <p:spPr>
          <a:xfrm flipV="1">
            <a:off x="2697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userDrawn="1"/>
        </p:nvCxnSpPr>
        <p:spPr>
          <a:xfrm flipV="1">
            <a:off x="2788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9" name="Straight Connector 258"/>
          <p:cNvCxnSpPr/>
          <p:nvPr userDrawn="1"/>
        </p:nvCxnSpPr>
        <p:spPr>
          <a:xfrm flipV="1">
            <a:off x="2880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0" name="Straight Connector 259"/>
          <p:cNvCxnSpPr/>
          <p:nvPr userDrawn="1"/>
        </p:nvCxnSpPr>
        <p:spPr>
          <a:xfrm flipV="1">
            <a:off x="2971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userDrawn="1"/>
        </p:nvCxnSpPr>
        <p:spPr>
          <a:xfrm flipV="1">
            <a:off x="3063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2" name="Straight Connector 261"/>
          <p:cNvCxnSpPr/>
          <p:nvPr userDrawn="1"/>
        </p:nvCxnSpPr>
        <p:spPr>
          <a:xfrm flipV="1">
            <a:off x="3154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3" name="Straight Connector 262"/>
          <p:cNvCxnSpPr/>
          <p:nvPr userDrawn="1"/>
        </p:nvCxnSpPr>
        <p:spPr>
          <a:xfrm flipV="1">
            <a:off x="3246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4" name="Straight Connector 263"/>
          <p:cNvCxnSpPr/>
          <p:nvPr userDrawn="1"/>
        </p:nvCxnSpPr>
        <p:spPr>
          <a:xfrm flipV="1">
            <a:off x="3337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userDrawn="1"/>
        </p:nvCxnSpPr>
        <p:spPr>
          <a:xfrm flipV="1">
            <a:off x="3429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6" name="Straight Connector 265"/>
          <p:cNvCxnSpPr/>
          <p:nvPr userDrawn="1"/>
        </p:nvCxnSpPr>
        <p:spPr>
          <a:xfrm flipV="1">
            <a:off x="3520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7" name="Straight Connector 266"/>
          <p:cNvCxnSpPr/>
          <p:nvPr userDrawn="1"/>
        </p:nvCxnSpPr>
        <p:spPr>
          <a:xfrm flipV="1">
            <a:off x="3611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8" name="Straight Connector 267"/>
          <p:cNvCxnSpPr/>
          <p:nvPr userDrawn="1"/>
        </p:nvCxnSpPr>
        <p:spPr>
          <a:xfrm flipV="1">
            <a:off x="3703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userDrawn="1"/>
        </p:nvCxnSpPr>
        <p:spPr>
          <a:xfrm flipV="1">
            <a:off x="3794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0" name="Straight Connector 269"/>
          <p:cNvCxnSpPr/>
          <p:nvPr userDrawn="1"/>
        </p:nvCxnSpPr>
        <p:spPr>
          <a:xfrm flipV="1">
            <a:off x="3886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p:cNvCxnSpPr/>
          <p:nvPr userDrawn="1"/>
        </p:nvCxnSpPr>
        <p:spPr>
          <a:xfrm flipV="1">
            <a:off x="3977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2" name="Straight Connector 271"/>
          <p:cNvCxnSpPr/>
          <p:nvPr userDrawn="1"/>
        </p:nvCxnSpPr>
        <p:spPr>
          <a:xfrm flipV="1">
            <a:off x="4069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userDrawn="1"/>
        </p:nvCxnSpPr>
        <p:spPr>
          <a:xfrm flipV="1">
            <a:off x="4160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userDrawn="1"/>
        </p:nvCxnSpPr>
        <p:spPr>
          <a:xfrm flipV="1">
            <a:off x="4251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5" name="Straight Connector 274"/>
          <p:cNvCxnSpPr/>
          <p:nvPr userDrawn="1"/>
        </p:nvCxnSpPr>
        <p:spPr>
          <a:xfrm flipV="1">
            <a:off x="4343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6" name="Straight Connector 275"/>
          <p:cNvCxnSpPr/>
          <p:nvPr userDrawn="1"/>
        </p:nvCxnSpPr>
        <p:spPr>
          <a:xfrm flipV="1">
            <a:off x="4434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userDrawn="1"/>
        </p:nvCxnSpPr>
        <p:spPr>
          <a:xfrm flipV="1">
            <a:off x="4526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userDrawn="1"/>
        </p:nvCxnSpPr>
        <p:spPr>
          <a:xfrm flipV="1">
            <a:off x="4617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9" name="Straight Connector 278"/>
          <p:cNvCxnSpPr/>
          <p:nvPr userDrawn="1"/>
        </p:nvCxnSpPr>
        <p:spPr>
          <a:xfrm flipV="1">
            <a:off x="4709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0" name="Straight Connector 279"/>
          <p:cNvCxnSpPr/>
          <p:nvPr userDrawn="1"/>
        </p:nvCxnSpPr>
        <p:spPr>
          <a:xfrm flipV="1">
            <a:off x="4800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1" name="Straight Connector 280"/>
          <p:cNvCxnSpPr/>
          <p:nvPr userDrawn="1"/>
        </p:nvCxnSpPr>
        <p:spPr>
          <a:xfrm flipV="1">
            <a:off x="4892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userDrawn="1"/>
        </p:nvCxnSpPr>
        <p:spPr>
          <a:xfrm flipV="1">
            <a:off x="4983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3" name="Straight Connector 282"/>
          <p:cNvCxnSpPr/>
          <p:nvPr userDrawn="1"/>
        </p:nvCxnSpPr>
        <p:spPr>
          <a:xfrm flipV="1">
            <a:off x="5074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4" name="Straight Connector 283"/>
          <p:cNvCxnSpPr/>
          <p:nvPr userDrawn="1"/>
        </p:nvCxnSpPr>
        <p:spPr>
          <a:xfrm flipV="1">
            <a:off x="5166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5" name="Straight Connector 284"/>
          <p:cNvCxnSpPr/>
          <p:nvPr userDrawn="1"/>
        </p:nvCxnSpPr>
        <p:spPr>
          <a:xfrm flipV="1">
            <a:off x="5257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userDrawn="1"/>
        </p:nvCxnSpPr>
        <p:spPr>
          <a:xfrm flipV="1">
            <a:off x="5349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7" name="Straight Connector 286"/>
          <p:cNvCxnSpPr/>
          <p:nvPr userDrawn="1"/>
        </p:nvCxnSpPr>
        <p:spPr>
          <a:xfrm flipV="1">
            <a:off x="5440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8" name="Straight Connector 287"/>
          <p:cNvCxnSpPr/>
          <p:nvPr userDrawn="1"/>
        </p:nvCxnSpPr>
        <p:spPr>
          <a:xfrm flipV="1">
            <a:off x="5532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9" name="Straight Connector 288"/>
          <p:cNvCxnSpPr/>
          <p:nvPr userDrawn="1"/>
        </p:nvCxnSpPr>
        <p:spPr>
          <a:xfrm flipV="1">
            <a:off x="5623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0" name="Straight Connector 289"/>
          <p:cNvCxnSpPr/>
          <p:nvPr userDrawn="1"/>
        </p:nvCxnSpPr>
        <p:spPr>
          <a:xfrm flipV="1">
            <a:off x="5715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1" name="Straight Connector 290"/>
          <p:cNvCxnSpPr/>
          <p:nvPr userDrawn="1"/>
        </p:nvCxnSpPr>
        <p:spPr>
          <a:xfrm flipV="1">
            <a:off x="5806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2" name="Straight Connector 291"/>
          <p:cNvCxnSpPr/>
          <p:nvPr userDrawn="1"/>
        </p:nvCxnSpPr>
        <p:spPr>
          <a:xfrm flipV="1">
            <a:off x="5897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3" name="Straight Connector 292"/>
          <p:cNvCxnSpPr/>
          <p:nvPr userDrawn="1"/>
        </p:nvCxnSpPr>
        <p:spPr>
          <a:xfrm flipV="1">
            <a:off x="5989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userDrawn="1"/>
        </p:nvCxnSpPr>
        <p:spPr>
          <a:xfrm flipV="1">
            <a:off x="6080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5" name="Straight Connector 294"/>
          <p:cNvCxnSpPr/>
          <p:nvPr userDrawn="1"/>
        </p:nvCxnSpPr>
        <p:spPr>
          <a:xfrm flipV="1">
            <a:off x="6172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6" name="Straight Connector 295"/>
          <p:cNvCxnSpPr/>
          <p:nvPr userDrawn="1"/>
        </p:nvCxnSpPr>
        <p:spPr>
          <a:xfrm flipV="1">
            <a:off x="6263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userDrawn="1"/>
        </p:nvCxnSpPr>
        <p:spPr>
          <a:xfrm flipV="1">
            <a:off x="6355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8" name="Straight Connector 297"/>
          <p:cNvCxnSpPr/>
          <p:nvPr userDrawn="1"/>
        </p:nvCxnSpPr>
        <p:spPr>
          <a:xfrm flipV="1">
            <a:off x="6446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9" name="Straight Connector 298"/>
          <p:cNvCxnSpPr/>
          <p:nvPr userDrawn="1"/>
        </p:nvCxnSpPr>
        <p:spPr>
          <a:xfrm flipV="1">
            <a:off x="6537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0" name="Straight Connector 299"/>
          <p:cNvCxnSpPr/>
          <p:nvPr userDrawn="1"/>
        </p:nvCxnSpPr>
        <p:spPr>
          <a:xfrm flipV="1">
            <a:off x="6629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1" name="Straight Connector 300"/>
          <p:cNvCxnSpPr/>
          <p:nvPr userDrawn="1"/>
        </p:nvCxnSpPr>
        <p:spPr>
          <a:xfrm flipV="1">
            <a:off x="6720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2" name="Straight Connector 301"/>
          <p:cNvCxnSpPr/>
          <p:nvPr userDrawn="1"/>
        </p:nvCxnSpPr>
        <p:spPr>
          <a:xfrm flipV="1">
            <a:off x="6812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3" name="Straight Connector 302"/>
          <p:cNvCxnSpPr/>
          <p:nvPr userDrawn="1"/>
        </p:nvCxnSpPr>
        <p:spPr>
          <a:xfrm flipV="1">
            <a:off x="6903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4" name="Straight Connector 303"/>
          <p:cNvCxnSpPr/>
          <p:nvPr userDrawn="1"/>
        </p:nvCxnSpPr>
        <p:spPr>
          <a:xfrm flipV="1">
            <a:off x="6995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5" name="Straight Connector 304"/>
          <p:cNvCxnSpPr/>
          <p:nvPr userDrawn="1"/>
        </p:nvCxnSpPr>
        <p:spPr>
          <a:xfrm flipV="1">
            <a:off x="7086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6" name="Straight Connector 305"/>
          <p:cNvCxnSpPr/>
          <p:nvPr userDrawn="1"/>
        </p:nvCxnSpPr>
        <p:spPr>
          <a:xfrm flipV="1">
            <a:off x="7178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7" name="Straight Connector 306"/>
          <p:cNvCxnSpPr/>
          <p:nvPr userDrawn="1"/>
        </p:nvCxnSpPr>
        <p:spPr>
          <a:xfrm flipV="1">
            <a:off x="7269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8" name="Straight Connector 307"/>
          <p:cNvCxnSpPr/>
          <p:nvPr userDrawn="1"/>
        </p:nvCxnSpPr>
        <p:spPr>
          <a:xfrm flipV="1">
            <a:off x="7360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p:nvPr userDrawn="1"/>
        </p:nvCxnSpPr>
        <p:spPr>
          <a:xfrm flipV="1">
            <a:off x="7452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0" name="Straight Connector 309"/>
          <p:cNvCxnSpPr/>
          <p:nvPr userDrawn="1"/>
        </p:nvCxnSpPr>
        <p:spPr>
          <a:xfrm flipV="1">
            <a:off x="7543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1" name="Straight Connector 310"/>
          <p:cNvCxnSpPr/>
          <p:nvPr userDrawn="1"/>
        </p:nvCxnSpPr>
        <p:spPr>
          <a:xfrm flipV="1">
            <a:off x="7635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2" name="Straight Connector 311"/>
          <p:cNvCxnSpPr/>
          <p:nvPr userDrawn="1"/>
        </p:nvCxnSpPr>
        <p:spPr>
          <a:xfrm flipV="1">
            <a:off x="7726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3" name="Straight Connector 312"/>
          <p:cNvCxnSpPr/>
          <p:nvPr userDrawn="1"/>
        </p:nvCxnSpPr>
        <p:spPr>
          <a:xfrm flipV="1">
            <a:off x="7818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userDrawn="1"/>
        </p:nvCxnSpPr>
        <p:spPr>
          <a:xfrm flipV="1">
            <a:off x="7909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5" name="Straight Connector 314"/>
          <p:cNvCxnSpPr/>
          <p:nvPr userDrawn="1"/>
        </p:nvCxnSpPr>
        <p:spPr>
          <a:xfrm flipV="1">
            <a:off x="8001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6" name="Straight Connector 315"/>
          <p:cNvCxnSpPr/>
          <p:nvPr userDrawn="1"/>
        </p:nvCxnSpPr>
        <p:spPr>
          <a:xfrm flipV="1">
            <a:off x="8092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7" name="Straight Connector 316"/>
          <p:cNvCxnSpPr/>
          <p:nvPr userDrawn="1"/>
        </p:nvCxnSpPr>
        <p:spPr>
          <a:xfrm flipV="1">
            <a:off x="8183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8" name="Straight Connector 317"/>
          <p:cNvCxnSpPr/>
          <p:nvPr userDrawn="1"/>
        </p:nvCxnSpPr>
        <p:spPr>
          <a:xfrm flipV="1">
            <a:off x="8275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userDrawn="1"/>
        </p:nvCxnSpPr>
        <p:spPr>
          <a:xfrm flipV="1">
            <a:off x="8366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0" name="Straight Connector 319"/>
          <p:cNvCxnSpPr/>
          <p:nvPr userDrawn="1"/>
        </p:nvCxnSpPr>
        <p:spPr>
          <a:xfrm flipV="1">
            <a:off x="8458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1" name="Straight Connector 320"/>
          <p:cNvCxnSpPr/>
          <p:nvPr userDrawn="1"/>
        </p:nvCxnSpPr>
        <p:spPr>
          <a:xfrm flipV="1">
            <a:off x="8549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2" name="Straight Connector 321"/>
          <p:cNvCxnSpPr/>
          <p:nvPr userDrawn="1"/>
        </p:nvCxnSpPr>
        <p:spPr>
          <a:xfrm flipV="1">
            <a:off x="8641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3" name="Straight Connector 322"/>
          <p:cNvCxnSpPr/>
          <p:nvPr userDrawn="1"/>
        </p:nvCxnSpPr>
        <p:spPr>
          <a:xfrm flipV="1">
            <a:off x="8732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4" name="Straight Connector 323"/>
          <p:cNvCxnSpPr/>
          <p:nvPr userDrawn="1"/>
        </p:nvCxnSpPr>
        <p:spPr>
          <a:xfrm flipV="1">
            <a:off x="8823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5" name="Straight Connector 324"/>
          <p:cNvCxnSpPr/>
          <p:nvPr userDrawn="1"/>
        </p:nvCxnSpPr>
        <p:spPr>
          <a:xfrm flipV="1">
            <a:off x="8915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6" name="Straight Connector 325"/>
          <p:cNvCxnSpPr/>
          <p:nvPr userDrawn="1"/>
        </p:nvCxnSpPr>
        <p:spPr>
          <a:xfrm flipV="1">
            <a:off x="9006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7" name="Straight Connector 326"/>
          <p:cNvCxnSpPr/>
          <p:nvPr userDrawn="1"/>
        </p:nvCxnSpPr>
        <p:spPr>
          <a:xfrm flipV="1">
            <a:off x="9098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8" name="Straight Connector 327"/>
          <p:cNvCxnSpPr/>
          <p:nvPr userDrawn="1"/>
        </p:nvCxnSpPr>
        <p:spPr>
          <a:xfrm flipV="1">
            <a:off x="9189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9" name="Straight Connector 328"/>
          <p:cNvCxnSpPr/>
          <p:nvPr userDrawn="1"/>
        </p:nvCxnSpPr>
        <p:spPr>
          <a:xfrm flipV="1">
            <a:off x="9281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0" name="Straight Connector 329"/>
          <p:cNvCxnSpPr/>
          <p:nvPr userDrawn="1"/>
        </p:nvCxnSpPr>
        <p:spPr>
          <a:xfrm flipV="1">
            <a:off x="9372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userDrawn="1"/>
        </p:nvCxnSpPr>
        <p:spPr>
          <a:xfrm flipV="1">
            <a:off x="9464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2" name="Straight Connector 331"/>
          <p:cNvCxnSpPr/>
          <p:nvPr userDrawn="1"/>
        </p:nvCxnSpPr>
        <p:spPr>
          <a:xfrm flipV="1">
            <a:off x="9555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3" name="Straight Connector 332"/>
          <p:cNvCxnSpPr/>
          <p:nvPr userDrawn="1"/>
        </p:nvCxnSpPr>
        <p:spPr>
          <a:xfrm flipV="1">
            <a:off x="9646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4" name="Straight Connector 333"/>
          <p:cNvCxnSpPr/>
          <p:nvPr userDrawn="1"/>
        </p:nvCxnSpPr>
        <p:spPr>
          <a:xfrm flipV="1">
            <a:off x="9738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userDrawn="1"/>
        </p:nvCxnSpPr>
        <p:spPr>
          <a:xfrm flipV="1">
            <a:off x="9829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6" name="Straight Connector 335"/>
          <p:cNvCxnSpPr/>
          <p:nvPr userDrawn="1"/>
        </p:nvCxnSpPr>
        <p:spPr>
          <a:xfrm flipV="1">
            <a:off x="9921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p:nvPr userDrawn="1"/>
        </p:nvCxnSpPr>
        <p:spPr>
          <a:xfrm flipV="1">
            <a:off x="10012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8" name="Straight Connector 337"/>
          <p:cNvCxnSpPr/>
          <p:nvPr userDrawn="1"/>
        </p:nvCxnSpPr>
        <p:spPr>
          <a:xfrm flipV="1">
            <a:off x="10104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9" name="Straight Connector 338"/>
          <p:cNvCxnSpPr/>
          <p:nvPr userDrawn="1"/>
        </p:nvCxnSpPr>
        <p:spPr>
          <a:xfrm flipV="1">
            <a:off x="10195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0" name="Straight Connector 339"/>
          <p:cNvCxnSpPr/>
          <p:nvPr userDrawn="1"/>
        </p:nvCxnSpPr>
        <p:spPr>
          <a:xfrm flipV="1">
            <a:off x="10287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userDrawn="1"/>
        </p:nvCxnSpPr>
        <p:spPr>
          <a:xfrm flipV="1">
            <a:off x="10378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2" name="Straight Connector 341"/>
          <p:cNvCxnSpPr/>
          <p:nvPr userDrawn="1"/>
        </p:nvCxnSpPr>
        <p:spPr>
          <a:xfrm flipV="1">
            <a:off x="10469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3" name="Straight Connector 342"/>
          <p:cNvCxnSpPr/>
          <p:nvPr userDrawn="1"/>
        </p:nvCxnSpPr>
        <p:spPr>
          <a:xfrm flipV="1">
            <a:off x="10561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4" name="Straight Connector 343"/>
          <p:cNvCxnSpPr/>
          <p:nvPr userDrawn="1"/>
        </p:nvCxnSpPr>
        <p:spPr>
          <a:xfrm flipV="1">
            <a:off x="10652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5" name="Straight Connector 344"/>
          <p:cNvCxnSpPr/>
          <p:nvPr userDrawn="1"/>
        </p:nvCxnSpPr>
        <p:spPr>
          <a:xfrm flipV="1">
            <a:off x="10744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6" name="Straight Connector 345"/>
          <p:cNvCxnSpPr/>
          <p:nvPr userDrawn="1"/>
        </p:nvCxnSpPr>
        <p:spPr>
          <a:xfrm flipV="1">
            <a:off x="10835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7" name="Straight Connector 346"/>
          <p:cNvCxnSpPr/>
          <p:nvPr userDrawn="1"/>
        </p:nvCxnSpPr>
        <p:spPr>
          <a:xfrm flipV="1">
            <a:off x="10927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8" name="Straight Connector 347"/>
          <p:cNvCxnSpPr/>
          <p:nvPr userDrawn="1"/>
        </p:nvCxnSpPr>
        <p:spPr>
          <a:xfrm flipV="1">
            <a:off x="11018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9" name="Straight Connector 348"/>
          <p:cNvCxnSpPr/>
          <p:nvPr userDrawn="1"/>
        </p:nvCxnSpPr>
        <p:spPr>
          <a:xfrm flipV="1">
            <a:off x="11109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0" name="Straight Connector 349"/>
          <p:cNvCxnSpPr/>
          <p:nvPr userDrawn="1"/>
        </p:nvCxnSpPr>
        <p:spPr>
          <a:xfrm flipV="1">
            <a:off x="11201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1" name="Straight Connector 350"/>
          <p:cNvCxnSpPr/>
          <p:nvPr userDrawn="1"/>
        </p:nvCxnSpPr>
        <p:spPr>
          <a:xfrm flipV="1">
            <a:off x="11292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2" name="Straight Connector 351"/>
          <p:cNvCxnSpPr/>
          <p:nvPr userDrawn="1"/>
        </p:nvCxnSpPr>
        <p:spPr>
          <a:xfrm flipV="1">
            <a:off x="11384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3" name="Straight Connector 352"/>
          <p:cNvCxnSpPr/>
          <p:nvPr userDrawn="1"/>
        </p:nvCxnSpPr>
        <p:spPr>
          <a:xfrm flipV="1">
            <a:off x="11475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userDrawn="1"/>
        </p:nvCxnSpPr>
        <p:spPr>
          <a:xfrm flipV="1">
            <a:off x="11567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5" name="Straight Connector 354"/>
          <p:cNvCxnSpPr/>
          <p:nvPr userDrawn="1"/>
        </p:nvCxnSpPr>
        <p:spPr>
          <a:xfrm flipV="1">
            <a:off x="11658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6" name="Straight Connector 355"/>
          <p:cNvCxnSpPr/>
          <p:nvPr userDrawn="1"/>
        </p:nvCxnSpPr>
        <p:spPr>
          <a:xfrm flipV="1">
            <a:off x="11750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7" name="Straight Connector 356"/>
          <p:cNvCxnSpPr/>
          <p:nvPr userDrawn="1"/>
        </p:nvCxnSpPr>
        <p:spPr>
          <a:xfrm flipV="1">
            <a:off x="11841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8" name="Straight Connector 357"/>
          <p:cNvCxnSpPr/>
          <p:nvPr userDrawn="1"/>
        </p:nvCxnSpPr>
        <p:spPr>
          <a:xfrm flipV="1">
            <a:off x="11932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9" name="Straight Connector 358"/>
          <p:cNvCxnSpPr/>
          <p:nvPr userDrawn="1"/>
        </p:nvCxnSpPr>
        <p:spPr>
          <a:xfrm flipV="1">
            <a:off x="12024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userDrawn="1"/>
        </p:nvCxnSpPr>
        <p:spPr>
          <a:xfrm flipV="1">
            <a:off x="12115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1" name="Straight Connector 360"/>
          <p:cNvCxnSpPr/>
          <p:nvPr userDrawn="1"/>
        </p:nvCxnSpPr>
        <p:spPr>
          <a:xfrm flipV="1">
            <a:off x="12207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2" name="Straight Connector 361"/>
          <p:cNvCxnSpPr/>
          <p:nvPr userDrawn="1"/>
        </p:nvCxnSpPr>
        <p:spPr>
          <a:xfrm flipV="1">
            <a:off x="12298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3" name="Straight Connector 362"/>
          <p:cNvCxnSpPr/>
          <p:nvPr userDrawn="1"/>
        </p:nvCxnSpPr>
        <p:spPr>
          <a:xfrm flipV="1">
            <a:off x="12390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4" name="Straight Connector 363"/>
          <p:cNvCxnSpPr/>
          <p:nvPr userDrawn="1"/>
        </p:nvCxnSpPr>
        <p:spPr>
          <a:xfrm flipV="1">
            <a:off x="12481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5" name="Straight Connector 364"/>
          <p:cNvCxnSpPr/>
          <p:nvPr userDrawn="1"/>
        </p:nvCxnSpPr>
        <p:spPr>
          <a:xfrm flipV="1">
            <a:off x="12573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6" name="Straight Connector 365"/>
          <p:cNvCxnSpPr/>
          <p:nvPr userDrawn="1"/>
        </p:nvCxnSpPr>
        <p:spPr>
          <a:xfrm flipV="1">
            <a:off x="12664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p:nvPr userDrawn="1"/>
        </p:nvCxnSpPr>
        <p:spPr>
          <a:xfrm flipV="1">
            <a:off x="12755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p:nvPr userDrawn="1"/>
        </p:nvCxnSpPr>
        <p:spPr>
          <a:xfrm flipV="1">
            <a:off x="12847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9" name="Straight Connector 368"/>
          <p:cNvCxnSpPr/>
          <p:nvPr userDrawn="1"/>
        </p:nvCxnSpPr>
        <p:spPr>
          <a:xfrm flipV="1">
            <a:off x="12938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0" name="Straight Connector 369"/>
          <p:cNvCxnSpPr/>
          <p:nvPr userDrawn="1"/>
        </p:nvCxnSpPr>
        <p:spPr>
          <a:xfrm flipV="1">
            <a:off x="13030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1" name="Straight Connector 370"/>
          <p:cNvCxnSpPr/>
          <p:nvPr userDrawn="1"/>
        </p:nvCxnSpPr>
        <p:spPr>
          <a:xfrm flipV="1">
            <a:off x="13121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p:cNvCxnSpPr/>
          <p:nvPr userDrawn="1"/>
        </p:nvCxnSpPr>
        <p:spPr>
          <a:xfrm flipV="1">
            <a:off x="13213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3" name="Straight Connector 372"/>
          <p:cNvCxnSpPr/>
          <p:nvPr userDrawn="1"/>
        </p:nvCxnSpPr>
        <p:spPr>
          <a:xfrm flipV="1">
            <a:off x="13304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4" name="Straight Connector 373"/>
          <p:cNvCxnSpPr/>
          <p:nvPr userDrawn="1"/>
        </p:nvCxnSpPr>
        <p:spPr>
          <a:xfrm flipV="1">
            <a:off x="13395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5" name="Straight Connector 374"/>
          <p:cNvCxnSpPr/>
          <p:nvPr userDrawn="1"/>
        </p:nvCxnSpPr>
        <p:spPr>
          <a:xfrm flipV="1">
            <a:off x="13487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6" name="Straight Connector 375"/>
          <p:cNvCxnSpPr/>
          <p:nvPr userDrawn="1"/>
        </p:nvCxnSpPr>
        <p:spPr>
          <a:xfrm flipV="1">
            <a:off x="13578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7" name="Straight Connector 376"/>
          <p:cNvCxnSpPr/>
          <p:nvPr userDrawn="1"/>
        </p:nvCxnSpPr>
        <p:spPr>
          <a:xfrm flipV="1">
            <a:off x="13670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grpSp>
        <p:nvGrpSpPr>
          <p:cNvPr id="378" name="Group 377"/>
          <p:cNvGrpSpPr/>
          <p:nvPr userDrawn="1"/>
        </p:nvGrpSpPr>
        <p:grpSpPr>
          <a:xfrm>
            <a:off x="13761720" y="457200"/>
            <a:ext cx="365760" cy="7315200"/>
            <a:chOff x="12999720" y="609600"/>
            <a:chExt cx="365760" cy="7315200"/>
          </a:xfrm>
        </p:grpSpPr>
        <p:cxnSp>
          <p:nvCxnSpPr>
            <p:cNvPr id="379" name="Straight Connector 378"/>
            <p:cNvCxnSpPr/>
            <p:nvPr userDrawn="1"/>
          </p:nvCxnSpPr>
          <p:spPr>
            <a:xfrm flipV="1">
              <a:off x="1299972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0" name="Straight Connector 379"/>
            <p:cNvCxnSpPr/>
            <p:nvPr userDrawn="1"/>
          </p:nvCxnSpPr>
          <p:spPr>
            <a:xfrm flipV="1">
              <a:off x="1309116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1" name="Straight Connector 380"/>
            <p:cNvCxnSpPr/>
            <p:nvPr userDrawn="1"/>
          </p:nvCxnSpPr>
          <p:spPr>
            <a:xfrm flipV="1">
              <a:off x="1318260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2" name="Straight Connector 381"/>
            <p:cNvCxnSpPr/>
            <p:nvPr userDrawn="1"/>
          </p:nvCxnSpPr>
          <p:spPr>
            <a:xfrm flipV="1">
              <a:off x="1327404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p:nvPr userDrawn="1"/>
          </p:nvCxnSpPr>
          <p:spPr>
            <a:xfrm flipV="1">
              <a:off x="1336548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grpSp>
      <p:cxnSp>
        <p:nvCxnSpPr>
          <p:cNvPr id="384" name="Straight Connector 383"/>
          <p:cNvCxnSpPr/>
          <p:nvPr userDrawn="1"/>
        </p:nvCxnSpPr>
        <p:spPr>
          <a:xfrm>
            <a:off x="457200" y="502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5" name="Straight Connector 384"/>
          <p:cNvCxnSpPr/>
          <p:nvPr userDrawn="1"/>
        </p:nvCxnSpPr>
        <p:spPr>
          <a:xfrm>
            <a:off x="457200" y="594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6" name="Straight Connector 385"/>
          <p:cNvCxnSpPr/>
          <p:nvPr userDrawn="1"/>
        </p:nvCxnSpPr>
        <p:spPr>
          <a:xfrm>
            <a:off x="457200" y="6858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7" name="Straight Connector 386"/>
          <p:cNvCxnSpPr/>
          <p:nvPr userDrawn="1"/>
        </p:nvCxnSpPr>
        <p:spPr>
          <a:xfrm>
            <a:off x="457200" y="777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8" name="Straight Connector 387"/>
          <p:cNvCxnSpPr/>
          <p:nvPr userDrawn="1"/>
        </p:nvCxnSpPr>
        <p:spPr>
          <a:xfrm>
            <a:off x="457200" y="960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9" name="Straight Connector 388"/>
          <p:cNvCxnSpPr/>
          <p:nvPr userDrawn="1"/>
        </p:nvCxnSpPr>
        <p:spPr>
          <a:xfrm>
            <a:off x="457200" y="1051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0" name="Straight Connector 389"/>
          <p:cNvCxnSpPr/>
          <p:nvPr userDrawn="1"/>
        </p:nvCxnSpPr>
        <p:spPr>
          <a:xfrm>
            <a:off x="457200" y="11430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1" name="Straight Connector 390"/>
          <p:cNvCxnSpPr/>
          <p:nvPr userDrawn="1"/>
        </p:nvCxnSpPr>
        <p:spPr>
          <a:xfrm>
            <a:off x="457200" y="1234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2" name="Straight Connector 391"/>
          <p:cNvCxnSpPr/>
          <p:nvPr userDrawn="1"/>
        </p:nvCxnSpPr>
        <p:spPr>
          <a:xfrm>
            <a:off x="457200" y="868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3" name="Straight Connector 392"/>
          <p:cNvCxnSpPr/>
          <p:nvPr userDrawn="1"/>
        </p:nvCxnSpPr>
        <p:spPr>
          <a:xfrm>
            <a:off x="457200" y="1325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4" name="Straight Connector 393"/>
          <p:cNvCxnSpPr/>
          <p:nvPr userDrawn="1"/>
        </p:nvCxnSpPr>
        <p:spPr>
          <a:xfrm>
            <a:off x="457200" y="1417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5" name="Straight Connector 394"/>
          <p:cNvCxnSpPr/>
          <p:nvPr userDrawn="1"/>
        </p:nvCxnSpPr>
        <p:spPr>
          <a:xfrm>
            <a:off x="457200" y="1508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6" name="Straight Connector 395"/>
          <p:cNvCxnSpPr/>
          <p:nvPr userDrawn="1"/>
        </p:nvCxnSpPr>
        <p:spPr>
          <a:xfrm>
            <a:off x="457200" y="16002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7" name="Straight Connector 396"/>
          <p:cNvCxnSpPr/>
          <p:nvPr userDrawn="1"/>
        </p:nvCxnSpPr>
        <p:spPr>
          <a:xfrm>
            <a:off x="457200" y="1691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8" name="Straight Connector 397"/>
          <p:cNvCxnSpPr/>
          <p:nvPr userDrawn="1"/>
        </p:nvCxnSpPr>
        <p:spPr>
          <a:xfrm>
            <a:off x="457200" y="1874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9" name="Straight Connector 398"/>
          <p:cNvCxnSpPr/>
          <p:nvPr userDrawn="1"/>
        </p:nvCxnSpPr>
        <p:spPr>
          <a:xfrm>
            <a:off x="457200" y="1965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0" name="Straight Connector 399"/>
          <p:cNvCxnSpPr/>
          <p:nvPr userDrawn="1"/>
        </p:nvCxnSpPr>
        <p:spPr>
          <a:xfrm>
            <a:off x="457200" y="2148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1" name="Straight Connector 400"/>
          <p:cNvCxnSpPr/>
          <p:nvPr userDrawn="1"/>
        </p:nvCxnSpPr>
        <p:spPr>
          <a:xfrm>
            <a:off x="457200" y="1783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2" name="Straight Connector 401"/>
          <p:cNvCxnSpPr/>
          <p:nvPr userDrawn="1"/>
        </p:nvCxnSpPr>
        <p:spPr>
          <a:xfrm>
            <a:off x="457200" y="2240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3" name="Straight Connector 402"/>
          <p:cNvCxnSpPr/>
          <p:nvPr userDrawn="1"/>
        </p:nvCxnSpPr>
        <p:spPr>
          <a:xfrm>
            <a:off x="457200" y="2331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4" name="Straight Connector 403"/>
          <p:cNvCxnSpPr/>
          <p:nvPr userDrawn="1"/>
        </p:nvCxnSpPr>
        <p:spPr>
          <a:xfrm>
            <a:off x="457200" y="2423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5" name="Straight Connector 404"/>
          <p:cNvCxnSpPr/>
          <p:nvPr userDrawn="1"/>
        </p:nvCxnSpPr>
        <p:spPr>
          <a:xfrm>
            <a:off x="457200" y="25146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6" name="Straight Connector 405"/>
          <p:cNvCxnSpPr/>
          <p:nvPr userDrawn="1"/>
        </p:nvCxnSpPr>
        <p:spPr>
          <a:xfrm>
            <a:off x="457200" y="2606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7" name="Straight Connector 406"/>
          <p:cNvCxnSpPr/>
          <p:nvPr userDrawn="1"/>
        </p:nvCxnSpPr>
        <p:spPr>
          <a:xfrm>
            <a:off x="457200" y="2788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8" name="Straight Connector 407"/>
          <p:cNvCxnSpPr/>
          <p:nvPr userDrawn="1"/>
        </p:nvCxnSpPr>
        <p:spPr>
          <a:xfrm>
            <a:off x="457200" y="2880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9" name="Straight Connector 408"/>
          <p:cNvCxnSpPr/>
          <p:nvPr userDrawn="1"/>
        </p:nvCxnSpPr>
        <p:spPr>
          <a:xfrm>
            <a:off x="457200" y="29718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0" name="Straight Connector 409"/>
          <p:cNvCxnSpPr/>
          <p:nvPr userDrawn="1"/>
        </p:nvCxnSpPr>
        <p:spPr>
          <a:xfrm>
            <a:off x="457200" y="3063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1" name="Straight Connector 410"/>
          <p:cNvCxnSpPr/>
          <p:nvPr userDrawn="1"/>
        </p:nvCxnSpPr>
        <p:spPr>
          <a:xfrm>
            <a:off x="457200" y="2697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2" name="Straight Connector 411"/>
          <p:cNvCxnSpPr/>
          <p:nvPr userDrawn="1"/>
        </p:nvCxnSpPr>
        <p:spPr>
          <a:xfrm>
            <a:off x="457200" y="3154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3" name="Straight Connector 412"/>
          <p:cNvCxnSpPr/>
          <p:nvPr userDrawn="1"/>
        </p:nvCxnSpPr>
        <p:spPr>
          <a:xfrm>
            <a:off x="457200" y="3246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4" name="Straight Connector 413"/>
          <p:cNvCxnSpPr/>
          <p:nvPr userDrawn="1"/>
        </p:nvCxnSpPr>
        <p:spPr>
          <a:xfrm>
            <a:off x="457200" y="3337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5" name="Straight Connector 414"/>
          <p:cNvCxnSpPr/>
          <p:nvPr userDrawn="1"/>
        </p:nvCxnSpPr>
        <p:spPr>
          <a:xfrm>
            <a:off x="457200" y="34290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6" name="Straight Connector 415"/>
          <p:cNvCxnSpPr/>
          <p:nvPr userDrawn="1"/>
        </p:nvCxnSpPr>
        <p:spPr>
          <a:xfrm>
            <a:off x="457200" y="3520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7" name="Straight Connector 416"/>
          <p:cNvCxnSpPr/>
          <p:nvPr userDrawn="1"/>
        </p:nvCxnSpPr>
        <p:spPr>
          <a:xfrm>
            <a:off x="457200" y="3703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8" name="Straight Connector 417"/>
          <p:cNvCxnSpPr/>
          <p:nvPr userDrawn="1"/>
        </p:nvCxnSpPr>
        <p:spPr>
          <a:xfrm>
            <a:off x="457200" y="3794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9" name="Straight Connector 418"/>
          <p:cNvCxnSpPr/>
          <p:nvPr userDrawn="1"/>
        </p:nvCxnSpPr>
        <p:spPr>
          <a:xfrm>
            <a:off x="457200" y="38862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0" name="Straight Connector 419"/>
          <p:cNvCxnSpPr/>
          <p:nvPr userDrawn="1"/>
        </p:nvCxnSpPr>
        <p:spPr>
          <a:xfrm>
            <a:off x="457200" y="3977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1" name="Straight Connector 420"/>
          <p:cNvCxnSpPr/>
          <p:nvPr userDrawn="1"/>
        </p:nvCxnSpPr>
        <p:spPr>
          <a:xfrm>
            <a:off x="457200" y="3611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2" name="Straight Connector 421"/>
          <p:cNvCxnSpPr/>
          <p:nvPr userDrawn="1"/>
        </p:nvCxnSpPr>
        <p:spPr>
          <a:xfrm>
            <a:off x="457200" y="4069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3" name="Straight Connector 422"/>
          <p:cNvCxnSpPr/>
          <p:nvPr userDrawn="1"/>
        </p:nvCxnSpPr>
        <p:spPr>
          <a:xfrm>
            <a:off x="457200" y="4160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4" name="Straight Connector 423"/>
          <p:cNvCxnSpPr/>
          <p:nvPr userDrawn="1"/>
        </p:nvCxnSpPr>
        <p:spPr>
          <a:xfrm>
            <a:off x="457200" y="4251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5" name="Straight Connector 424"/>
          <p:cNvCxnSpPr/>
          <p:nvPr userDrawn="1"/>
        </p:nvCxnSpPr>
        <p:spPr>
          <a:xfrm>
            <a:off x="457200" y="43434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6" name="Straight Connector 425"/>
          <p:cNvCxnSpPr/>
          <p:nvPr userDrawn="1"/>
        </p:nvCxnSpPr>
        <p:spPr>
          <a:xfrm>
            <a:off x="457200" y="4434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7" name="Straight Connector 426"/>
          <p:cNvCxnSpPr/>
          <p:nvPr userDrawn="1"/>
        </p:nvCxnSpPr>
        <p:spPr>
          <a:xfrm>
            <a:off x="457200" y="4617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8" name="Straight Connector 427"/>
          <p:cNvCxnSpPr/>
          <p:nvPr userDrawn="1"/>
        </p:nvCxnSpPr>
        <p:spPr>
          <a:xfrm>
            <a:off x="457200" y="4709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9" name="Straight Connector 428"/>
          <p:cNvCxnSpPr/>
          <p:nvPr userDrawn="1"/>
        </p:nvCxnSpPr>
        <p:spPr>
          <a:xfrm>
            <a:off x="457200" y="48006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0" name="Straight Connector 429"/>
          <p:cNvCxnSpPr/>
          <p:nvPr userDrawn="1"/>
        </p:nvCxnSpPr>
        <p:spPr>
          <a:xfrm>
            <a:off x="457200" y="4892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1" name="Straight Connector 430"/>
          <p:cNvCxnSpPr/>
          <p:nvPr userDrawn="1"/>
        </p:nvCxnSpPr>
        <p:spPr>
          <a:xfrm>
            <a:off x="457200" y="4526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2" name="Straight Connector 431"/>
          <p:cNvCxnSpPr/>
          <p:nvPr userDrawn="1"/>
        </p:nvCxnSpPr>
        <p:spPr>
          <a:xfrm>
            <a:off x="457200" y="4983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3" name="Straight Connector 432"/>
          <p:cNvCxnSpPr/>
          <p:nvPr userDrawn="1"/>
        </p:nvCxnSpPr>
        <p:spPr>
          <a:xfrm>
            <a:off x="457200" y="5074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4" name="Straight Connector 433"/>
          <p:cNvCxnSpPr/>
          <p:nvPr userDrawn="1"/>
        </p:nvCxnSpPr>
        <p:spPr>
          <a:xfrm>
            <a:off x="457200" y="5166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5" name="Straight Connector 434"/>
          <p:cNvCxnSpPr/>
          <p:nvPr userDrawn="1"/>
        </p:nvCxnSpPr>
        <p:spPr>
          <a:xfrm>
            <a:off x="457200" y="52578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6" name="Straight Connector 435"/>
          <p:cNvCxnSpPr/>
          <p:nvPr userDrawn="1"/>
        </p:nvCxnSpPr>
        <p:spPr>
          <a:xfrm>
            <a:off x="457200" y="5349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7" name="Straight Connector 436"/>
          <p:cNvCxnSpPr/>
          <p:nvPr userDrawn="1"/>
        </p:nvCxnSpPr>
        <p:spPr>
          <a:xfrm>
            <a:off x="457200" y="5532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8" name="Straight Connector 437"/>
          <p:cNvCxnSpPr/>
          <p:nvPr userDrawn="1"/>
        </p:nvCxnSpPr>
        <p:spPr>
          <a:xfrm>
            <a:off x="457200" y="5623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9" name="Straight Connector 438"/>
          <p:cNvCxnSpPr/>
          <p:nvPr userDrawn="1"/>
        </p:nvCxnSpPr>
        <p:spPr>
          <a:xfrm>
            <a:off x="457200" y="57150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0" name="Straight Connector 439"/>
          <p:cNvCxnSpPr/>
          <p:nvPr userDrawn="1"/>
        </p:nvCxnSpPr>
        <p:spPr>
          <a:xfrm>
            <a:off x="457200" y="5806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1" name="Straight Connector 440"/>
          <p:cNvCxnSpPr/>
          <p:nvPr userDrawn="1"/>
        </p:nvCxnSpPr>
        <p:spPr>
          <a:xfrm>
            <a:off x="457200" y="5440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2" name="Straight Connector 441"/>
          <p:cNvCxnSpPr/>
          <p:nvPr userDrawn="1"/>
        </p:nvCxnSpPr>
        <p:spPr>
          <a:xfrm>
            <a:off x="457200" y="5897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3" name="Straight Connector 442"/>
          <p:cNvCxnSpPr/>
          <p:nvPr userDrawn="1"/>
        </p:nvCxnSpPr>
        <p:spPr>
          <a:xfrm>
            <a:off x="457200" y="5989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4" name="Straight Connector 443"/>
          <p:cNvCxnSpPr/>
          <p:nvPr userDrawn="1"/>
        </p:nvCxnSpPr>
        <p:spPr>
          <a:xfrm>
            <a:off x="457200" y="6080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5" name="Straight Connector 444"/>
          <p:cNvCxnSpPr/>
          <p:nvPr userDrawn="1"/>
        </p:nvCxnSpPr>
        <p:spPr>
          <a:xfrm>
            <a:off x="457200" y="6263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6" name="Straight Connector 445"/>
          <p:cNvCxnSpPr/>
          <p:nvPr userDrawn="1"/>
        </p:nvCxnSpPr>
        <p:spPr>
          <a:xfrm>
            <a:off x="457200" y="6446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7" name="Straight Connector 446"/>
          <p:cNvCxnSpPr/>
          <p:nvPr userDrawn="1"/>
        </p:nvCxnSpPr>
        <p:spPr>
          <a:xfrm>
            <a:off x="457200" y="6537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8" name="Straight Connector 447"/>
          <p:cNvCxnSpPr/>
          <p:nvPr userDrawn="1"/>
        </p:nvCxnSpPr>
        <p:spPr>
          <a:xfrm>
            <a:off x="457200" y="66294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9" name="Straight Connector 448"/>
          <p:cNvCxnSpPr/>
          <p:nvPr userDrawn="1"/>
        </p:nvCxnSpPr>
        <p:spPr>
          <a:xfrm>
            <a:off x="457200" y="6720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0" name="Straight Connector 449"/>
          <p:cNvCxnSpPr/>
          <p:nvPr userDrawn="1"/>
        </p:nvCxnSpPr>
        <p:spPr>
          <a:xfrm>
            <a:off x="457200" y="6355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1" name="Straight Connector 450"/>
          <p:cNvCxnSpPr/>
          <p:nvPr userDrawn="1"/>
        </p:nvCxnSpPr>
        <p:spPr>
          <a:xfrm>
            <a:off x="457200" y="6812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2" name="Straight Connector 451"/>
          <p:cNvCxnSpPr/>
          <p:nvPr userDrawn="1"/>
        </p:nvCxnSpPr>
        <p:spPr>
          <a:xfrm>
            <a:off x="457200" y="6903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3" name="Straight Connector 452"/>
          <p:cNvCxnSpPr/>
          <p:nvPr userDrawn="1"/>
        </p:nvCxnSpPr>
        <p:spPr>
          <a:xfrm>
            <a:off x="457200" y="6995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4" name="Straight Connector 453"/>
          <p:cNvCxnSpPr/>
          <p:nvPr userDrawn="1"/>
        </p:nvCxnSpPr>
        <p:spPr>
          <a:xfrm>
            <a:off x="457200" y="70866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5" name="Straight Connector 454"/>
          <p:cNvCxnSpPr/>
          <p:nvPr userDrawn="1"/>
        </p:nvCxnSpPr>
        <p:spPr>
          <a:xfrm>
            <a:off x="457200" y="7178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6" name="Straight Connector 455"/>
          <p:cNvCxnSpPr/>
          <p:nvPr userDrawn="1"/>
        </p:nvCxnSpPr>
        <p:spPr>
          <a:xfrm>
            <a:off x="457200" y="7360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7" name="Straight Connector 456"/>
          <p:cNvCxnSpPr/>
          <p:nvPr userDrawn="1"/>
        </p:nvCxnSpPr>
        <p:spPr>
          <a:xfrm>
            <a:off x="457200" y="7452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8" name="Straight Connector 457"/>
          <p:cNvCxnSpPr/>
          <p:nvPr userDrawn="1"/>
        </p:nvCxnSpPr>
        <p:spPr>
          <a:xfrm>
            <a:off x="457200" y="75438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9" name="Straight Connector 458"/>
          <p:cNvCxnSpPr/>
          <p:nvPr userDrawn="1"/>
        </p:nvCxnSpPr>
        <p:spPr>
          <a:xfrm>
            <a:off x="457200" y="7635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60" name="Straight Connector 459"/>
          <p:cNvCxnSpPr/>
          <p:nvPr userDrawn="1"/>
        </p:nvCxnSpPr>
        <p:spPr>
          <a:xfrm>
            <a:off x="457200" y="7269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61" name="Straight Connector 460"/>
          <p:cNvCxnSpPr/>
          <p:nvPr userDrawn="1"/>
        </p:nvCxnSpPr>
        <p:spPr>
          <a:xfrm>
            <a:off x="457200" y="7726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462" name="Slide Number Placeholder 2"/>
          <p:cNvSpPr txBox="1">
            <a:spLocks/>
          </p:cNvSpPr>
          <p:nvPr userDrawn="1"/>
        </p:nvSpPr>
        <p:spPr>
          <a:xfrm>
            <a:off x="457200" y="7893792"/>
            <a:ext cx="54010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endParaRPr lang="en-US" sz="1119" b="0" i="0" dirty="0">
              <a:latin typeface="Arial Regular" charset="0"/>
            </a:endParaRPr>
          </a:p>
        </p:txBody>
      </p:sp>
      <p:sp>
        <p:nvSpPr>
          <p:cNvPr id="463" name="Rectangle 462"/>
          <p:cNvSpPr/>
          <p:nvPr userDrawn="1"/>
        </p:nvSpPr>
        <p:spPr>
          <a:xfrm>
            <a:off x="0" y="0"/>
            <a:ext cx="14630400" cy="8229600"/>
          </a:xfrm>
          <a:prstGeom prst="rect">
            <a:avLst/>
          </a:prstGeom>
          <a:solidFill>
            <a:schemeClr val="tx1">
              <a:alpha val="40000"/>
            </a:schemeClr>
          </a:solidFill>
        </p:spPr>
        <p:txBody>
          <a:bodyPr wrap="square" lIns="0" tIns="0" rIns="0" bIns="0" rtlCol="0" anchor="ctr">
            <a:spAutoFit/>
          </a:bodyPr>
          <a:lstStyle/>
          <a:p>
            <a:pPr algn="ctr"/>
            <a:endParaRPr lang="en-US" sz="1400" b="0" i="0" dirty="0">
              <a:solidFill>
                <a:schemeClr val="bg2"/>
              </a:solidFill>
              <a:latin typeface="Arial Regular" charset="0"/>
            </a:endParaRPr>
          </a:p>
        </p:txBody>
      </p:sp>
      <p:grpSp>
        <p:nvGrpSpPr>
          <p:cNvPr id="475" name="Group 474"/>
          <p:cNvGrpSpPr/>
          <p:nvPr userDrawn="1"/>
        </p:nvGrpSpPr>
        <p:grpSpPr>
          <a:xfrm>
            <a:off x="914400" y="7899655"/>
            <a:ext cx="2713350" cy="220571"/>
            <a:chOff x="914400" y="7899655"/>
            <a:chExt cx="2713350" cy="220571"/>
          </a:xfrm>
        </p:grpSpPr>
        <p:sp>
          <p:nvSpPr>
            <p:cNvPr id="476"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Arial Regular" charset="0"/>
                </a:rPr>
                <a:t>©</a:t>
              </a:r>
              <a:r>
                <a:rPr lang="en-US" sz="400" b="0" i="0" dirty="0">
                  <a:latin typeface="Arial Regular" charset="0"/>
                </a:rPr>
                <a:t> </a:t>
              </a:r>
              <a:r>
                <a:rPr lang="en-US" sz="799" b="0" i="0" dirty="0">
                  <a:latin typeface="Arial Regular" charset="0"/>
                </a:rPr>
                <a:t>2017 IBM Corporation</a:t>
              </a:r>
              <a:r>
                <a:rPr lang="en-US" sz="799" b="0" i="0" baseline="0" dirty="0">
                  <a:latin typeface="Arial Regular" charset="0"/>
                </a:rPr>
                <a:t>              </a:t>
              </a:r>
              <a:r>
                <a:rPr lang="en-US" sz="799" b="0" i="0" dirty="0">
                  <a:latin typeface="Arial Regular" charset="0"/>
                </a:rPr>
                <a:t> </a:t>
              </a:r>
            </a:p>
          </p:txBody>
        </p:sp>
        <p:sp>
          <p:nvSpPr>
            <p:cNvPr id="477"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Arial Regular" charset="0"/>
                  <a:cs typeface="Arial Regular" charset="0"/>
                </a:rPr>
                <a:t> </a:t>
              </a:r>
              <a:fld id="{7C9968D1-C8E5-4FE3-AED4-7D4518C301B3}" type="datetime3">
                <a:rPr lang="en-US" sz="799" b="0" i="0" smtClean="0">
                  <a:solidFill>
                    <a:schemeClr val="bg2">
                      <a:alpha val="60000"/>
                    </a:schemeClr>
                  </a:solidFill>
                  <a:latin typeface="Arial Regular" charset="0"/>
                  <a:cs typeface="Arial Regular" charset="0"/>
                </a:rPr>
                <a:pPr marL="0" indent="0" fontAlgn="auto">
                  <a:spcBef>
                    <a:spcPts val="0"/>
                  </a:spcBef>
                  <a:spcAft>
                    <a:spcPts val="0"/>
                  </a:spcAft>
                  <a:tabLst/>
                  <a:defRPr/>
                </a:pPr>
                <a:t>3 August 2021</a:t>
              </a:fld>
              <a:endParaRPr lang="en-US" sz="799" b="0" i="0" dirty="0">
                <a:solidFill>
                  <a:schemeClr val="bg2">
                    <a:alpha val="60000"/>
                  </a:schemeClr>
                </a:solidFill>
                <a:latin typeface="Arial Regular" charset="0"/>
                <a:cs typeface="Arial Regular" charset="0"/>
              </a:endParaRPr>
            </a:p>
          </p:txBody>
        </p:sp>
      </p:grpSp>
      <p:sp>
        <p:nvSpPr>
          <p:cNvPr id="479"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Arial Regular" charset="0"/>
              </a:rPr>
              <a:t>IBM Services</a:t>
            </a:r>
          </a:p>
        </p:txBody>
      </p:sp>
      <p:sp>
        <p:nvSpPr>
          <p:cNvPr id="480"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Arial Regular" charset="0"/>
              </a:rPr>
              <a:pPr algn="l"/>
              <a:t>‹#›</a:t>
            </a:fld>
            <a:endParaRPr lang="en-US" sz="800" b="0" i="0" dirty="0">
              <a:solidFill>
                <a:schemeClr val="bg2"/>
              </a:solidFill>
              <a:latin typeface="Arial Regular" charset="0"/>
            </a:endParaRPr>
          </a:p>
        </p:txBody>
      </p:sp>
    </p:spTree>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_dar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81928" y="3502152"/>
            <a:ext cx="2263140" cy="841248"/>
          </a:xfrm>
          <a:prstGeom prst="rect">
            <a:avLst/>
          </a:prstGeom>
        </p:spPr>
      </p:pic>
    </p:spTree>
    <p:extLst>
      <p:ext uri="{BB962C8B-B14F-4D97-AF65-F5344CB8AC3E}">
        <p14:creationId xmlns:p14="http://schemas.microsoft.com/office/powerpoint/2010/main" val="1617636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_light">
    <p:bg>
      <p:bgPr>
        <a:solidFill>
          <a:schemeClr val="bg2"/>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6" name="Rectangle 5"/>
          <p:cNvSpPr/>
          <p:nvPr userDrawn="1"/>
        </p:nvSpPr>
        <p:spPr>
          <a:xfrm>
            <a:off x="0" y="2057400"/>
            <a:ext cx="14630400" cy="617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hasCustomPrompt="1"/>
          </p:nvPr>
        </p:nvSpPr>
        <p:spPr>
          <a:xfrm>
            <a:off x="457200" y="685800"/>
            <a:ext cx="12344400" cy="1143000"/>
          </a:xfrm>
        </p:spPr>
        <p:txBody>
          <a:bodyPr>
            <a:noAutofit/>
          </a:body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457200" y="2057400"/>
            <a:ext cx="6629400" cy="52578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0"/>
          </p:nvPr>
        </p:nvSpPr>
        <p:spPr>
          <a:xfrm>
            <a:off x="7315200" y="2057400"/>
            <a:ext cx="6858000" cy="52578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chemeClr val="accent2"/>
        </a:solidFill>
        <a:effectLst/>
      </p:bgPr>
    </p:bg>
    <p:spTree>
      <p:nvGrpSpPr>
        <p:cNvPr id="1" name=""/>
        <p:cNvGrpSpPr/>
        <p:nvPr/>
      </p:nvGrpSpPr>
      <p:grpSpPr>
        <a:xfrm>
          <a:off x="0" y="0"/>
          <a:ext cx="0" cy="0"/>
          <a:chOff x="0" y="0"/>
          <a:chExt cx="0" cy="0"/>
        </a:xfrm>
      </p:grpSpPr>
      <p:sp>
        <p:nvSpPr>
          <p:cNvPr id="6" name="Rectangle 5"/>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hasCustomPrompt="1"/>
          </p:nvPr>
        </p:nvSpPr>
        <p:spPr>
          <a:xfrm>
            <a:off x="457200" y="685800"/>
            <a:ext cx="12344400" cy="1143000"/>
          </a:xfrm>
        </p:spPr>
        <p:txBody>
          <a:bodyPr>
            <a:noAutofit/>
          </a:body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457200" y="2057400"/>
            <a:ext cx="6629400" cy="52578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0"/>
          </p:nvPr>
        </p:nvSpPr>
        <p:spPr>
          <a:xfrm>
            <a:off x="7315200" y="2057400"/>
            <a:ext cx="6858000" cy="52578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10" name="Rectangle 9"/>
          <p:cNvSpPr/>
          <p:nvPr userDrawn="1"/>
        </p:nvSpPr>
        <p:spPr>
          <a:xfrm>
            <a:off x="0" y="2057400"/>
            <a:ext cx="14630400" cy="617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hasCustomPrompt="1"/>
          </p:nvPr>
        </p:nvSpPr>
        <p:spPr>
          <a:xfrm>
            <a:off x="457200" y="685800"/>
            <a:ext cx="12344400" cy="1143000"/>
          </a:xfrm>
        </p:spPr>
        <p:txBody>
          <a:bodyPr>
            <a:noAutofit/>
          </a:body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457200" y="2057400"/>
            <a:ext cx="2971800" cy="5257800"/>
          </a:xfrm>
        </p:spPr>
        <p:txBody>
          <a:bodyPr tIns="22860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9" name="Content Placeholder 2"/>
          <p:cNvSpPr>
            <a:spLocks noGrp="1"/>
          </p:cNvSpPr>
          <p:nvPr>
            <p:ph idx="10"/>
          </p:nvPr>
        </p:nvSpPr>
        <p:spPr>
          <a:xfrm>
            <a:off x="7315200" y="2057400"/>
            <a:ext cx="3429000" cy="5257800"/>
          </a:xfrm>
        </p:spPr>
        <p:txBody>
          <a:bodyPr tIns="22860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p:cNvSpPr>
            <a:spLocks noGrp="1"/>
          </p:cNvSpPr>
          <p:nvPr>
            <p:ph idx="12"/>
          </p:nvPr>
        </p:nvSpPr>
        <p:spPr>
          <a:xfrm>
            <a:off x="3657600" y="2057400"/>
            <a:ext cx="3429000" cy="5257800"/>
          </a:xfrm>
        </p:spPr>
        <p:txBody>
          <a:bodyPr tIns="22860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p:cNvSpPr>
            <a:spLocks noGrp="1"/>
          </p:cNvSpPr>
          <p:nvPr>
            <p:ph idx="13"/>
          </p:nvPr>
        </p:nvSpPr>
        <p:spPr>
          <a:xfrm>
            <a:off x="10972800" y="2057400"/>
            <a:ext cx="3429000" cy="5257800"/>
          </a:xfrm>
        </p:spPr>
        <p:txBody>
          <a:bodyPr tIns="22860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23"/>
          <p:cNvSpPr>
            <a:spLocks noGrp="1"/>
          </p:cNvSpPr>
          <p:nvPr>
            <p:ph type="body" sz="quarter" idx="14" hasCustomPrompt="1"/>
          </p:nvPr>
        </p:nvSpPr>
        <p:spPr>
          <a:xfrm>
            <a:off x="457200" y="7342632"/>
            <a:ext cx="6629400" cy="457200"/>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4_Title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hasCustomPrompt="1"/>
          </p:nvPr>
        </p:nvSpPr>
        <p:spPr>
          <a:xfrm>
            <a:off x="457200" y="685800"/>
            <a:ext cx="12344400" cy="1143000"/>
          </a:xfrm>
        </p:spPr>
        <p:txBody>
          <a:bodyPr>
            <a:noAutofit/>
          </a:body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457200" y="2057400"/>
            <a:ext cx="2971800" cy="5257800"/>
          </a:xfrm>
        </p:spPr>
        <p:txBody>
          <a:bodyPr tIns="22860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9" name="Content Placeholder 2"/>
          <p:cNvSpPr>
            <a:spLocks noGrp="1"/>
          </p:cNvSpPr>
          <p:nvPr>
            <p:ph idx="10"/>
          </p:nvPr>
        </p:nvSpPr>
        <p:spPr>
          <a:xfrm>
            <a:off x="7315200" y="2057400"/>
            <a:ext cx="3429000" cy="5257800"/>
          </a:xfrm>
        </p:spPr>
        <p:txBody>
          <a:bodyPr tIns="22860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p:cNvSpPr>
            <a:spLocks noGrp="1"/>
          </p:cNvSpPr>
          <p:nvPr>
            <p:ph idx="12"/>
          </p:nvPr>
        </p:nvSpPr>
        <p:spPr>
          <a:xfrm>
            <a:off x="3657600" y="2057400"/>
            <a:ext cx="3429000" cy="5257800"/>
          </a:xfrm>
        </p:spPr>
        <p:txBody>
          <a:bodyPr tIns="22860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p:cNvSpPr>
            <a:spLocks noGrp="1"/>
          </p:cNvSpPr>
          <p:nvPr>
            <p:ph idx="13"/>
          </p:nvPr>
        </p:nvSpPr>
        <p:spPr>
          <a:xfrm>
            <a:off x="10972800" y="2057400"/>
            <a:ext cx="3429000" cy="5257800"/>
          </a:xfrm>
        </p:spPr>
        <p:txBody>
          <a:bodyPr tIns="22860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3"/>
          <p:cNvSpPr>
            <a:spLocks noGrp="1"/>
          </p:cNvSpPr>
          <p:nvPr>
            <p:ph type="body" sz="quarter" idx="14" hasCustomPrompt="1"/>
          </p:nvPr>
        </p:nvSpPr>
        <p:spPr>
          <a:xfrm>
            <a:off x="457200" y="7342632"/>
            <a:ext cx="6629400" cy="457200"/>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2971800" cy="3657600"/>
          </a:xfrm>
        </p:spPr>
        <p:txBody>
          <a:bodyPr>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4" y="7818135"/>
            <a:ext cx="566118" cy="228601"/>
          </a:xfrm>
          <a:prstGeom prst="rect">
            <a:avLst/>
          </a:prstGeom>
        </p:spPr>
      </p:pic>
      <p:sp>
        <p:nvSpPr>
          <p:cNvPr id="9" name="Content Placeholder 2"/>
          <p:cNvSpPr>
            <a:spLocks noGrp="1"/>
          </p:cNvSpPr>
          <p:nvPr>
            <p:ph idx="10"/>
          </p:nvPr>
        </p:nvSpPr>
        <p:spPr>
          <a:xfrm>
            <a:off x="7315200" y="2057400"/>
            <a:ext cx="3429000" cy="5257800"/>
          </a:xfrm>
        </p:spPr>
        <p:txBody>
          <a:bodyPr t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2"/>
          </p:nvPr>
        </p:nvSpPr>
        <p:spPr>
          <a:xfrm>
            <a:off x="3886200" y="2057400"/>
            <a:ext cx="3200400" cy="5257800"/>
          </a:xfrm>
        </p:spPr>
        <p:txBody>
          <a:bodyPr t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10972800" y="2057400"/>
            <a:ext cx="3429000" cy="5257800"/>
          </a:xfrm>
        </p:spPr>
        <p:txBody>
          <a:bodyPr t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16" name="Text Placeholder 23"/>
          <p:cNvSpPr>
            <a:spLocks noGrp="1"/>
          </p:cNvSpPr>
          <p:nvPr>
            <p:ph type="body" sz="quarter" idx="14" hasCustomPrompt="1"/>
          </p:nvPr>
        </p:nvSpPr>
        <p:spPr>
          <a:xfrm>
            <a:off x="457200" y="7315200"/>
            <a:ext cx="3291840"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Content Placeholder 2"/>
          <p:cNvSpPr>
            <a:spLocks noGrp="1"/>
          </p:cNvSpPr>
          <p:nvPr>
            <p:ph idx="10"/>
          </p:nvPr>
        </p:nvSpPr>
        <p:spPr>
          <a:xfrm>
            <a:off x="7315200" y="2057400"/>
            <a:ext cx="3429000" cy="5257800"/>
          </a:xfrm>
        </p:spPr>
        <p:txBody>
          <a:bodyPr t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2"/>
          </p:nvPr>
        </p:nvSpPr>
        <p:spPr>
          <a:xfrm>
            <a:off x="3886200" y="2057400"/>
            <a:ext cx="3200400" cy="5257800"/>
          </a:xfrm>
        </p:spPr>
        <p:txBody>
          <a:bodyPr t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10972800" y="2057400"/>
            <a:ext cx="3429000" cy="5257800"/>
          </a:xfrm>
        </p:spPr>
        <p:txBody>
          <a:bodyPr t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3"/>
          <p:cNvSpPr>
            <a:spLocks noGrp="1"/>
          </p:cNvSpPr>
          <p:nvPr>
            <p:ph type="body" sz="quarter" idx="14" hasCustomPrompt="1"/>
          </p:nvPr>
        </p:nvSpPr>
        <p:spPr>
          <a:xfrm>
            <a:off x="457200" y="7315200"/>
            <a:ext cx="3017521"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Arial Regular" charset="0"/>
              </a:rPr>
              <a:t>IBM Services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a:noAutofit/>
          </a:bodyPr>
          <a:lstStyle/>
          <a:p>
            <a:r>
              <a:rPr lang="en-US"/>
              <a:t>Click to edit Master title style</a:t>
            </a:r>
            <a:endParaRPr lang="en-US" dirty="0"/>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4" y="7818135"/>
            <a:ext cx="566118" cy="228600"/>
          </a:xfrm>
          <a:prstGeom prst="rect">
            <a:avLst/>
          </a:prstGeom>
        </p:spPr>
      </p:pic>
      <p:sp>
        <p:nvSpPr>
          <p:cNvPr id="9" name="Content Placeholder 2"/>
          <p:cNvSpPr>
            <a:spLocks noGrp="1"/>
          </p:cNvSpPr>
          <p:nvPr>
            <p:ph idx="10"/>
          </p:nvPr>
        </p:nvSpPr>
        <p:spPr>
          <a:xfrm>
            <a:off x="7315200" y="2057400"/>
            <a:ext cx="3429000" cy="5257800"/>
          </a:xfrm>
        </p:spPr>
        <p:txBody>
          <a:bodyPr t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2"/>
          </p:nvPr>
        </p:nvSpPr>
        <p:spPr>
          <a:xfrm>
            <a:off x="3886200" y="2057400"/>
            <a:ext cx="3200400" cy="5257800"/>
          </a:xfrm>
        </p:spPr>
        <p:txBody>
          <a:bodyPr t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10972800" y="2057400"/>
            <a:ext cx="3429000" cy="5257800"/>
          </a:xfrm>
        </p:spPr>
        <p:txBody>
          <a:bodyPr t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3"/>
          <p:cNvSpPr>
            <a:spLocks noGrp="1"/>
          </p:cNvSpPr>
          <p:nvPr>
            <p:ph type="body" sz="quarter" idx="14" hasCustomPrompt="1"/>
          </p:nvPr>
        </p:nvSpPr>
        <p:spPr>
          <a:xfrm>
            <a:off x="457200" y="7315200"/>
            <a:ext cx="3017520"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Arial Regular" charset="0"/>
              </a:rPr>
              <a:t>IBM Services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a:noAutofit/>
          </a:bodyPr>
          <a:lstStyle/>
          <a:p>
            <a:r>
              <a:rPr lang="en-US"/>
              <a:t>Click to edit Master title style</a:t>
            </a:r>
            <a:endParaRPr lang="en-US" dirty="0"/>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4" y="7818135"/>
            <a:ext cx="566118" cy="228600"/>
          </a:xfrm>
          <a:prstGeom prst="rect">
            <a:avLst/>
          </a:prstGeom>
        </p:spPr>
      </p:pic>
      <p:sp>
        <p:nvSpPr>
          <p:cNvPr id="9" name="Content Placeholder 2"/>
          <p:cNvSpPr>
            <a:spLocks noGrp="1"/>
          </p:cNvSpPr>
          <p:nvPr>
            <p:ph idx="10"/>
          </p:nvPr>
        </p:nvSpPr>
        <p:spPr>
          <a:xfrm>
            <a:off x="7315200" y="2057400"/>
            <a:ext cx="3429000" cy="5257800"/>
          </a:xfrm>
        </p:spPr>
        <p:txBody>
          <a:bodyPr t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2"/>
          </p:nvPr>
        </p:nvSpPr>
        <p:spPr>
          <a:xfrm>
            <a:off x="3886200" y="2057400"/>
            <a:ext cx="3200400" cy="5257800"/>
          </a:xfrm>
        </p:spPr>
        <p:txBody>
          <a:bodyPr t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10972800" y="2057400"/>
            <a:ext cx="3429000" cy="5257800"/>
          </a:xfrm>
        </p:spPr>
        <p:txBody>
          <a:bodyPr t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3"/>
          <p:cNvSpPr>
            <a:spLocks noGrp="1"/>
          </p:cNvSpPr>
          <p:nvPr>
            <p:ph type="body" sz="quarter" idx="14" hasCustomPrompt="1"/>
          </p:nvPr>
        </p:nvSpPr>
        <p:spPr>
          <a:xfrm>
            <a:off x="457200" y="7315200"/>
            <a:ext cx="3017521"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Arial Regular" charset="0"/>
              </a:rPr>
              <a:t>IBM Services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full phot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4630400" cy="8229600"/>
          </a:xfrm>
        </p:spPr>
        <p:txBody>
          <a:bodyPr/>
          <a:lstStyle/>
          <a:p>
            <a:endParaRPr lang="en-US"/>
          </a:p>
        </p:txBody>
      </p:sp>
      <p:sp>
        <p:nvSpPr>
          <p:cNvPr id="11" name="Title 10"/>
          <p:cNvSpPr>
            <a:spLocks noGrp="1"/>
          </p:cNvSpPr>
          <p:nvPr>
            <p:ph type="title"/>
          </p:nvPr>
        </p:nvSpPr>
        <p:spPr>
          <a:xfrm>
            <a:off x="4114800" y="411480"/>
            <a:ext cx="10058400" cy="3383280"/>
          </a:xfrm>
        </p:spPr>
        <p:txBody>
          <a:bodyPr>
            <a:noAutofit/>
          </a:bodyPr>
          <a:lstStyle>
            <a:lvl1pPr>
              <a:defRPr sz="5400" b="1">
                <a:latin typeface="Arial" charset="0"/>
                <a:ea typeface="Arial" charset="0"/>
                <a:cs typeface="Arial" charset="0"/>
              </a:defRPr>
            </a:lvl1pPr>
          </a:lstStyle>
          <a:p>
            <a:r>
              <a:rPr lang="en-US" dirty="0"/>
              <a:t>Click to edit Master title style</a:t>
            </a:r>
          </a:p>
        </p:txBody>
      </p:sp>
      <p:cxnSp>
        <p:nvCxnSpPr>
          <p:cNvPr id="4" name="Straight Connector 3"/>
          <p:cNvCxnSpPr/>
          <p:nvPr userDrawn="1"/>
        </p:nvCxnSpPr>
        <p:spPr>
          <a:xfrm>
            <a:off x="36576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3"/>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06272" y="7544257"/>
            <a:ext cx="570973" cy="230561"/>
          </a:xfrm>
          <a:prstGeom prst="rect">
            <a:avLst/>
          </a:prstGeom>
        </p:spPr>
      </p:pic>
    </p:spTree>
    <p:extLst>
      <p:ext uri="{BB962C8B-B14F-4D97-AF65-F5344CB8AC3E}">
        <p14:creationId xmlns:p14="http://schemas.microsoft.com/office/powerpoint/2010/main" val="19911524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6" name="Rectangle 5"/>
          <p:cNvSpPr/>
          <p:nvPr userDrawn="1"/>
        </p:nvSpPr>
        <p:spPr>
          <a:xfrm flipH="1">
            <a:off x="0" y="127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hasCustomPrompt="1"/>
          </p:nvPr>
        </p:nvSpPr>
        <p:spPr>
          <a:xfrm>
            <a:off x="457200" y="685800"/>
            <a:ext cx="6556248" cy="1143000"/>
          </a:xfrm>
        </p:spPr>
        <p:txBody>
          <a:bodyPr>
            <a:noAutofit/>
          </a:body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457200" y="2057400"/>
            <a:ext cx="6583680" cy="5257800"/>
          </a:xfrm>
        </p:spPr>
        <p:txBody>
          <a:bodyPr tIns="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0"/>
          </p:nvPr>
        </p:nvSpPr>
        <p:spPr>
          <a:xfrm>
            <a:off x="7543800" y="2057400"/>
            <a:ext cx="6583680" cy="5257800"/>
          </a:xfrm>
        </p:spPr>
        <p:txBody>
          <a:bodyPr tIns="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0_Title and Content">
    <p:spTree>
      <p:nvGrpSpPr>
        <p:cNvPr id="1" name=""/>
        <p:cNvGrpSpPr/>
        <p:nvPr/>
      </p:nvGrpSpPr>
      <p:grpSpPr>
        <a:xfrm>
          <a:off x="0" y="0"/>
          <a:ext cx="0" cy="0"/>
          <a:chOff x="0" y="0"/>
          <a:chExt cx="0" cy="0"/>
        </a:xfrm>
      </p:grpSpPr>
      <p:sp>
        <p:nvSpPr>
          <p:cNvPr id="4" name="Rectangle 3"/>
          <p:cNvSpPr/>
          <p:nvPr userDrawn="1"/>
        </p:nvSpPr>
        <p:spPr>
          <a:xfrm flipH="1">
            <a:off x="0" y="0"/>
            <a:ext cx="73152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solidFill>
                <a:schemeClr val="tx1"/>
              </a:solidFill>
              <a:latin typeface="Arial Regular" charset="0"/>
            </a:endParaRPr>
          </a:p>
        </p:txBody>
      </p:sp>
      <p:sp>
        <p:nvSpPr>
          <p:cNvPr id="2" name="Title 1"/>
          <p:cNvSpPr>
            <a:spLocks noGrp="1"/>
          </p:cNvSpPr>
          <p:nvPr>
            <p:ph type="title"/>
          </p:nvPr>
        </p:nvSpPr>
        <p:spPr/>
        <p:txBody>
          <a:bodyPr>
            <a:noAutofit/>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2057400"/>
            <a:ext cx="6583680" cy="5257800"/>
          </a:xfrm>
        </p:spPr>
        <p:txBody>
          <a:bodyPr t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0"/>
          </p:nvPr>
        </p:nvSpPr>
        <p:spPr>
          <a:xfrm>
            <a:off x="7543800" y="2057400"/>
            <a:ext cx="6583680" cy="5257800"/>
          </a:xfrm>
        </p:spPr>
        <p:txBody>
          <a:bodyPr t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6" name="Rectangle 5"/>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hasCustomPrompt="1"/>
          </p:nvPr>
        </p:nvSpPr>
        <p:spPr>
          <a:xfrm>
            <a:off x="457200" y="685800"/>
            <a:ext cx="12344400" cy="1143000"/>
          </a:xfrm>
        </p:spPr>
        <p:txBody>
          <a:bodyPr>
            <a:noAutofit/>
          </a:bodyPr>
          <a:lstStyle>
            <a:lvl1pPr>
              <a:defRPr>
                <a:solidFill>
                  <a:schemeClr val="bg2"/>
                </a:solidFill>
              </a:defRPr>
            </a:lvl1p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457200" y="2057400"/>
            <a:ext cx="6629400" cy="52578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0"/>
          </p:nvPr>
        </p:nvSpPr>
        <p:spPr>
          <a:xfrm>
            <a:off x="7315200" y="2057400"/>
            <a:ext cx="6858000" cy="52578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7200" y="7342632"/>
            <a:ext cx="6675120" cy="457200"/>
          </a:xfrm>
        </p:spPr>
        <p:txBody>
          <a:bodyPr tIns="0" anchor="b"/>
          <a:lstStyle>
            <a:lvl1pPr>
              <a:defRPr sz="800" b="0">
                <a:solidFill>
                  <a:schemeClr val="tx1">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10" name="Rectangle 9"/>
          <p:cNvSpPr/>
          <p:nvPr userDrawn="1"/>
        </p:nvSpPr>
        <p:spPr>
          <a:xfrm flipV="1">
            <a:off x="0" y="0"/>
            <a:ext cx="14630400" cy="2057400"/>
          </a:xfrm>
          <a:prstGeom prst="rect">
            <a:avLst/>
          </a:prstGeom>
          <a:solidFill>
            <a:srgbClr val="F7F3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hasCustomPrompt="1"/>
          </p:nvPr>
        </p:nvSpPr>
        <p:spPr>
          <a:xfrm>
            <a:off x="457200" y="685800"/>
            <a:ext cx="12344400" cy="1143000"/>
          </a:xfrm>
        </p:spPr>
        <p:txBody>
          <a:bodyPr>
            <a:noAutofit/>
          </a:bodyPr>
          <a:lstStyle>
            <a:lvl1pPr>
              <a:defRPr>
                <a:solidFill>
                  <a:schemeClr val="bg1"/>
                </a:solidFill>
              </a:defRPr>
            </a:lvl1p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457200" y="2057400"/>
            <a:ext cx="2971800" cy="5257800"/>
          </a:xfrm>
        </p:spPr>
        <p:txBody>
          <a:bodyPr tIns="22860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9" name="Content Placeholder 2"/>
          <p:cNvSpPr>
            <a:spLocks noGrp="1"/>
          </p:cNvSpPr>
          <p:nvPr>
            <p:ph idx="10"/>
          </p:nvPr>
        </p:nvSpPr>
        <p:spPr>
          <a:xfrm>
            <a:off x="7315200" y="2057400"/>
            <a:ext cx="3429000" cy="5257800"/>
          </a:xfrm>
        </p:spPr>
        <p:txBody>
          <a:bodyPr tIns="22860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p:cNvSpPr>
            <a:spLocks noGrp="1"/>
          </p:cNvSpPr>
          <p:nvPr>
            <p:ph idx="12"/>
          </p:nvPr>
        </p:nvSpPr>
        <p:spPr>
          <a:xfrm>
            <a:off x="3657600" y="2057400"/>
            <a:ext cx="3429000" cy="5257800"/>
          </a:xfrm>
        </p:spPr>
        <p:txBody>
          <a:bodyPr tIns="22860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p:cNvSpPr>
            <a:spLocks noGrp="1"/>
          </p:cNvSpPr>
          <p:nvPr>
            <p:ph idx="13"/>
          </p:nvPr>
        </p:nvSpPr>
        <p:spPr>
          <a:xfrm>
            <a:off x="10972800" y="2057400"/>
            <a:ext cx="3429000" cy="5257800"/>
          </a:xfrm>
        </p:spPr>
        <p:txBody>
          <a:bodyPr tIns="22860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3"/>
          <p:cNvSpPr>
            <a:spLocks noGrp="1"/>
          </p:cNvSpPr>
          <p:nvPr>
            <p:ph type="body" sz="quarter" idx="14" hasCustomPrompt="1"/>
          </p:nvPr>
        </p:nvSpPr>
        <p:spPr>
          <a:xfrm>
            <a:off x="457200" y="7342632"/>
            <a:ext cx="6675120" cy="457200"/>
          </a:xfrm>
        </p:spPr>
        <p:txBody>
          <a:bodyPr tIns="0" anchor="b"/>
          <a:lstStyle>
            <a:lvl1pPr>
              <a:defRPr sz="800" b="0">
                <a:solidFill>
                  <a:schemeClr val="tx1">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20" name="Rectangle 19"/>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hasCustomPrompt="1"/>
          </p:nvPr>
        </p:nvSpPr>
        <p:spPr>
          <a:xfrm>
            <a:off x="457200" y="685800"/>
            <a:ext cx="12344400" cy="1143000"/>
          </a:xfrm>
        </p:spPr>
        <p:txBody>
          <a:bodyPr>
            <a:noAutofit/>
          </a:body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457200" y="2057400"/>
            <a:ext cx="6629400" cy="52578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0" name="Content Placeholder 2"/>
          <p:cNvSpPr>
            <a:spLocks noGrp="1"/>
          </p:cNvSpPr>
          <p:nvPr>
            <p:ph idx="13"/>
          </p:nvPr>
        </p:nvSpPr>
        <p:spPr>
          <a:xfrm>
            <a:off x="7315200" y="2057400"/>
            <a:ext cx="6858000" cy="52578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3"/>
          <p:cNvSpPr>
            <a:spLocks noGrp="1"/>
          </p:cNvSpPr>
          <p:nvPr>
            <p:ph type="body" sz="quarter" idx="14" hasCustomPrompt="1"/>
          </p:nvPr>
        </p:nvSpPr>
        <p:spPr>
          <a:xfrm>
            <a:off x="457200" y="7342632"/>
            <a:ext cx="6675120" cy="457200"/>
          </a:xfrm>
        </p:spPr>
        <p:txBody>
          <a:bodyPr tIns="0" anchor="b"/>
          <a:lstStyle>
            <a:lvl1pPr>
              <a:defRPr sz="800" b="0">
                <a:solidFill>
                  <a:schemeClr val="tx1">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10" name="Rectangle 9"/>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hasCustomPrompt="1"/>
          </p:nvPr>
        </p:nvSpPr>
        <p:spPr>
          <a:xfrm>
            <a:off x="457200" y="685800"/>
            <a:ext cx="12344400" cy="1143000"/>
          </a:xfrm>
        </p:spPr>
        <p:txBody>
          <a:bodyPr>
            <a:noAutofit/>
          </a:bodyPr>
          <a:lstStyle>
            <a:lvl1pPr>
              <a:defRPr>
                <a:solidFill>
                  <a:schemeClr val="tx1"/>
                </a:solidFill>
              </a:defRPr>
            </a:lvl1p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457200" y="2057400"/>
            <a:ext cx="2971800" cy="5257800"/>
          </a:xfrm>
        </p:spPr>
        <p:txBody>
          <a:bodyPr tIns="22860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9" name="Content Placeholder 2"/>
          <p:cNvSpPr>
            <a:spLocks noGrp="1"/>
          </p:cNvSpPr>
          <p:nvPr>
            <p:ph idx="10"/>
          </p:nvPr>
        </p:nvSpPr>
        <p:spPr>
          <a:xfrm>
            <a:off x="7315200" y="2057400"/>
            <a:ext cx="3429000" cy="5257800"/>
          </a:xfrm>
        </p:spPr>
        <p:txBody>
          <a:bodyPr tIns="22860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p:cNvSpPr>
            <a:spLocks noGrp="1"/>
          </p:cNvSpPr>
          <p:nvPr>
            <p:ph idx="12"/>
          </p:nvPr>
        </p:nvSpPr>
        <p:spPr>
          <a:xfrm>
            <a:off x="3657600" y="2057400"/>
            <a:ext cx="3429000" cy="5257800"/>
          </a:xfrm>
        </p:spPr>
        <p:txBody>
          <a:bodyPr tIns="22860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p:cNvSpPr>
            <a:spLocks noGrp="1"/>
          </p:cNvSpPr>
          <p:nvPr>
            <p:ph idx="13"/>
          </p:nvPr>
        </p:nvSpPr>
        <p:spPr>
          <a:xfrm>
            <a:off x="10972800" y="2057400"/>
            <a:ext cx="3429000" cy="5257800"/>
          </a:xfrm>
        </p:spPr>
        <p:txBody>
          <a:bodyPr tIns="22860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3"/>
          <p:cNvSpPr>
            <a:spLocks noGrp="1"/>
          </p:cNvSpPr>
          <p:nvPr>
            <p:ph type="body" sz="quarter" idx="14" hasCustomPrompt="1"/>
          </p:nvPr>
        </p:nvSpPr>
        <p:spPr>
          <a:xfrm>
            <a:off x="457200" y="7342632"/>
            <a:ext cx="6675120" cy="457200"/>
          </a:xfrm>
        </p:spPr>
        <p:txBody>
          <a:bodyPr tIns="0" anchor="b"/>
          <a:lstStyle>
            <a:lvl1pPr>
              <a:defRPr sz="800" b="0">
                <a:solidFill>
                  <a:schemeClr val="tx1">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5_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85800"/>
            <a:ext cx="12344400" cy="1143000"/>
          </a:xfrm>
        </p:spPr>
        <p:txBody>
          <a:bodyPr>
            <a:noAutofit/>
          </a:body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457200" y="2057400"/>
            <a:ext cx="6629400" cy="52578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0" name="Content Placeholder 2"/>
          <p:cNvSpPr>
            <a:spLocks noGrp="1"/>
          </p:cNvSpPr>
          <p:nvPr>
            <p:ph idx="13"/>
          </p:nvPr>
        </p:nvSpPr>
        <p:spPr>
          <a:xfrm>
            <a:off x="7315200" y="2057400"/>
            <a:ext cx="6858000" cy="52578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3"/>
          <p:cNvSpPr>
            <a:spLocks noGrp="1"/>
          </p:cNvSpPr>
          <p:nvPr>
            <p:ph type="body" sz="quarter" idx="14" hasCustomPrompt="1"/>
          </p:nvPr>
        </p:nvSpPr>
        <p:spPr>
          <a:xfrm>
            <a:off x="457200" y="7342632"/>
            <a:ext cx="6675120" cy="457200"/>
          </a:xfrm>
        </p:spPr>
        <p:txBody>
          <a:bodyPr tIns="0" anchor="b"/>
          <a:lstStyle>
            <a:lvl1pPr>
              <a:defRPr sz="800" b="0">
                <a:solidFill>
                  <a:schemeClr val="tx1">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6_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85800"/>
            <a:ext cx="12344400" cy="1143000"/>
          </a:xfrm>
        </p:spPr>
        <p:txBody>
          <a:bodyPr>
            <a:noAutofit/>
          </a:body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457200" y="2057400"/>
            <a:ext cx="2971800" cy="5257800"/>
          </a:xfrm>
        </p:spPr>
        <p:txBody>
          <a:bodyPr tIns="22860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9" name="Content Placeholder 2"/>
          <p:cNvSpPr>
            <a:spLocks noGrp="1"/>
          </p:cNvSpPr>
          <p:nvPr>
            <p:ph idx="10"/>
          </p:nvPr>
        </p:nvSpPr>
        <p:spPr>
          <a:xfrm>
            <a:off x="7315200" y="2057400"/>
            <a:ext cx="3429000" cy="5257800"/>
          </a:xfrm>
        </p:spPr>
        <p:txBody>
          <a:bodyPr tIns="22860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p:cNvSpPr>
            <a:spLocks noGrp="1"/>
          </p:cNvSpPr>
          <p:nvPr>
            <p:ph idx="12"/>
          </p:nvPr>
        </p:nvSpPr>
        <p:spPr>
          <a:xfrm>
            <a:off x="3657600" y="2057400"/>
            <a:ext cx="3429000" cy="5257800"/>
          </a:xfrm>
        </p:spPr>
        <p:txBody>
          <a:bodyPr tIns="22860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p:cNvSpPr>
            <a:spLocks noGrp="1"/>
          </p:cNvSpPr>
          <p:nvPr>
            <p:ph idx="13"/>
          </p:nvPr>
        </p:nvSpPr>
        <p:spPr>
          <a:xfrm>
            <a:off x="10972800" y="2057400"/>
            <a:ext cx="3429000" cy="5257800"/>
          </a:xfrm>
        </p:spPr>
        <p:txBody>
          <a:bodyPr tIns="22860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3"/>
          <p:cNvSpPr>
            <a:spLocks noGrp="1"/>
          </p:cNvSpPr>
          <p:nvPr>
            <p:ph type="body" sz="quarter" idx="14" hasCustomPrompt="1"/>
          </p:nvPr>
        </p:nvSpPr>
        <p:spPr>
          <a:xfrm>
            <a:off x="457200" y="7342632"/>
            <a:ext cx="6629400" cy="457200"/>
          </a:xfrm>
        </p:spPr>
        <p:txBody>
          <a:bodyPr tIns="0" anchor="b"/>
          <a:lstStyle>
            <a:lvl1pPr>
              <a:defRPr sz="800" b="0">
                <a:solidFill>
                  <a:schemeClr val="tx1">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a:noAutofit/>
          </a:bodyPr>
          <a:lstStyle/>
          <a:p>
            <a:r>
              <a:rPr lang="en-US"/>
              <a:t>Click to edit Master title style</a:t>
            </a:r>
            <a:endParaRPr lang="en-US" dirty="0"/>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4" y="7818135"/>
            <a:ext cx="566118" cy="228600"/>
          </a:xfrm>
          <a:prstGeom prst="rect">
            <a:avLst/>
          </a:prstGeom>
        </p:spPr>
      </p:pic>
      <p:sp>
        <p:nvSpPr>
          <p:cNvPr id="9" name="Content Placeholder 2"/>
          <p:cNvSpPr>
            <a:spLocks noGrp="1"/>
          </p:cNvSpPr>
          <p:nvPr>
            <p:ph idx="10"/>
          </p:nvPr>
        </p:nvSpPr>
        <p:spPr>
          <a:xfrm>
            <a:off x="7315200" y="2057400"/>
            <a:ext cx="3429000" cy="5257800"/>
          </a:xfrm>
        </p:spPr>
        <p:txBody>
          <a:bodyPr t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2"/>
          </p:nvPr>
        </p:nvSpPr>
        <p:spPr>
          <a:xfrm>
            <a:off x="3886200" y="2057400"/>
            <a:ext cx="3200400" cy="5257800"/>
          </a:xfrm>
        </p:spPr>
        <p:txBody>
          <a:bodyPr t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10972800" y="2057400"/>
            <a:ext cx="3429000" cy="5257800"/>
          </a:xfrm>
        </p:spPr>
        <p:txBody>
          <a:bodyPr t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3"/>
          <p:cNvSpPr>
            <a:spLocks noGrp="1"/>
          </p:cNvSpPr>
          <p:nvPr>
            <p:ph type="body" sz="quarter" idx="15" hasCustomPrompt="1"/>
          </p:nvPr>
        </p:nvSpPr>
        <p:spPr>
          <a:xfrm>
            <a:off x="457200" y="7315200"/>
            <a:ext cx="3017521" cy="484632"/>
          </a:xfrm>
        </p:spPr>
        <p:txBody>
          <a:bodyPr tIns="0" anchor="b"/>
          <a:lstStyle>
            <a:lvl1pPr>
              <a:defRPr sz="800" b="0">
                <a:solidFill>
                  <a:schemeClr val="tx1">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Arial Regular" charset="0"/>
              </a:rPr>
              <a:t>IBM Services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sp>
        <p:nvSpPr>
          <p:cNvPr id="4" name="Rectangle 3"/>
          <p:cNvSpPr/>
          <p:nvPr userDrawn="1"/>
        </p:nvSpPr>
        <p:spPr>
          <a:xfrm flipH="1">
            <a:off x="0" y="0"/>
            <a:ext cx="3657600" cy="822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a:noAutofit/>
          </a:bodyPr>
          <a:lstStyle/>
          <a:p>
            <a:r>
              <a:rPr lang="en-US"/>
              <a:t>Click to edit Master title style</a:t>
            </a:r>
            <a:endParaRPr lang="en-US" dirty="0"/>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Content Placeholder 2"/>
          <p:cNvSpPr>
            <a:spLocks noGrp="1"/>
          </p:cNvSpPr>
          <p:nvPr>
            <p:ph idx="10"/>
          </p:nvPr>
        </p:nvSpPr>
        <p:spPr>
          <a:xfrm>
            <a:off x="7315200" y="2057400"/>
            <a:ext cx="3429000" cy="5257800"/>
          </a:xfrm>
        </p:spPr>
        <p:txBody>
          <a:bodyPr t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2"/>
          </p:nvPr>
        </p:nvSpPr>
        <p:spPr>
          <a:xfrm>
            <a:off x="3886200" y="2057400"/>
            <a:ext cx="3200400" cy="5257800"/>
          </a:xfrm>
        </p:spPr>
        <p:txBody>
          <a:bodyPr t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10972800" y="2057400"/>
            <a:ext cx="3429000" cy="5257800"/>
          </a:xfrm>
        </p:spPr>
        <p:txBody>
          <a:bodyPr t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3"/>
          <p:cNvSpPr>
            <a:spLocks noGrp="1"/>
          </p:cNvSpPr>
          <p:nvPr>
            <p:ph type="body" sz="quarter" idx="15" hasCustomPrompt="1"/>
          </p:nvPr>
        </p:nvSpPr>
        <p:spPr>
          <a:xfrm>
            <a:off x="457200" y="7315200"/>
            <a:ext cx="3017521" cy="484632"/>
          </a:xfrm>
        </p:spPr>
        <p:txBody>
          <a:bodyPr tIns="0" anchor="b"/>
          <a:lstStyle>
            <a:lvl1pPr>
              <a:defRPr sz="800" b="0">
                <a:solidFill>
                  <a:schemeClr val="tx1">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large type">
    <p:spTree>
      <p:nvGrpSpPr>
        <p:cNvPr id="1" name=""/>
        <p:cNvGrpSpPr/>
        <p:nvPr/>
      </p:nvGrpSpPr>
      <p:grpSpPr>
        <a:xfrm>
          <a:off x="0" y="0"/>
          <a:ext cx="0" cy="0"/>
          <a:chOff x="0" y="0"/>
          <a:chExt cx="0" cy="0"/>
        </a:xfrm>
      </p:grpSpPr>
      <p:cxnSp>
        <p:nvCxnSpPr>
          <p:cNvPr id="4" name="Straight Connector 3"/>
          <p:cNvCxnSpPr/>
          <p:nvPr userDrawn="1"/>
        </p:nvCxnSpPr>
        <p:spPr>
          <a:xfrm>
            <a:off x="36576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3"/>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06272" y="7544257"/>
            <a:ext cx="570973" cy="230561"/>
          </a:xfrm>
          <a:prstGeom prst="rect">
            <a:avLst/>
          </a:prstGeom>
        </p:spPr>
      </p:pic>
      <p:sp>
        <p:nvSpPr>
          <p:cNvPr id="11" name="Title 10"/>
          <p:cNvSpPr>
            <a:spLocks noGrp="1"/>
          </p:cNvSpPr>
          <p:nvPr>
            <p:ph type="title"/>
          </p:nvPr>
        </p:nvSpPr>
        <p:spPr>
          <a:xfrm>
            <a:off x="4114800" y="411480"/>
            <a:ext cx="10058400" cy="5760720"/>
          </a:xfrm>
        </p:spPr>
        <p:txBody>
          <a:bodyPr>
            <a:noAutofit/>
          </a:bodyPr>
          <a:lstStyle>
            <a:lvl1pPr>
              <a:defRPr sz="5400" b="1"/>
            </a:lvl1pPr>
          </a:lstStyle>
          <a:p>
            <a:r>
              <a:rPr lang="en-US" dirty="0"/>
              <a:t>Click to edit Master title style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9_Title and Content">
    <p:spTree>
      <p:nvGrpSpPr>
        <p:cNvPr id="1" name=""/>
        <p:cNvGrpSpPr/>
        <p:nvPr/>
      </p:nvGrpSpPr>
      <p:grpSpPr>
        <a:xfrm>
          <a:off x="0" y="0"/>
          <a:ext cx="0" cy="0"/>
          <a:chOff x="0" y="0"/>
          <a:chExt cx="0" cy="0"/>
        </a:xfrm>
      </p:grpSpPr>
      <p:sp>
        <p:nvSpPr>
          <p:cNvPr id="4" name="Rectangle 3"/>
          <p:cNvSpPr/>
          <p:nvPr userDrawn="1"/>
        </p:nvSpPr>
        <p:spPr>
          <a:xfrm flipH="1">
            <a:off x="0" y="0"/>
            <a:ext cx="36576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a:noAutofit/>
          </a:bodyPr>
          <a:lstStyle/>
          <a:p>
            <a:r>
              <a:rPr lang="en-US"/>
              <a:t>Click to edit Master title style</a:t>
            </a:r>
            <a:endParaRPr lang="en-US" dirty="0"/>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Content Placeholder 2"/>
          <p:cNvSpPr>
            <a:spLocks noGrp="1"/>
          </p:cNvSpPr>
          <p:nvPr>
            <p:ph idx="10"/>
          </p:nvPr>
        </p:nvSpPr>
        <p:spPr>
          <a:xfrm>
            <a:off x="7315200" y="2057400"/>
            <a:ext cx="3429000" cy="5257800"/>
          </a:xfrm>
        </p:spPr>
        <p:txBody>
          <a:bodyPr t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2"/>
          </p:nvPr>
        </p:nvSpPr>
        <p:spPr>
          <a:xfrm>
            <a:off x="3886200" y="2057400"/>
            <a:ext cx="3200400" cy="5257800"/>
          </a:xfrm>
        </p:spPr>
        <p:txBody>
          <a:bodyPr t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10972800" y="0"/>
            <a:ext cx="3657600" cy="8229600"/>
          </a:xfrm>
        </p:spPr>
        <p:txBody>
          <a:bodyPr lIns="228600" tIns="2057400" rIns="9144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3"/>
          <p:cNvSpPr>
            <a:spLocks noGrp="1"/>
          </p:cNvSpPr>
          <p:nvPr>
            <p:ph type="body" sz="quarter" idx="15" hasCustomPrompt="1"/>
          </p:nvPr>
        </p:nvSpPr>
        <p:spPr>
          <a:xfrm>
            <a:off x="457200" y="7315200"/>
            <a:ext cx="3017521" cy="484632"/>
          </a:xfrm>
        </p:spPr>
        <p:txBody>
          <a:bodyPr tIns="0" anchor="b"/>
          <a:lstStyle>
            <a:lvl1pPr>
              <a:defRPr sz="800" b="0">
                <a:solidFill>
                  <a:schemeClr val="tx1">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10_Title and Content">
    <p:spTree>
      <p:nvGrpSpPr>
        <p:cNvPr id="1" name=""/>
        <p:cNvGrpSpPr/>
        <p:nvPr/>
      </p:nvGrpSpPr>
      <p:grpSpPr>
        <a:xfrm>
          <a:off x="0" y="0"/>
          <a:ext cx="0" cy="0"/>
          <a:chOff x="0" y="0"/>
          <a:chExt cx="0" cy="0"/>
        </a:xfrm>
      </p:grpSpPr>
      <p:sp>
        <p:nvSpPr>
          <p:cNvPr id="4" name="Rectangle 3"/>
          <p:cNvSpPr/>
          <p:nvPr userDrawn="1"/>
        </p:nvSpPr>
        <p:spPr>
          <a:xfrm>
            <a:off x="7315200" y="0"/>
            <a:ext cx="73152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457200" y="2057400"/>
            <a:ext cx="6583680" cy="5257800"/>
          </a:xfrm>
          <a:prstGeom prst="rect">
            <a:avLst/>
          </a:prstGeom>
        </p:spPr>
        <p:txBody>
          <a:bodyPr tIns="0">
            <a:no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0"/>
          </p:nvPr>
        </p:nvSpPr>
        <p:spPr>
          <a:xfrm>
            <a:off x="7543800" y="2057400"/>
            <a:ext cx="6583680" cy="5257800"/>
          </a:xfrm>
          <a:prstGeom prst="rect">
            <a:avLst/>
          </a:prstGeom>
        </p:spPr>
        <p:txBody>
          <a:bodyPr t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4" y="7818135"/>
            <a:ext cx="566118" cy="228600"/>
          </a:xfrm>
          <a:prstGeom prst="rect">
            <a:avLst/>
          </a:prstGeom>
        </p:spPr>
      </p:pic>
      <p:sp>
        <p:nvSpPr>
          <p:cNvPr id="9" name="Text Placeholder 23"/>
          <p:cNvSpPr>
            <a:spLocks noGrp="1"/>
          </p:cNvSpPr>
          <p:nvPr>
            <p:ph type="body" sz="quarter" idx="14" hasCustomPrompt="1"/>
          </p:nvPr>
        </p:nvSpPr>
        <p:spPr>
          <a:xfrm>
            <a:off x="457200" y="7342632"/>
            <a:ext cx="6675120" cy="457200"/>
          </a:xfrm>
          <a:prstGeom prst="rect">
            <a:avLst/>
          </a:prstGeom>
        </p:spPr>
        <p:txBody>
          <a:bodyPr tIns="0" anchor="b"/>
          <a:lstStyle>
            <a:lvl1pPr>
              <a:defRPr sz="800" b="0">
                <a:solidFill>
                  <a:schemeClr val="tx1">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0"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p:cNvSpPr/>
          <p:nvPr userDrawn="1"/>
        </p:nvSpPr>
        <p:spPr>
          <a:xfrm>
            <a:off x="7315200" y="0"/>
            <a:ext cx="7315200" cy="822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457200" y="2057400"/>
            <a:ext cx="6583680" cy="5257800"/>
          </a:xfrm>
          <a:prstGeom prst="rect">
            <a:avLst/>
          </a:prstGeom>
        </p:spPr>
        <p:txBody>
          <a:bodyPr tIns="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0"/>
          </p:nvPr>
        </p:nvSpPr>
        <p:spPr>
          <a:xfrm>
            <a:off x="7543800" y="2057400"/>
            <a:ext cx="6583680" cy="5257800"/>
          </a:xfrm>
          <a:prstGeom prst="rect">
            <a:avLst/>
          </a:prstGeom>
        </p:spPr>
        <p:txBody>
          <a:bodyPr t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5" y="7818135"/>
            <a:ext cx="566116" cy="228600"/>
          </a:xfrm>
          <a:prstGeom prst="rect">
            <a:avLst/>
          </a:prstGeom>
        </p:spPr>
      </p:pic>
      <p:sp>
        <p:nvSpPr>
          <p:cNvPr id="9" name="Text Placeholder 23"/>
          <p:cNvSpPr>
            <a:spLocks noGrp="1"/>
          </p:cNvSpPr>
          <p:nvPr>
            <p:ph type="body" sz="quarter" idx="14" hasCustomPrompt="1"/>
          </p:nvPr>
        </p:nvSpPr>
        <p:spPr>
          <a:xfrm>
            <a:off x="457200" y="7342632"/>
            <a:ext cx="6629400" cy="457200"/>
          </a:xfrm>
          <a:prstGeom prst="rect">
            <a:avLst/>
          </a:prstGeom>
        </p:spPr>
        <p:txBody>
          <a:bodyPr tIns="0" anchor="b"/>
          <a:lstStyle>
            <a:lvl1pPr>
              <a:defRPr sz="800" b="0">
                <a:solidFill>
                  <a:schemeClr val="tx1">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1"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p:cNvSpPr/>
          <p:nvPr userDrawn="1"/>
        </p:nvSpPr>
        <p:spPr>
          <a:xfrm>
            <a:off x="7315200" y="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457200" y="2057400"/>
            <a:ext cx="6583680" cy="5257800"/>
          </a:xfrm>
          <a:prstGeom prst="rect">
            <a:avLst/>
          </a:prstGeom>
        </p:spPr>
        <p:txBody>
          <a:bodyPr tIns="0">
            <a:no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0"/>
          </p:nvPr>
        </p:nvSpPr>
        <p:spPr>
          <a:xfrm>
            <a:off x="7543800" y="2057400"/>
            <a:ext cx="6583680" cy="5257800"/>
          </a:xfrm>
          <a:prstGeom prst="rect">
            <a:avLst/>
          </a:prstGeom>
        </p:spPr>
        <p:txBody>
          <a:bodyPr t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4" y="7818135"/>
            <a:ext cx="566118" cy="228601"/>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06825" y="7818135"/>
            <a:ext cx="566116" cy="228600"/>
          </a:xfrm>
          <a:prstGeom prst="rect">
            <a:avLst/>
          </a:prstGeom>
        </p:spPr>
      </p:pic>
      <p:sp>
        <p:nvSpPr>
          <p:cNvPr id="10" name="Text Placeholder 23"/>
          <p:cNvSpPr>
            <a:spLocks noGrp="1"/>
          </p:cNvSpPr>
          <p:nvPr>
            <p:ph type="body" sz="quarter" idx="14" hasCustomPrompt="1"/>
          </p:nvPr>
        </p:nvSpPr>
        <p:spPr>
          <a:xfrm>
            <a:off x="457200" y="7342632"/>
            <a:ext cx="6675120" cy="457200"/>
          </a:xfrm>
          <a:prstGeom prst="rect">
            <a:avLst/>
          </a:prstGeom>
        </p:spPr>
        <p:txBody>
          <a:bodyPr tIns="0" anchor="b"/>
          <a:lstStyle>
            <a:lvl1pPr>
              <a:defRPr sz="800" b="0">
                <a:solidFill>
                  <a:schemeClr val="tx1">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1"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10" name="Content Placeholder 4"/>
          <p:cNvSpPr>
            <a:spLocks noGrp="1"/>
          </p:cNvSpPr>
          <p:nvPr>
            <p:ph sz="quarter" idx="18"/>
          </p:nvPr>
        </p:nvSpPr>
        <p:spPr>
          <a:xfrm>
            <a:off x="0" y="4114800"/>
            <a:ext cx="3657600" cy="4114800"/>
          </a:xfrm>
          <a:prstGeom prst="rect">
            <a:avLst/>
          </a:prstGeom>
          <a:solidFill>
            <a:schemeClr val="bg2"/>
          </a:solidFill>
        </p:spPr>
        <p:txBody>
          <a:bodyPr lIns="457200" tIns="228600" rIns="228600" bIns="228600"/>
          <a:lstStyle>
            <a:lvl1pPr>
              <a:defRPr sz="2000" b="0" i="0">
                <a:solidFill>
                  <a:schemeClr val="tx1"/>
                </a:solidFill>
                <a:latin typeface="Arial Regular"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6" name="Title 5"/>
          <p:cNvSpPr txBox="1">
            <a:spLocks/>
          </p:cNvSpPr>
          <p:nvPr userDrawn="1"/>
        </p:nvSpPr>
        <p:spPr>
          <a:xfrm>
            <a:off x="0" y="0"/>
            <a:ext cx="7315200" cy="4114800"/>
          </a:xfrm>
          <a:prstGeom prst="rect">
            <a:avLst/>
          </a:prstGeom>
          <a:solidFill>
            <a:schemeClr val="accent2"/>
          </a:solidFill>
        </p:spPr>
        <p:txBody>
          <a:bodyPr vert="horz" lIns="228600" tIns="201168" rIns="228600" bIns="228600" rtlCol="0" anchor="t" anchorCtr="0">
            <a:noAutofit/>
          </a:bodyPr>
          <a:lstStyle>
            <a:lvl1pPr algn="l" defTabSz="730834" rtl="0" eaLnBrk="1" latinLnBrk="0" hangingPunct="1">
              <a:lnSpc>
                <a:spcPct val="90000"/>
              </a:lnSpc>
              <a:spcBef>
                <a:spcPct val="0"/>
              </a:spcBef>
              <a:buNone/>
              <a:defRPr sz="3836" kern="1200">
                <a:solidFill>
                  <a:schemeClr val="bg2"/>
                </a:solidFill>
                <a:latin typeface="+mj-lt"/>
                <a:ea typeface="Arial" charset="0"/>
                <a:cs typeface="Arial" charset="0"/>
              </a:defRPr>
            </a:lvl1pPr>
          </a:lstStyle>
          <a:p>
            <a:endParaRPr lang="en-US" b="0" i="0" dirty="0">
              <a:latin typeface="Arial Regular" charset="0"/>
            </a:endParaRPr>
          </a:p>
        </p:txBody>
      </p:sp>
      <p:sp>
        <p:nvSpPr>
          <p:cNvPr id="2" name="Title 1"/>
          <p:cNvSpPr>
            <a:spLocks noGrp="1"/>
          </p:cNvSpPr>
          <p:nvPr>
            <p:ph type="title" hasCustomPrompt="1"/>
          </p:nvPr>
        </p:nvSpPr>
        <p:spPr>
          <a:xfrm>
            <a:off x="457200" y="685800"/>
            <a:ext cx="6583680" cy="2743200"/>
          </a:xfrm>
        </p:spPr>
        <p:txBody>
          <a:bodyPr>
            <a:noAutofit/>
          </a:bodyPr>
          <a:lstStyle/>
          <a:p>
            <a:r>
              <a:rPr lang="en-US" dirty="0"/>
              <a:t>Click to edit Master title style</a:t>
            </a:r>
            <a:br>
              <a:rPr lang="en-US" dirty="0"/>
            </a:br>
            <a:endParaRPr lang="en-US" dirty="0"/>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lumMod val="60000"/>
                    <a:lumOff val="40000"/>
                  </a:schemeClr>
                </a:solidFill>
                <a:latin typeface="Arial Regular"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8" name="Content Placeholder 9"/>
          <p:cNvSpPr>
            <a:spLocks noGrp="1"/>
          </p:cNvSpPr>
          <p:nvPr>
            <p:ph sz="quarter" idx="16"/>
          </p:nvPr>
        </p:nvSpPr>
        <p:spPr>
          <a:xfrm>
            <a:off x="7315200" y="0"/>
            <a:ext cx="3657600" cy="4114800"/>
          </a:xfrm>
          <a:prstGeom prst="rect">
            <a:avLst/>
          </a:prstGeom>
          <a:noFill/>
        </p:spPr>
        <p:txBody>
          <a:bodyPr lIns="228600" tIns="228600" rIns="228600" bIns="228600"/>
          <a:lstStyle>
            <a:lvl1pPr>
              <a:defRPr sz="2000" b="0" i="0">
                <a:solidFill>
                  <a:schemeClr val="bg2"/>
                </a:solidFill>
                <a:latin typeface="Arial Regular" charset="0"/>
              </a:defRPr>
            </a:lvl1pPr>
          </a:lstStyle>
          <a:p>
            <a:pPr lvl="0"/>
            <a:r>
              <a:rPr lang="en-US" dirty="0"/>
              <a:t>Click to edit Master text styles</a:t>
            </a:r>
          </a:p>
        </p:txBody>
      </p:sp>
      <p:sp>
        <p:nvSpPr>
          <p:cNvPr id="9" name="Content Placeholder 7"/>
          <p:cNvSpPr>
            <a:spLocks noGrp="1"/>
          </p:cNvSpPr>
          <p:nvPr>
            <p:ph sz="quarter" idx="15"/>
          </p:nvPr>
        </p:nvSpPr>
        <p:spPr>
          <a:xfrm>
            <a:off x="10972800" y="0"/>
            <a:ext cx="3657600" cy="4114800"/>
          </a:xfrm>
          <a:prstGeom prst="rect">
            <a:avLst/>
          </a:prstGeom>
          <a:solidFill>
            <a:schemeClr val="bg2"/>
          </a:solidFill>
        </p:spPr>
        <p:txBody>
          <a:bodyPr lIns="228600" tIns="228600" rIns="228600" bIns="228600"/>
          <a:lstStyle>
            <a:lvl1pPr>
              <a:defRPr sz="2000" b="0" i="0">
                <a:solidFill>
                  <a:schemeClr val="tx1"/>
                </a:solidFill>
                <a:latin typeface="Arial Regular" charset="0"/>
              </a:defRPr>
            </a:lvl1pPr>
          </a:lstStyle>
          <a:p>
            <a:pPr lvl="0"/>
            <a:r>
              <a:rPr lang="en-US" dirty="0"/>
              <a:t>Click to edit Master text styles</a:t>
            </a:r>
          </a:p>
        </p:txBody>
      </p:sp>
      <p:sp>
        <p:nvSpPr>
          <p:cNvPr id="11" name="Content Placeholder 13"/>
          <p:cNvSpPr>
            <a:spLocks noGrp="1"/>
          </p:cNvSpPr>
          <p:nvPr>
            <p:ph sz="quarter" idx="17"/>
          </p:nvPr>
        </p:nvSpPr>
        <p:spPr>
          <a:xfrm>
            <a:off x="10972800" y="4114800"/>
            <a:ext cx="3657600" cy="4114800"/>
          </a:xfrm>
          <a:prstGeom prst="rect">
            <a:avLst/>
          </a:prstGeom>
          <a:solidFill>
            <a:schemeClr val="tx1"/>
          </a:solidFill>
        </p:spPr>
        <p:txBody>
          <a:bodyPr lIns="228600" tIns="228600" rIns="228600" bIns="228600"/>
          <a:lstStyle>
            <a:lvl1pPr>
              <a:defRPr sz="2000" b="0" i="0">
                <a:solidFill>
                  <a:schemeClr val="bg2"/>
                </a:solidFill>
                <a:latin typeface="Arial Regular" charset="0"/>
              </a:defRPr>
            </a:lvl1pPr>
          </a:lstStyle>
          <a:p>
            <a:pPr lvl="0"/>
            <a:r>
              <a:rPr lang="en-US" dirty="0"/>
              <a:t>Click to edit Master text styles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12" y="7818143"/>
            <a:ext cx="566118" cy="228601"/>
          </a:xfrm>
          <a:prstGeom prst="rect">
            <a:avLst/>
          </a:prstGeom>
        </p:spPr>
      </p:pic>
      <p:sp>
        <p:nvSpPr>
          <p:cNvPr id="19" name="Content Placeholder 9"/>
          <p:cNvSpPr>
            <a:spLocks noGrp="1"/>
          </p:cNvSpPr>
          <p:nvPr>
            <p:ph sz="quarter" idx="19"/>
          </p:nvPr>
        </p:nvSpPr>
        <p:spPr>
          <a:xfrm>
            <a:off x="3657600" y="4114800"/>
            <a:ext cx="3657600" cy="4114800"/>
          </a:xfrm>
          <a:prstGeom prst="rect">
            <a:avLst/>
          </a:prstGeom>
          <a:noFill/>
        </p:spPr>
        <p:txBody>
          <a:bodyPr lIns="228600" tIns="228600" rIns="228600" bIns="228600"/>
          <a:lstStyle>
            <a:lvl1pPr>
              <a:defRPr sz="2000" b="0" i="0">
                <a:solidFill>
                  <a:schemeClr val="bg2"/>
                </a:solidFill>
                <a:latin typeface="Arial Regular" charset="0"/>
              </a:defRPr>
            </a:lvl1pPr>
          </a:lstStyle>
          <a:p>
            <a:pPr lvl="0"/>
            <a:r>
              <a:rPr lang="en-US" dirty="0"/>
              <a:t>Click to edit Master text styles</a:t>
            </a:r>
          </a:p>
        </p:txBody>
      </p:sp>
      <p:sp>
        <p:nvSpPr>
          <p:cNvPr id="21" name="Content Placeholder 7"/>
          <p:cNvSpPr>
            <a:spLocks noGrp="1"/>
          </p:cNvSpPr>
          <p:nvPr>
            <p:ph sz="quarter" idx="20"/>
          </p:nvPr>
        </p:nvSpPr>
        <p:spPr>
          <a:xfrm>
            <a:off x="7315200" y="4114800"/>
            <a:ext cx="3657600" cy="4114800"/>
          </a:xfrm>
          <a:prstGeom prst="rect">
            <a:avLst/>
          </a:prstGeom>
          <a:solidFill>
            <a:schemeClr val="bg2"/>
          </a:solidFill>
        </p:spPr>
        <p:txBody>
          <a:bodyPr lIns="228600" tIns="228600" rIns="228600" bIns="228600"/>
          <a:lstStyle>
            <a:lvl1pPr>
              <a:defRPr sz="2000" b="0" i="0">
                <a:solidFill>
                  <a:schemeClr val="tx1"/>
                </a:solidFill>
                <a:latin typeface="Arial Regular" charset="0"/>
              </a:defRPr>
            </a:lvl1pPr>
          </a:lstStyle>
          <a:p>
            <a:pPr lvl="0"/>
            <a:r>
              <a:rPr lang="en-US" dirty="0"/>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85798"/>
            <a:ext cx="6583680" cy="6629400"/>
          </a:xfrm>
        </p:spPr>
        <p:txBody>
          <a:bodyPr>
            <a:noAutofit/>
          </a:bodyPr>
          <a:lstStyle/>
          <a:p>
            <a:r>
              <a:rPr lang="en-US" dirty="0"/>
              <a:t>Click to edit Master title style</a:t>
            </a:r>
            <a:br>
              <a:rPr lang="en-US" dirty="0"/>
            </a:br>
            <a:endParaRPr lang="en-US" dirty="0"/>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Arial Regular"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8" name="Content Placeholder 9"/>
          <p:cNvSpPr>
            <a:spLocks noGrp="1"/>
          </p:cNvSpPr>
          <p:nvPr>
            <p:ph sz="quarter" idx="16"/>
          </p:nvPr>
        </p:nvSpPr>
        <p:spPr>
          <a:xfrm>
            <a:off x="7315200" y="0"/>
            <a:ext cx="3657600" cy="4114800"/>
          </a:xfrm>
          <a:prstGeom prst="rect">
            <a:avLst/>
          </a:prstGeom>
          <a:solidFill>
            <a:schemeClr val="tx2">
              <a:lumMod val="50000"/>
            </a:schemeClr>
          </a:solidFill>
        </p:spPr>
        <p:txBody>
          <a:bodyPr lIns="228600" tIns="228600" rIns="228600" bIns="228600"/>
          <a:lstStyle>
            <a:lvl1pPr>
              <a:defRPr sz="2000" b="0" i="0">
                <a:solidFill>
                  <a:schemeClr val="bg2"/>
                </a:solidFill>
                <a:latin typeface="Arial Regular" charset="0"/>
              </a:defRPr>
            </a:lvl1pPr>
          </a:lstStyle>
          <a:p>
            <a:pPr lvl="0"/>
            <a:r>
              <a:rPr lang="en-US" dirty="0"/>
              <a:t>Click to edit Master text styles</a:t>
            </a:r>
          </a:p>
        </p:txBody>
      </p:sp>
      <p:sp>
        <p:nvSpPr>
          <p:cNvPr id="9" name="Content Placeholder 7"/>
          <p:cNvSpPr>
            <a:spLocks noGrp="1"/>
          </p:cNvSpPr>
          <p:nvPr>
            <p:ph sz="quarter" idx="15"/>
          </p:nvPr>
        </p:nvSpPr>
        <p:spPr>
          <a:xfrm>
            <a:off x="10972800" y="0"/>
            <a:ext cx="3657600" cy="4114800"/>
          </a:xfrm>
          <a:prstGeom prst="rect">
            <a:avLst/>
          </a:prstGeom>
          <a:solidFill>
            <a:schemeClr val="tx1"/>
          </a:solidFill>
        </p:spPr>
        <p:txBody>
          <a:bodyPr lIns="228600" tIns="228600" rIns="228600" bIns="228600"/>
          <a:lstStyle>
            <a:lvl1pPr>
              <a:defRPr sz="2000" b="0" i="0">
                <a:solidFill>
                  <a:schemeClr val="bg2"/>
                </a:solidFill>
                <a:latin typeface="Arial Regular" charset="0"/>
              </a:defRPr>
            </a:lvl1pPr>
          </a:lstStyle>
          <a:p>
            <a:pPr lvl="0"/>
            <a:r>
              <a:rPr lang="en-US" dirty="0"/>
              <a:t>Click to edit Master text styles</a:t>
            </a:r>
          </a:p>
        </p:txBody>
      </p:sp>
      <p:sp>
        <p:nvSpPr>
          <p:cNvPr id="11" name="Content Placeholder 13"/>
          <p:cNvSpPr>
            <a:spLocks noGrp="1"/>
          </p:cNvSpPr>
          <p:nvPr>
            <p:ph sz="quarter" idx="17"/>
          </p:nvPr>
        </p:nvSpPr>
        <p:spPr>
          <a:xfrm>
            <a:off x="7315200" y="4114800"/>
            <a:ext cx="7315200" cy="4114800"/>
          </a:xfrm>
          <a:prstGeom prst="rect">
            <a:avLst/>
          </a:prstGeom>
          <a:solidFill>
            <a:schemeClr val="accent3"/>
          </a:solidFill>
        </p:spPr>
        <p:txBody>
          <a:bodyPr lIns="228600" tIns="228600" rIns="228600" bIns="228600"/>
          <a:lstStyle>
            <a:lvl1pPr>
              <a:defRPr sz="2000" b="0" i="0">
                <a:solidFill>
                  <a:schemeClr val="bg2"/>
                </a:solidFill>
                <a:latin typeface="Arial Regular" charset="0"/>
              </a:defRPr>
            </a:lvl1pPr>
          </a:lstStyle>
          <a:p>
            <a:pPr lvl="0"/>
            <a:r>
              <a:rPr lang="en-US" dirty="0"/>
              <a:t>Click to edit Master text styles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12" y="7818143"/>
            <a:ext cx="566118" cy="228601"/>
          </a:xfrm>
          <a:prstGeom prst="rect">
            <a:avLst/>
          </a:prstGeom>
        </p:spPr>
      </p:pic>
      <p:sp>
        <p:nvSpPr>
          <p:cNvPr id="19" name="Text Placeholder 23"/>
          <p:cNvSpPr>
            <a:spLocks noGrp="1"/>
          </p:cNvSpPr>
          <p:nvPr>
            <p:ph type="body" sz="quarter" idx="14" hasCustomPrompt="1"/>
          </p:nvPr>
        </p:nvSpPr>
        <p:spPr>
          <a:xfrm>
            <a:off x="457200" y="7342632"/>
            <a:ext cx="6583680" cy="457200"/>
          </a:xfrm>
          <a:prstGeom prst="rect">
            <a:avLst/>
          </a:prstGeom>
        </p:spPr>
        <p:txBody>
          <a:bodyPr lIns="0" tIns="0" rIns="0" bIns="0" anchor="b"/>
          <a:lstStyle>
            <a:lvl1pPr marL="0" indent="0">
              <a:tabLst/>
              <a:defRPr sz="800" b="0" i="0">
                <a:solidFill>
                  <a:schemeClr val="bg2">
                    <a:alpha val="70000"/>
                  </a:schemeClr>
                </a:solidFill>
                <a:latin typeface="Arial Regular" charset="0"/>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3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85798"/>
            <a:ext cx="6583680" cy="6629400"/>
          </a:xfrm>
        </p:spPr>
        <p:txBody>
          <a:bodyPr>
            <a:noAutofit/>
          </a:bodyPr>
          <a:lstStyle>
            <a:lvl1pPr>
              <a:defRPr>
                <a:solidFill>
                  <a:schemeClr val="tx1"/>
                </a:solidFill>
              </a:defRPr>
            </a:lvl1pPr>
          </a:lstStyle>
          <a:p>
            <a:r>
              <a:rPr lang="en-US" dirty="0"/>
              <a:t>Click to edit Master title style</a:t>
            </a:r>
            <a:br>
              <a:rPr lang="en-US" dirty="0"/>
            </a:br>
            <a:endParaRPr lang="en-US" dirty="0"/>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Arial Regular"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8" name="Content Placeholder 9"/>
          <p:cNvSpPr>
            <a:spLocks noGrp="1"/>
          </p:cNvSpPr>
          <p:nvPr>
            <p:ph sz="quarter" idx="16"/>
          </p:nvPr>
        </p:nvSpPr>
        <p:spPr>
          <a:xfrm>
            <a:off x="7315200" y="4114800"/>
            <a:ext cx="3657600" cy="4114800"/>
          </a:xfrm>
          <a:prstGeom prst="rect">
            <a:avLst/>
          </a:prstGeom>
          <a:solidFill>
            <a:schemeClr val="tx1"/>
          </a:solidFill>
          <a:ln>
            <a:noFill/>
          </a:ln>
        </p:spPr>
        <p:txBody>
          <a:bodyPr lIns="228600" tIns="228600" rIns="228600" bIns="228600"/>
          <a:lstStyle>
            <a:lvl1pPr>
              <a:defRPr sz="2000" b="0" i="0">
                <a:solidFill>
                  <a:schemeClr val="bg2"/>
                </a:solidFill>
                <a:latin typeface="Arial Regular" charset="0"/>
              </a:defRPr>
            </a:lvl1pPr>
          </a:lstStyle>
          <a:p>
            <a:pPr lvl="0"/>
            <a:r>
              <a:rPr lang="en-US" dirty="0"/>
              <a:t>Click to edit Master text styles</a:t>
            </a:r>
          </a:p>
        </p:txBody>
      </p:sp>
      <p:sp>
        <p:nvSpPr>
          <p:cNvPr id="9" name="Content Placeholder 7"/>
          <p:cNvSpPr>
            <a:spLocks noGrp="1"/>
          </p:cNvSpPr>
          <p:nvPr>
            <p:ph sz="quarter" idx="15"/>
          </p:nvPr>
        </p:nvSpPr>
        <p:spPr>
          <a:xfrm>
            <a:off x="10972800" y="4114800"/>
            <a:ext cx="3657600" cy="4114800"/>
          </a:xfrm>
          <a:prstGeom prst="rect">
            <a:avLst/>
          </a:prstGeom>
          <a:solidFill>
            <a:schemeClr val="bg2"/>
          </a:solidFill>
          <a:ln>
            <a:noFill/>
          </a:ln>
        </p:spPr>
        <p:txBody>
          <a:bodyPr lIns="228600" tIns="228600" rIns="228600" bIns="228600"/>
          <a:lstStyle>
            <a:lvl1pPr>
              <a:defRPr sz="2000" b="0" i="0">
                <a:solidFill>
                  <a:schemeClr val="tx1"/>
                </a:solidFill>
                <a:latin typeface="Arial Regular" charset="0"/>
              </a:defRPr>
            </a:lvl1pPr>
          </a:lstStyle>
          <a:p>
            <a:pPr lvl="0"/>
            <a:r>
              <a:rPr lang="en-US" dirty="0"/>
              <a:t>Click to edit Master text styles</a:t>
            </a:r>
          </a:p>
        </p:txBody>
      </p:sp>
      <p:sp>
        <p:nvSpPr>
          <p:cNvPr id="11" name="Content Placeholder 13"/>
          <p:cNvSpPr>
            <a:spLocks noGrp="1"/>
          </p:cNvSpPr>
          <p:nvPr>
            <p:ph sz="quarter" idx="17"/>
          </p:nvPr>
        </p:nvSpPr>
        <p:spPr>
          <a:xfrm>
            <a:off x="7315200" y="1946"/>
            <a:ext cx="7315200" cy="4114800"/>
          </a:xfrm>
          <a:prstGeom prst="rect">
            <a:avLst/>
          </a:prstGeom>
          <a:solidFill>
            <a:schemeClr val="accent2"/>
          </a:solidFill>
          <a:ln>
            <a:noFill/>
          </a:ln>
        </p:spPr>
        <p:txBody>
          <a:bodyPr lIns="228600" tIns="228600" rIns="228600" bIns="228600"/>
          <a:lstStyle>
            <a:lvl1pPr>
              <a:defRPr sz="2000" b="0" i="0">
                <a:solidFill>
                  <a:schemeClr val="bg2"/>
                </a:solidFill>
                <a:latin typeface="Arial Regular" charset="0"/>
              </a:defRPr>
            </a:lvl1pPr>
          </a:lstStyle>
          <a:p>
            <a:pPr lvl="0"/>
            <a:r>
              <a:rPr lang="en-US" dirty="0"/>
              <a:t>Click to edit Master text styles</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12" y="7818143"/>
            <a:ext cx="566118" cy="228600"/>
          </a:xfrm>
          <a:prstGeom prst="rect">
            <a:avLst/>
          </a:prstGeom>
        </p:spPr>
      </p:pic>
      <p:sp>
        <p:nvSpPr>
          <p:cNvPr id="26" name="Text Placeholder 23"/>
          <p:cNvSpPr>
            <a:spLocks noGrp="1"/>
          </p:cNvSpPr>
          <p:nvPr>
            <p:ph type="body" sz="quarter" idx="14" hasCustomPrompt="1"/>
          </p:nvPr>
        </p:nvSpPr>
        <p:spPr>
          <a:xfrm>
            <a:off x="457200" y="7342632"/>
            <a:ext cx="6583680" cy="457200"/>
          </a:xfrm>
          <a:prstGeom prst="rect">
            <a:avLst/>
          </a:prstGeom>
        </p:spPr>
        <p:txBody>
          <a:bodyPr lIns="0" tIns="0" rIns="0" bIns="0" anchor="b"/>
          <a:lstStyle>
            <a:lvl1pPr marL="0" indent="0">
              <a:tabLst/>
              <a:defRPr sz="800" b="0" i="0">
                <a:solidFill>
                  <a:schemeClr val="tx1">
                    <a:alpha val="70000"/>
                  </a:schemeClr>
                </a:solidFill>
                <a:latin typeface="Arial Regular" charset="0"/>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4_Title and Content">
    <p:spTree>
      <p:nvGrpSpPr>
        <p:cNvPr id="1" name=""/>
        <p:cNvGrpSpPr/>
        <p:nvPr/>
      </p:nvGrpSpPr>
      <p:grpSpPr>
        <a:xfrm>
          <a:off x="0" y="0"/>
          <a:ext cx="0" cy="0"/>
          <a:chOff x="0" y="0"/>
          <a:chExt cx="0" cy="0"/>
        </a:xfrm>
      </p:grpSpPr>
      <p:sp>
        <p:nvSpPr>
          <p:cNvPr id="16" name="Content Placeholder 2"/>
          <p:cNvSpPr>
            <a:spLocks noGrp="1"/>
          </p:cNvSpPr>
          <p:nvPr>
            <p:ph idx="13"/>
          </p:nvPr>
        </p:nvSpPr>
        <p:spPr>
          <a:xfrm>
            <a:off x="7315200" y="4114800"/>
            <a:ext cx="3657600" cy="4114800"/>
          </a:xfrm>
          <a:prstGeom prst="rect">
            <a:avLst/>
          </a:prstGeom>
          <a:solidFill>
            <a:schemeClr val="tx1"/>
          </a:solidFill>
        </p:spPr>
        <p:txBody>
          <a:bodyPr lIns="228600" tIns="228600" rIns="228600">
            <a:noAutofit/>
          </a:bodyPr>
          <a:lstStyle>
            <a:lvl1pPr>
              <a:defRPr b="0" i="0">
                <a:latin typeface="Arial Regular" charset="0"/>
              </a:defRPr>
            </a:lvl1pPr>
            <a:lvl2pPr>
              <a:defRPr b="0" i="0">
                <a:latin typeface="Arial Regular" charset="0"/>
              </a:defRPr>
            </a:lvl2pPr>
            <a:lvl3pPr>
              <a:defRPr b="0" i="0">
                <a:latin typeface="Arial Regular" charset="0"/>
              </a:defRPr>
            </a:lvl3pPr>
            <a:lvl4pPr>
              <a:defRPr b="0" i="0">
                <a:latin typeface="Arial Regular" charset="0"/>
              </a:defRPr>
            </a:lvl4pPr>
            <a:lvl5pPr>
              <a:defRPr b="0" i="0">
                <a:latin typeface="Arial Regular"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14"/>
          </p:nvPr>
        </p:nvSpPr>
        <p:spPr>
          <a:xfrm>
            <a:off x="10973773" y="4114800"/>
            <a:ext cx="3657600" cy="4114800"/>
          </a:xfrm>
          <a:prstGeom prst="rect">
            <a:avLst/>
          </a:prstGeom>
          <a:solidFill>
            <a:schemeClr val="tx1"/>
          </a:solidFill>
        </p:spPr>
        <p:txBody>
          <a:bodyPr lIns="228600" tIns="228600" rIns="228600">
            <a:noAutofit/>
          </a:bodyPr>
          <a:lstStyle>
            <a:lvl1pPr>
              <a:defRPr b="0" i="0">
                <a:latin typeface="Arial Regular" charset="0"/>
              </a:defRPr>
            </a:lvl1pPr>
            <a:lvl2pPr>
              <a:defRPr b="0" i="0">
                <a:latin typeface="Arial Regular" charset="0"/>
              </a:defRPr>
            </a:lvl2pPr>
            <a:lvl3pPr>
              <a:defRPr b="0" i="0">
                <a:latin typeface="Arial Regular" charset="0"/>
              </a:defRPr>
            </a:lvl3pPr>
            <a:lvl4pPr>
              <a:defRPr b="0" i="0">
                <a:latin typeface="Arial Regular" charset="0"/>
              </a:defRPr>
            </a:lvl4pPr>
            <a:lvl5pPr>
              <a:defRPr b="0" i="0">
                <a:latin typeface="Arial Regular"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idx="1"/>
          </p:nvPr>
        </p:nvSpPr>
        <p:spPr>
          <a:xfrm>
            <a:off x="0" y="4114800"/>
            <a:ext cx="3657600" cy="4114800"/>
          </a:xfrm>
          <a:prstGeom prst="rect">
            <a:avLst/>
          </a:prstGeom>
          <a:solidFill>
            <a:schemeClr val="tx1"/>
          </a:solidFill>
        </p:spPr>
        <p:txBody>
          <a:bodyPr lIns="457200" tIns="228600" rIns="228600">
            <a:noAutofit/>
          </a:bodyPr>
          <a:lstStyle>
            <a:lvl1pPr>
              <a:defRPr b="0" i="0">
                <a:latin typeface="Arial Regular" charset="0"/>
              </a:defRPr>
            </a:lvl1pPr>
            <a:lvl2pPr>
              <a:defRPr b="0" i="0">
                <a:latin typeface="Arial Regular" charset="0"/>
              </a:defRPr>
            </a:lvl2pPr>
            <a:lvl3pPr>
              <a:defRPr b="0" i="0">
                <a:latin typeface="Arial Regular" charset="0"/>
              </a:defRPr>
            </a:lvl3pPr>
            <a:lvl4pPr>
              <a:defRPr b="0" i="0">
                <a:latin typeface="Arial Regular" charset="0"/>
              </a:defRPr>
            </a:lvl4pPr>
            <a:lvl5pPr>
              <a:defRPr b="0" i="0">
                <a:latin typeface="Arial Regular"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2"/>
          </p:nvPr>
        </p:nvSpPr>
        <p:spPr>
          <a:xfrm>
            <a:off x="3657600" y="4114800"/>
            <a:ext cx="3657600" cy="4114800"/>
          </a:xfrm>
          <a:prstGeom prst="rect">
            <a:avLst/>
          </a:prstGeom>
          <a:solidFill>
            <a:schemeClr val="tx1"/>
          </a:solidFill>
        </p:spPr>
        <p:txBody>
          <a:bodyPr lIns="228600" tIns="228600" rIns="228600">
            <a:noAutofit/>
          </a:bodyPr>
          <a:lstStyle>
            <a:lvl1pPr>
              <a:defRPr b="0" i="0">
                <a:latin typeface="Arial Regular" charset="0"/>
              </a:defRPr>
            </a:lvl1pPr>
            <a:lvl2pPr>
              <a:defRPr b="0" i="0">
                <a:latin typeface="Arial Regular" charset="0"/>
              </a:defRPr>
            </a:lvl2pPr>
            <a:lvl3pPr>
              <a:defRPr b="0" i="0">
                <a:latin typeface="Arial Regular" charset="0"/>
              </a:defRPr>
            </a:lvl3pPr>
            <a:lvl4pPr>
              <a:defRPr b="0" i="0">
                <a:latin typeface="Arial Regular" charset="0"/>
              </a:defRPr>
            </a:lvl4pPr>
            <a:lvl5pPr>
              <a:defRPr b="0" i="0">
                <a:latin typeface="Arial Regular"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457200" y="685800"/>
            <a:ext cx="12344400" cy="1143000"/>
          </a:xfrm>
        </p:spPr>
        <p:txBody>
          <a:bodyPr>
            <a:noAutofit/>
          </a:bodyPr>
          <a:lstStyle>
            <a:lvl1pPr>
              <a:defRPr>
                <a:solidFill>
                  <a:schemeClr val="bg2"/>
                </a:solidFill>
              </a:defRPr>
            </a:lvl1pPr>
          </a:lstStyle>
          <a:p>
            <a:r>
              <a:rPr lang="en-US" dirty="0"/>
              <a:t>Click to edit Master title style</a:t>
            </a:r>
            <a:br>
              <a:rPr lang="en-US" dirty="0"/>
            </a:br>
            <a:endParaRPr lang="en-US" dirty="0"/>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Arial Regular"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12" y="7818143"/>
            <a:ext cx="566118" cy="228601"/>
          </a:xfrm>
          <a:prstGeom prst="rect">
            <a:avLst/>
          </a:prstGeom>
        </p:spPr>
      </p:pic>
      <p:cxnSp>
        <p:nvCxnSpPr>
          <p:cNvPr id="24" name="Straight Connector 23"/>
          <p:cNvCxnSpPr/>
          <p:nvPr userDrawn="1"/>
        </p:nvCxnSpPr>
        <p:spPr>
          <a:xfrm>
            <a:off x="7315200" y="4114800"/>
            <a:ext cx="0" cy="36576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10972800" y="4114800"/>
            <a:ext cx="0" cy="36576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3657600" y="4114800"/>
            <a:ext cx="0" cy="36576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5_Title and Content">
    <p:spTree>
      <p:nvGrpSpPr>
        <p:cNvPr id="1" name=""/>
        <p:cNvGrpSpPr/>
        <p:nvPr/>
      </p:nvGrpSpPr>
      <p:grpSpPr>
        <a:xfrm>
          <a:off x="0" y="0"/>
          <a:ext cx="0" cy="0"/>
          <a:chOff x="0" y="0"/>
          <a:chExt cx="0" cy="0"/>
        </a:xfrm>
      </p:grpSpPr>
      <p:sp>
        <p:nvSpPr>
          <p:cNvPr id="16" name="Content Placeholder 2"/>
          <p:cNvSpPr>
            <a:spLocks noGrp="1"/>
          </p:cNvSpPr>
          <p:nvPr>
            <p:ph idx="13"/>
          </p:nvPr>
        </p:nvSpPr>
        <p:spPr>
          <a:xfrm>
            <a:off x="7315200" y="2057400"/>
            <a:ext cx="3657600" cy="5486400"/>
          </a:xfrm>
          <a:prstGeom prst="rect">
            <a:avLst/>
          </a:prstGeom>
        </p:spPr>
        <p:txBody>
          <a:bodyPr lIns="228600" tIns="228600" rIns="228600">
            <a:noAutofit/>
          </a:bodyPr>
          <a:lstStyle>
            <a:lvl1pPr>
              <a:defRPr b="0" i="0">
                <a:latin typeface="Arial Regular" charset="0"/>
              </a:defRPr>
            </a:lvl1pPr>
            <a:lvl2pPr>
              <a:defRPr b="0" i="0">
                <a:latin typeface="Arial Regular" charset="0"/>
              </a:defRPr>
            </a:lvl2pPr>
            <a:lvl3pPr>
              <a:defRPr b="0" i="0">
                <a:latin typeface="Arial Regular" charset="0"/>
              </a:defRPr>
            </a:lvl3pPr>
            <a:lvl4pPr>
              <a:defRPr b="0" i="0">
                <a:latin typeface="Arial Regular" charset="0"/>
              </a:defRPr>
            </a:lvl4pPr>
            <a:lvl5pPr>
              <a:defRPr b="0" i="0">
                <a:latin typeface="Arial Regular"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14"/>
          </p:nvPr>
        </p:nvSpPr>
        <p:spPr>
          <a:xfrm>
            <a:off x="10973773" y="2057398"/>
            <a:ext cx="3657600" cy="5486400"/>
          </a:xfrm>
          <a:prstGeom prst="rect">
            <a:avLst/>
          </a:prstGeom>
        </p:spPr>
        <p:txBody>
          <a:bodyPr lIns="228600" tIns="228600" rIns="228600">
            <a:noAutofit/>
          </a:bodyPr>
          <a:lstStyle>
            <a:lvl1pPr>
              <a:defRPr b="0" i="0">
                <a:latin typeface="Arial Regular" charset="0"/>
              </a:defRPr>
            </a:lvl1pPr>
            <a:lvl2pPr>
              <a:defRPr b="0" i="0">
                <a:latin typeface="Arial Regular" charset="0"/>
              </a:defRPr>
            </a:lvl2pPr>
            <a:lvl3pPr>
              <a:defRPr b="0" i="0">
                <a:latin typeface="Arial Regular" charset="0"/>
              </a:defRPr>
            </a:lvl3pPr>
            <a:lvl4pPr>
              <a:defRPr b="0" i="0">
                <a:latin typeface="Arial Regular" charset="0"/>
              </a:defRPr>
            </a:lvl4pPr>
            <a:lvl5pPr>
              <a:defRPr b="0" i="0">
                <a:latin typeface="Arial Regular"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idx="1"/>
          </p:nvPr>
        </p:nvSpPr>
        <p:spPr>
          <a:xfrm>
            <a:off x="0" y="2057398"/>
            <a:ext cx="3657600" cy="5486400"/>
          </a:xfrm>
          <a:prstGeom prst="rect">
            <a:avLst/>
          </a:prstGeom>
        </p:spPr>
        <p:txBody>
          <a:bodyPr lIns="457200" tIns="228600" rIns="228600">
            <a:noAutofit/>
          </a:bodyPr>
          <a:lstStyle>
            <a:lvl1pPr>
              <a:defRPr b="0" i="0">
                <a:latin typeface="Arial Regular" charset="0"/>
              </a:defRPr>
            </a:lvl1pPr>
            <a:lvl2pPr>
              <a:defRPr b="0" i="0">
                <a:latin typeface="Arial Regular" charset="0"/>
              </a:defRPr>
            </a:lvl2pPr>
            <a:lvl3pPr>
              <a:defRPr b="0" i="0">
                <a:latin typeface="Arial Regular" charset="0"/>
              </a:defRPr>
            </a:lvl3pPr>
            <a:lvl4pPr>
              <a:defRPr b="0" i="0">
                <a:latin typeface="Arial Regular" charset="0"/>
              </a:defRPr>
            </a:lvl4pPr>
            <a:lvl5pPr>
              <a:defRPr b="0" i="0">
                <a:latin typeface="Arial Regular"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2"/>
          </p:nvPr>
        </p:nvSpPr>
        <p:spPr>
          <a:xfrm>
            <a:off x="3657600" y="2057400"/>
            <a:ext cx="3657600" cy="5486400"/>
          </a:xfrm>
          <a:prstGeom prst="rect">
            <a:avLst/>
          </a:prstGeom>
        </p:spPr>
        <p:txBody>
          <a:bodyPr lIns="228600" tIns="228600" rIns="228600">
            <a:noAutofit/>
          </a:bodyPr>
          <a:lstStyle>
            <a:lvl1pPr>
              <a:defRPr b="0" i="0">
                <a:latin typeface="Arial Regular" charset="0"/>
              </a:defRPr>
            </a:lvl1pPr>
            <a:lvl2pPr>
              <a:defRPr b="0" i="0">
                <a:latin typeface="Arial Regular" charset="0"/>
              </a:defRPr>
            </a:lvl2pPr>
            <a:lvl3pPr>
              <a:defRPr b="0" i="0">
                <a:latin typeface="Arial Regular" charset="0"/>
              </a:defRPr>
            </a:lvl3pPr>
            <a:lvl4pPr>
              <a:defRPr b="0" i="0">
                <a:latin typeface="Arial Regular" charset="0"/>
              </a:defRPr>
            </a:lvl4pPr>
            <a:lvl5pPr>
              <a:defRPr b="0" i="0">
                <a:latin typeface="Arial Regular"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0" y="0"/>
            <a:ext cx="14630400" cy="20573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hasCustomPrompt="1"/>
          </p:nvPr>
        </p:nvSpPr>
        <p:spPr>
          <a:xfrm>
            <a:off x="457200" y="685800"/>
            <a:ext cx="12344400" cy="1143000"/>
          </a:xfrm>
        </p:spPr>
        <p:txBody>
          <a:bodyPr>
            <a:noAutofit/>
          </a:bodyPr>
          <a:lstStyle>
            <a:lvl1pPr>
              <a:defRPr>
                <a:solidFill>
                  <a:schemeClr val="tx1"/>
                </a:solidFill>
              </a:defRPr>
            </a:lvl1pPr>
          </a:lstStyle>
          <a:p>
            <a:r>
              <a:rPr lang="en-US" dirty="0"/>
              <a:t>Click to edit Master title style</a:t>
            </a:r>
            <a:br>
              <a:rPr lang="en-US" dirty="0"/>
            </a:br>
            <a:endParaRPr lang="en-US" dirty="0"/>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Arial Regular"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cxnSp>
        <p:nvCxnSpPr>
          <p:cNvPr id="10" name="Straight Connector 9"/>
          <p:cNvCxnSpPr/>
          <p:nvPr userDrawn="1"/>
        </p:nvCxnSpPr>
        <p:spPr>
          <a:xfrm>
            <a:off x="73152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09728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36576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6_Title and Content">
    <p:spTree>
      <p:nvGrpSpPr>
        <p:cNvPr id="1" name=""/>
        <p:cNvGrpSpPr/>
        <p:nvPr/>
      </p:nvGrpSpPr>
      <p:grpSpPr>
        <a:xfrm>
          <a:off x="0" y="0"/>
          <a:ext cx="0" cy="0"/>
          <a:chOff x="0" y="0"/>
          <a:chExt cx="0" cy="0"/>
        </a:xfrm>
      </p:grpSpPr>
      <p:sp>
        <p:nvSpPr>
          <p:cNvPr id="13" name="Content Placeholder 2"/>
          <p:cNvSpPr>
            <a:spLocks noGrp="1"/>
          </p:cNvSpPr>
          <p:nvPr>
            <p:ph idx="13"/>
          </p:nvPr>
        </p:nvSpPr>
        <p:spPr>
          <a:xfrm>
            <a:off x="7315200" y="2"/>
            <a:ext cx="3657600" cy="4114800"/>
          </a:xfrm>
          <a:prstGeom prst="rect">
            <a:avLst/>
          </a:prstGeom>
          <a:solidFill>
            <a:schemeClr val="tx1"/>
          </a:solidFill>
        </p:spPr>
        <p:txBody>
          <a:bodyPr lIns="228600" tIns="228600" rIns="228600">
            <a:noAutofit/>
          </a:bodyPr>
          <a:lstStyle>
            <a:lvl1pPr>
              <a:defRPr b="0" i="0">
                <a:latin typeface="Arial Regular" charset="0"/>
              </a:defRPr>
            </a:lvl1pPr>
            <a:lvl2pPr>
              <a:defRPr b="0" i="0">
                <a:latin typeface="Arial Regular" charset="0"/>
              </a:defRPr>
            </a:lvl2pPr>
            <a:lvl3pPr>
              <a:defRPr b="0" i="0">
                <a:latin typeface="Arial Regular" charset="0"/>
              </a:defRPr>
            </a:lvl3pPr>
            <a:lvl4pPr>
              <a:defRPr b="0" i="0">
                <a:latin typeface="Arial Regular" charset="0"/>
              </a:defRPr>
            </a:lvl4pPr>
            <a:lvl5pPr>
              <a:defRPr b="0" i="0">
                <a:latin typeface="Arial Regular"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4"/>
          </p:nvPr>
        </p:nvSpPr>
        <p:spPr>
          <a:xfrm>
            <a:off x="10973773" y="0"/>
            <a:ext cx="3657600" cy="4114800"/>
          </a:xfrm>
          <a:prstGeom prst="rect">
            <a:avLst/>
          </a:prstGeom>
          <a:solidFill>
            <a:schemeClr val="tx1"/>
          </a:solidFill>
        </p:spPr>
        <p:txBody>
          <a:bodyPr lIns="228600" tIns="228600" rIns="228600">
            <a:noAutofit/>
          </a:bodyPr>
          <a:lstStyle>
            <a:lvl1pPr>
              <a:defRPr b="0" i="0">
                <a:latin typeface="Arial Regular" charset="0"/>
              </a:defRPr>
            </a:lvl1pPr>
            <a:lvl2pPr>
              <a:defRPr b="0" i="0">
                <a:latin typeface="Arial Regular" charset="0"/>
              </a:defRPr>
            </a:lvl2pPr>
            <a:lvl3pPr>
              <a:defRPr b="0" i="0">
                <a:latin typeface="Arial Regular" charset="0"/>
              </a:defRPr>
            </a:lvl3pPr>
            <a:lvl4pPr>
              <a:defRPr b="0" i="0">
                <a:latin typeface="Arial Regular" charset="0"/>
              </a:defRPr>
            </a:lvl4pPr>
            <a:lvl5pPr>
              <a:defRPr b="0" i="0">
                <a:latin typeface="Arial Regular"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2"/>
          </p:nvPr>
        </p:nvSpPr>
        <p:spPr>
          <a:xfrm>
            <a:off x="3657600" y="2"/>
            <a:ext cx="3657600" cy="4114800"/>
          </a:xfrm>
          <a:prstGeom prst="rect">
            <a:avLst/>
          </a:prstGeom>
          <a:solidFill>
            <a:schemeClr val="tx1"/>
          </a:solidFill>
        </p:spPr>
        <p:txBody>
          <a:bodyPr lIns="228600" tIns="228600" rIns="228600">
            <a:noAutofit/>
          </a:bodyPr>
          <a:lstStyle>
            <a:lvl1pPr>
              <a:defRPr b="0" i="0">
                <a:latin typeface="Arial Regular" charset="0"/>
              </a:defRPr>
            </a:lvl1pPr>
            <a:lvl2pPr>
              <a:defRPr b="0" i="0">
                <a:latin typeface="Arial Regular" charset="0"/>
              </a:defRPr>
            </a:lvl2pPr>
            <a:lvl3pPr>
              <a:defRPr b="0" i="0">
                <a:latin typeface="Arial Regular" charset="0"/>
              </a:defRPr>
            </a:lvl3pPr>
            <a:lvl4pPr>
              <a:defRPr b="0" i="0">
                <a:latin typeface="Arial Regular" charset="0"/>
              </a:defRPr>
            </a:lvl4pPr>
            <a:lvl5pPr>
              <a:defRPr b="0" i="0">
                <a:latin typeface="Arial Regular"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15"/>
          </p:nvPr>
        </p:nvSpPr>
        <p:spPr>
          <a:xfrm>
            <a:off x="7315200" y="4114800"/>
            <a:ext cx="3657600" cy="4114800"/>
          </a:xfrm>
          <a:prstGeom prst="rect">
            <a:avLst/>
          </a:prstGeom>
          <a:solidFill>
            <a:schemeClr val="tx1"/>
          </a:solidFill>
        </p:spPr>
        <p:txBody>
          <a:bodyPr lIns="228600" tIns="228600" rIns="228600">
            <a:noAutofit/>
          </a:bodyPr>
          <a:lstStyle>
            <a:lvl1pPr>
              <a:defRPr b="0" i="0">
                <a:latin typeface="Arial Regular" charset="0"/>
              </a:defRPr>
            </a:lvl1pPr>
            <a:lvl2pPr>
              <a:defRPr b="0" i="0">
                <a:latin typeface="Arial Regular" charset="0"/>
              </a:defRPr>
            </a:lvl2pPr>
            <a:lvl3pPr>
              <a:defRPr b="0" i="0">
                <a:latin typeface="Arial Regular" charset="0"/>
              </a:defRPr>
            </a:lvl3pPr>
            <a:lvl4pPr>
              <a:defRPr b="0" i="0">
                <a:latin typeface="Arial Regular" charset="0"/>
              </a:defRPr>
            </a:lvl4pPr>
            <a:lvl5pPr>
              <a:defRPr b="0" i="0">
                <a:latin typeface="Arial Regular"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16"/>
          </p:nvPr>
        </p:nvSpPr>
        <p:spPr>
          <a:xfrm>
            <a:off x="10973773" y="4114800"/>
            <a:ext cx="3657600" cy="4114800"/>
          </a:xfrm>
          <a:prstGeom prst="rect">
            <a:avLst/>
          </a:prstGeom>
          <a:solidFill>
            <a:schemeClr val="tx1"/>
          </a:solidFill>
        </p:spPr>
        <p:txBody>
          <a:bodyPr lIns="228600" tIns="228600" rIns="228600">
            <a:noAutofit/>
          </a:bodyPr>
          <a:lstStyle>
            <a:lvl1pPr>
              <a:defRPr b="0" i="0">
                <a:latin typeface="Arial Regular" charset="0"/>
              </a:defRPr>
            </a:lvl1pPr>
            <a:lvl2pPr>
              <a:defRPr b="0" i="0">
                <a:latin typeface="Arial Regular" charset="0"/>
              </a:defRPr>
            </a:lvl2pPr>
            <a:lvl3pPr>
              <a:defRPr b="0" i="0">
                <a:latin typeface="Arial Regular" charset="0"/>
              </a:defRPr>
            </a:lvl3pPr>
            <a:lvl4pPr>
              <a:defRPr b="0" i="0">
                <a:latin typeface="Arial Regular" charset="0"/>
              </a:defRPr>
            </a:lvl4pPr>
            <a:lvl5pPr>
              <a:defRPr b="0" i="0">
                <a:latin typeface="Arial Regular"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17"/>
          </p:nvPr>
        </p:nvSpPr>
        <p:spPr>
          <a:xfrm>
            <a:off x="3657600" y="4114800"/>
            <a:ext cx="3657600" cy="4114800"/>
          </a:xfrm>
          <a:prstGeom prst="rect">
            <a:avLst/>
          </a:prstGeom>
          <a:solidFill>
            <a:schemeClr val="tx1"/>
          </a:solidFill>
        </p:spPr>
        <p:txBody>
          <a:bodyPr lIns="228600" tIns="228600" rIns="228600">
            <a:noAutofit/>
          </a:bodyPr>
          <a:lstStyle>
            <a:lvl1pPr>
              <a:defRPr b="0" i="0">
                <a:latin typeface="Arial Regular" charset="0"/>
              </a:defRPr>
            </a:lvl1pPr>
            <a:lvl2pPr>
              <a:defRPr b="0" i="0">
                <a:latin typeface="Arial Regular" charset="0"/>
              </a:defRPr>
            </a:lvl2pPr>
            <a:lvl3pPr>
              <a:defRPr b="0" i="0">
                <a:latin typeface="Arial Regular" charset="0"/>
              </a:defRPr>
            </a:lvl3pPr>
            <a:lvl4pPr>
              <a:defRPr b="0" i="0">
                <a:latin typeface="Arial Regular" charset="0"/>
              </a:defRPr>
            </a:lvl4pPr>
            <a:lvl5pPr>
              <a:defRPr b="0" i="0">
                <a:latin typeface="Arial Regular"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57200" y="2057400"/>
            <a:ext cx="2971800" cy="3657600"/>
          </a:xfrm>
        </p:spPr>
        <p:txBody>
          <a:bodyPr>
            <a:noAutofit/>
          </a:bodyPr>
          <a:lstStyle>
            <a:lvl1pPr>
              <a:defRPr>
                <a:solidFill>
                  <a:schemeClr val="bg2"/>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a:prstGeom prst="rect">
            <a:avLst/>
          </a:prstGeom>
        </p:spPr>
        <p:txBody>
          <a:bodyPr lIns="0" tIns="0" rIns="0" bIns="0">
            <a:noAutofit/>
          </a:bodyPr>
          <a:lstStyle>
            <a:lvl1pPr marL="0" indent="0">
              <a:tabLst/>
              <a:defRPr sz="1600" b="0" i="0">
                <a:solidFill>
                  <a:schemeClr val="accent1"/>
                </a:solidFill>
                <a:latin typeface="Arial Regular"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12" y="7818143"/>
            <a:ext cx="566118" cy="228601"/>
          </a:xfrm>
          <a:prstGeom prst="rect">
            <a:avLst/>
          </a:prstGeom>
        </p:spPr>
      </p:pic>
      <p:cxnSp>
        <p:nvCxnSpPr>
          <p:cNvPr id="19" name="Straight Connector 18"/>
          <p:cNvCxnSpPr/>
          <p:nvPr userDrawn="1"/>
        </p:nvCxnSpPr>
        <p:spPr>
          <a:xfrm>
            <a:off x="7315200" y="411480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0972800" y="411480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7315200" y="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0972800" y="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_large type">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365760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272" y="7544257"/>
            <a:ext cx="570972" cy="230561"/>
          </a:xfrm>
          <a:prstGeom prst="rect">
            <a:avLst/>
          </a:prstGeom>
        </p:spPr>
      </p:pic>
      <p:sp>
        <p:nvSpPr>
          <p:cNvPr id="11" name="Title 10"/>
          <p:cNvSpPr>
            <a:spLocks noGrp="1"/>
          </p:cNvSpPr>
          <p:nvPr>
            <p:ph type="title"/>
          </p:nvPr>
        </p:nvSpPr>
        <p:spPr>
          <a:xfrm>
            <a:off x="4114800" y="411480"/>
            <a:ext cx="10058400" cy="5760720"/>
          </a:xfrm>
        </p:spPr>
        <p:txBody>
          <a:bodyPr>
            <a:noAutofit/>
          </a:bodyPr>
          <a:lstStyle>
            <a:lvl1pPr>
              <a:defRPr sz="5400" b="1">
                <a:solidFill>
                  <a:schemeClr val="tx1"/>
                </a:solidFill>
              </a:defRPr>
            </a:lvl1pPr>
          </a:lstStyle>
          <a:p>
            <a:r>
              <a:rPr lang="en-US" dirty="0"/>
              <a:t>Click to edit Master 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76472" y="7260336"/>
            <a:ext cx="2131024" cy="848562"/>
          </a:xfrm>
          <a:prstGeom prst="rect">
            <a:avLst/>
          </a:prstGeom>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_small type_dark">
    <p:spTree>
      <p:nvGrpSpPr>
        <p:cNvPr id="1" name=""/>
        <p:cNvGrpSpPr/>
        <p:nvPr/>
      </p:nvGrpSpPr>
      <p:grpSpPr>
        <a:xfrm>
          <a:off x="0" y="0"/>
          <a:ext cx="0" cy="0"/>
          <a:chOff x="0" y="0"/>
          <a:chExt cx="0" cy="0"/>
        </a:xfrm>
      </p:grpSpPr>
      <p:cxnSp>
        <p:nvCxnSpPr>
          <p:cNvPr id="17" name="Straight Connector 16"/>
          <p:cNvCxnSpPr/>
          <p:nvPr userDrawn="1"/>
        </p:nvCxnSpPr>
        <p:spPr>
          <a:xfrm>
            <a:off x="36576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3"/>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06272" y="7544257"/>
            <a:ext cx="570973" cy="230561"/>
          </a:xfrm>
          <a:prstGeom prst="rect">
            <a:avLst/>
          </a:prstGeom>
        </p:spPr>
      </p:pic>
      <p:sp>
        <p:nvSpPr>
          <p:cNvPr id="11" name="Title 10"/>
          <p:cNvSpPr>
            <a:spLocks noGrp="1"/>
          </p:cNvSpPr>
          <p:nvPr>
            <p:ph type="title"/>
          </p:nvPr>
        </p:nvSpPr>
        <p:spPr>
          <a:xfrm>
            <a:off x="4114800" y="482600"/>
            <a:ext cx="6858000" cy="1188720"/>
          </a:xfrm>
        </p:spPr>
        <p:txBody>
          <a:bodyPr>
            <a:noAutofit/>
          </a:bodyPr>
          <a:lstStyle>
            <a:lvl1pPr marL="0" indent="0">
              <a:tabLst/>
              <a:defRPr sz="3600" b="1"/>
            </a:lvl1pPr>
          </a:lstStyle>
          <a:p>
            <a:r>
              <a:rPr lang="en-US" dirty="0"/>
              <a:t>Click to edit Master title style</a:t>
            </a:r>
          </a:p>
        </p:txBody>
      </p:sp>
      <p:cxnSp>
        <p:nvCxnSpPr>
          <p:cNvPr id="23" name="Straight Connector 22"/>
          <p:cNvCxnSpPr/>
          <p:nvPr userDrawn="1"/>
        </p:nvCxnSpPr>
        <p:spPr>
          <a:xfrm>
            <a:off x="18288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5943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10515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3657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_small type_light">
    <p:bg>
      <p:bgPr>
        <a:solidFill>
          <a:schemeClr val="bg2"/>
        </a:solidFill>
        <a:effectLst/>
      </p:bgPr>
    </p:bg>
    <p:spTree>
      <p:nvGrpSpPr>
        <p:cNvPr id="1" name=""/>
        <p:cNvGrpSpPr/>
        <p:nvPr/>
      </p:nvGrpSpPr>
      <p:grpSpPr>
        <a:xfrm>
          <a:off x="0" y="0"/>
          <a:ext cx="0" cy="0"/>
          <a:chOff x="0" y="0"/>
          <a:chExt cx="0" cy="0"/>
        </a:xfrm>
      </p:grpSpPr>
      <p:cxnSp>
        <p:nvCxnSpPr>
          <p:cNvPr id="17" name="Straight Connector 16"/>
          <p:cNvCxnSpPr/>
          <p:nvPr userDrawn="1"/>
        </p:nvCxnSpPr>
        <p:spPr>
          <a:xfrm>
            <a:off x="365760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itle 10"/>
          <p:cNvSpPr>
            <a:spLocks noGrp="1"/>
          </p:cNvSpPr>
          <p:nvPr>
            <p:ph type="title"/>
          </p:nvPr>
        </p:nvSpPr>
        <p:spPr>
          <a:xfrm>
            <a:off x="4114800" y="482600"/>
            <a:ext cx="6858000" cy="1188720"/>
          </a:xfrm>
        </p:spPr>
        <p:txBody>
          <a:bodyPr>
            <a:noAutofit/>
          </a:bodyPr>
          <a:lstStyle>
            <a:lvl1pPr>
              <a:defRPr sz="3600" b="1">
                <a:solidFill>
                  <a:schemeClr val="tx1"/>
                </a:solidFill>
              </a:defRPr>
            </a:lvl1pPr>
          </a:lstStyle>
          <a:p>
            <a:r>
              <a:rPr lang="en-US" dirty="0"/>
              <a:t>Click to edit Master title style</a:t>
            </a:r>
          </a:p>
        </p:txBody>
      </p:sp>
      <p:cxnSp>
        <p:nvCxnSpPr>
          <p:cNvPr id="24" name="Straight Connector 23"/>
          <p:cNvCxnSpPr/>
          <p:nvPr userDrawn="1"/>
        </p:nvCxnSpPr>
        <p:spPr>
          <a:xfrm>
            <a:off x="182880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59436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05156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36576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352494" y="7625253"/>
            <a:ext cx="570973" cy="231475"/>
          </a:xfrm>
          <a:prstGeom prst="rect">
            <a:avLst/>
          </a:prstGeom>
        </p:spPr>
      </p:pic>
      <p:sp>
        <p:nvSpPr>
          <p:cNvPr id="5" name="Title 4"/>
          <p:cNvSpPr>
            <a:spLocks noGrp="1"/>
          </p:cNvSpPr>
          <p:nvPr>
            <p:ph type="title"/>
          </p:nvPr>
        </p:nvSpPr>
        <p:spPr>
          <a:xfrm>
            <a:off x="11338560" y="1831411"/>
            <a:ext cx="2926080" cy="5596854"/>
          </a:xfrm>
        </p:spPr>
        <p:txBody>
          <a:bodyPr/>
          <a:lstStyle>
            <a:lvl1pPr>
              <a:lnSpc>
                <a:spcPct val="90000"/>
              </a:lnSpc>
              <a:defRPr sz="3840" b="1">
                <a:solidFill>
                  <a:schemeClr val="bg2"/>
                </a:solidFill>
              </a:defRPr>
            </a:lvl1pPr>
          </a:lstStyle>
          <a:p>
            <a:endParaRPr lang="en-US" dirty="0"/>
          </a:p>
        </p:txBody>
      </p:sp>
      <p:cxnSp>
        <p:nvCxnSpPr>
          <p:cNvPr id="11" name="Straight Connector 10"/>
          <p:cNvCxnSpPr/>
          <p:nvPr userDrawn="1"/>
        </p:nvCxnSpPr>
        <p:spPr>
          <a:xfrm>
            <a:off x="2737974"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386405"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717587"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65760"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5551851"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0965834"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2941" y="53122"/>
            <a:ext cx="2131024" cy="848563"/>
          </a:xfrm>
          <a:prstGeom prst="rect">
            <a:avLst/>
          </a:prstGeom>
        </p:spPr>
      </p:pic>
    </p:spTree>
    <p:extLst>
      <p:ext uri="{BB962C8B-B14F-4D97-AF65-F5344CB8AC3E}">
        <p14:creationId xmlns:p14="http://schemas.microsoft.com/office/powerpoint/2010/main" val="3444821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2"/>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2495" y="7626167"/>
            <a:ext cx="570972" cy="230561"/>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32941" y="53123"/>
            <a:ext cx="2131024" cy="848562"/>
          </a:xfrm>
          <a:prstGeom prst="rect">
            <a:avLst/>
          </a:prstGeom>
          <a:ln>
            <a:noFill/>
          </a:ln>
        </p:spPr>
      </p:pic>
      <p:sp>
        <p:nvSpPr>
          <p:cNvPr id="2" name="Title 1"/>
          <p:cNvSpPr>
            <a:spLocks noGrp="1"/>
          </p:cNvSpPr>
          <p:nvPr>
            <p:ph type="title" hasCustomPrompt="1"/>
          </p:nvPr>
        </p:nvSpPr>
        <p:spPr>
          <a:xfrm>
            <a:off x="11338560" y="1831411"/>
            <a:ext cx="2926080" cy="5596128"/>
          </a:xfrm>
        </p:spPr>
        <p:txBody>
          <a:bodyPr vert="horz" lIns="0" tIns="0" rIns="0" bIns="0" rtlCol="0" anchor="t">
            <a:normAutofit/>
          </a:bodyPr>
          <a:lstStyle>
            <a:lvl1pPr>
              <a:defRPr lang="en-US" sz="3840" b="1">
                <a:solidFill>
                  <a:srgbClr val="000000"/>
                </a:solidFill>
              </a:defRPr>
            </a:lvl1pPr>
          </a:lstStyle>
          <a:p>
            <a:pPr lvl="0"/>
            <a:r>
              <a:rPr lang="en-US" dirty="0"/>
              <a:t>Click to add title</a:t>
            </a:r>
          </a:p>
        </p:txBody>
      </p:sp>
      <p:cxnSp>
        <p:nvCxnSpPr>
          <p:cNvPr id="4" name="Straight Connector 3"/>
          <p:cNvCxnSpPr/>
          <p:nvPr userDrawn="1"/>
        </p:nvCxnSpPr>
        <p:spPr>
          <a:xfrm>
            <a:off x="2737974"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1386405"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717587"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365760"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5551851"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0965834"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4447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315200" y="0"/>
            <a:ext cx="7315200" cy="8229600"/>
          </a:xfrm>
        </p:spPr>
        <p:txBody>
          <a:bodyPr/>
          <a:lstStyle/>
          <a:p>
            <a:endParaRPr lang="en-US"/>
          </a:p>
        </p:txBody>
      </p:sp>
      <p:sp>
        <p:nvSpPr>
          <p:cNvPr id="2" name="Title 1"/>
          <p:cNvSpPr>
            <a:spLocks noGrp="1"/>
          </p:cNvSpPr>
          <p:nvPr>
            <p:ph type="title"/>
          </p:nvPr>
        </p:nvSpPr>
        <p:spPr>
          <a:xfrm>
            <a:off x="457200" y="685800"/>
            <a:ext cx="6629400" cy="5257800"/>
          </a:xfrm>
        </p:spPr>
        <p:txBody>
          <a:bodyPr>
            <a:noAutofit/>
          </a:bodyPr>
          <a:lstStyle>
            <a:lvl1pPr>
              <a:defRPr sz="5400" b="1"/>
            </a:lvl1pPr>
          </a:lstStyle>
          <a:p>
            <a:r>
              <a:rPr lang="en-US" dirty="0"/>
              <a:t>Click to edit Master 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4" y="7818135"/>
            <a:ext cx="566118" cy="228600"/>
          </a:xfrm>
          <a:prstGeom prst="rect">
            <a:avLst/>
          </a:prstGeom>
        </p:spPr>
      </p:pic>
      <p:grpSp>
        <p:nvGrpSpPr>
          <p:cNvPr id="20" name="Group 19"/>
          <p:cNvGrpSpPr/>
          <p:nvPr userDrawn="1"/>
        </p:nvGrpSpPr>
        <p:grpSpPr>
          <a:xfrm>
            <a:off x="914400" y="7899655"/>
            <a:ext cx="2713350" cy="220571"/>
            <a:chOff x="914400" y="7899655"/>
            <a:chExt cx="2713350" cy="220571"/>
          </a:xfrm>
        </p:grpSpPr>
        <p:sp>
          <p:nvSpPr>
            <p:cNvPr id="21"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Arial Regular" charset="0"/>
                </a:rPr>
                <a:t>©</a:t>
              </a:r>
              <a:r>
                <a:rPr lang="en-US" sz="400" b="0" i="0" dirty="0">
                  <a:latin typeface="Arial Regular" charset="0"/>
                </a:rPr>
                <a:t> </a:t>
              </a:r>
              <a:r>
                <a:rPr lang="en-US" sz="799" b="0" i="0" dirty="0">
                  <a:latin typeface="Arial Regular" charset="0"/>
                </a:rPr>
                <a:t>2017 IBM Corporation</a:t>
              </a:r>
              <a:r>
                <a:rPr lang="en-US" sz="799" b="0" i="0" baseline="0" dirty="0">
                  <a:latin typeface="Arial Regular" charset="0"/>
                </a:rPr>
                <a:t>              </a:t>
              </a:r>
              <a:r>
                <a:rPr lang="en-US" sz="799" b="0" i="0" dirty="0">
                  <a:latin typeface="Arial Regular" charset="0"/>
                </a:rPr>
                <a:t>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Arial Regular" charset="0"/>
                  <a:cs typeface="Arial Regular" charset="0"/>
                </a:rPr>
                <a:t> </a:t>
              </a:r>
              <a:fld id="{7C9968D1-C8E5-4FE3-AED4-7D4518C301B3}" type="datetime3">
                <a:rPr lang="en-US" sz="799" b="0" i="0" smtClean="0">
                  <a:solidFill>
                    <a:schemeClr val="bg2">
                      <a:alpha val="60000"/>
                    </a:schemeClr>
                  </a:solidFill>
                  <a:latin typeface="Arial Regular" charset="0"/>
                  <a:cs typeface="Arial Regular" charset="0"/>
                </a:rPr>
                <a:pPr marL="0" indent="0" fontAlgn="auto">
                  <a:spcBef>
                    <a:spcPts val="0"/>
                  </a:spcBef>
                  <a:spcAft>
                    <a:spcPts val="0"/>
                  </a:spcAft>
                  <a:tabLst/>
                  <a:defRPr/>
                </a:pPr>
                <a:t>3 August 2021</a:t>
              </a:fld>
              <a:endParaRPr lang="en-US" sz="799" b="0" i="0" dirty="0">
                <a:solidFill>
                  <a:schemeClr val="bg2">
                    <a:alpha val="60000"/>
                  </a:schemeClr>
                </a:solidFill>
                <a:latin typeface="Arial Regular" charset="0"/>
                <a:cs typeface="Arial Regular"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Arial Regular"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Arial Regular" charset="0"/>
              </a:rPr>
              <a:pPr algn="l"/>
              <a:t>‹#›</a:t>
            </a:fld>
            <a:endParaRPr lang="en-US" sz="800" b="0" i="0" dirty="0">
              <a:solidFill>
                <a:schemeClr val="bg2"/>
              </a:solidFill>
              <a:latin typeface="Arial Regular"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38150"/>
            <a:ext cx="6583680" cy="1143000"/>
          </a:xfrm>
          <a:prstGeom prst="rect">
            <a:avLst/>
          </a:prstGeom>
        </p:spPr>
        <p:txBody>
          <a:bodyPr vert="horz" lIns="0" tIns="0" rIns="0" bIns="0" rtlCol="0" anchor="t">
            <a:normAutofit/>
          </a:bodyPr>
          <a:lstStyle/>
          <a:p>
            <a:r>
              <a:rPr lang="en-US" dirty="0"/>
              <a:t>Click to edit Master title style</a:t>
            </a:r>
          </a:p>
        </p:txBody>
      </p:sp>
      <p:sp>
        <p:nvSpPr>
          <p:cNvPr id="3" name="Text Placeholder 2"/>
          <p:cNvSpPr>
            <a:spLocks noGrp="1"/>
          </p:cNvSpPr>
          <p:nvPr>
            <p:ph type="body" idx="1"/>
          </p:nvPr>
        </p:nvSpPr>
        <p:spPr>
          <a:xfrm>
            <a:off x="457200" y="2057400"/>
            <a:ext cx="6583680" cy="5486400"/>
          </a:xfrm>
          <a:prstGeom prst="rect">
            <a:avLst/>
          </a:prstGeom>
        </p:spPr>
        <p:txBody>
          <a:bodyPr vert="horz" lIns="0" tIns="0" rIns="0" bIns="0" rtlCol="0" anchor="t">
            <a:normAutofit/>
          </a:bodyPr>
          <a:lstStyle/>
          <a:p>
            <a:pPr lvl="0"/>
            <a:r>
              <a:rPr lang="en-US" dirty="0"/>
              <a:t>Click to edit Master text styles</a:t>
            </a:r>
          </a:p>
          <a:p>
            <a:pPr lvl="1"/>
            <a:r>
              <a:rPr lang="en-US" dirty="0"/>
              <a:t>Second level</a:t>
            </a:r>
          </a:p>
          <a:p>
            <a:pPr lvl="2"/>
            <a:r>
              <a:rPr lang="en-US" dirty="0"/>
              <a:t>Third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9338552" y="1264596"/>
            <a:ext cx="3691647" cy="3947484"/>
          </a:xfrm>
          <a:prstGeom prst="rect">
            <a:avLst/>
          </a:prstGeom>
        </p:spPr>
        <p:txBody>
          <a:bodyPr wrap="none" lIns="0" tIns="0" rIns="0" bIns="0" rtlCol="0">
            <a:noAutofit/>
          </a:bodyPr>
          <a:lstStyle/>
          <a:p>
            <a:endParaRPr lang="en-US" dirty="0">
              <a:latin typeface="Arial" charset="0"/>
              <a:ea typeface="Arial" charset="0"/>
              <a:cs typeface="Arial" charset="0"/>
            </a:endParaRPr>
          </a:p>
        </p:txBody>
      </p:sp>
      <p:sp>
        <p:nvSpPr>
          <p:cNvPr id="6" name="TextBox 5"/>
          <p:cNvSpPr txBox="1"/>
          <p:nvPr userDrawn="1"/>
        </p:nvSpPr>
        <p:spPr>
          <a:xfrm>
            <a:off x="9338552" y="1581150"/>
            <a:ext cx="4148848" cy="3402330"/>
          </a:xfrm>
          <a:prstGeom prst="rect">
            <a:avLst/>
          </a:prstGeom>
        </p:spPr>
        <p:txBody>
          <a:bodyPr wrap="square" lIns="0" tIns="0" rIns="0" bIns="0" rtlCol="0">
            <a:noAutofit/>
          </a:bodyPr>
          <a:lstStyle/>
          <a:p>
            <a:endParaRPr lang="en-US" dirty="0">
              <a:solidFill>
                <a:schemeClr val="bg2"/>
              </a:solidFill>
            </a:endParaRPr>
          </a:p>
        </p:txBody>
      </p:sp>
    </p:spTree>
    <p:extLst>
      <p:ext uri="{BB962C8B-B14F-4D97-AF65-F5344CB8AC3E}">
        <p14:creationId xmlns:p14="http://schemas.microsoft.com/office/powerpoint/2010/main" val="280751840"/>
      </p:ext>
    </p:extLst>
  </p:cSld>
  <p:clrMap bg1="lt1" tx1="dk1" bg2="lt2" tx2="dk2" accent1="accent1" accent2="accent2" accent3="accent3" accent4="accent4" accent5="accent5" accent6="accent6" hlink="hlink" folHlink="folHlink"/>
  <p:sldLayoutIdLst>
    <p:sldLayoutId id="2147483682" r:id="rId1"/>
    <p:sldLayoutId id="2147483681" r:id="rId2"/>
    <p:sldLayoutId id="2147483683" r:id="rId3"/>
    <p:sldLayoutId id="2147483754" r:id="rId4"/>
    <p:sldLayoutId id="2147483684" r:id="rId5"/>
    <p:sldLayoutId id="2147483731" r:id="rId6"/>
    <p:sldLayoutId id="2147483755" r:id="rId7"/>
    <p:sldLayoutId id="2147483756" r:id="rId8"/>
    <p:sldLayoutId id="2147483669" r:id="rId9"/>
    <p:sldLayoutId id="2147483730" r:id="rId10"/>
    <p:sldLayoutId id="2147483752" r:id="rId11"/>
  </p:sldLayoutIdLst>
  <p:txStyles>
    <p:titleStyle>
      <a:lvl1pPr algn="l" defTabSz="1097280" rtl="0" eaLnBrk="1" latinLnBrk="0" hangingPunct="1">
        <a:lnSpc>
          <a:spcPct val="90000"/>
        </a:lnSpc>
        <a:spcBef>
          <a:spcPct val="0"/>
        </a:spcBef>
        <a:buNone/>
        <a:defRPr sz="3600" b="0" i="0" kern="1200">
          <a:solidFill>
            <a:schemeClr val="bg2"/>
          </a:solidFill>
          <a:latin typeface="Arial" charset="0"/>
          <a:ea typeface="Arial" charset="0"/>
          <a:cs typeface="Arial" charset="0"/>
        </a:defRPr>
      </a:lvl1pPr>
    </p:titleStyle>
    <p:bodyStyle>
      <a:lvl1pPr marL="0" indent="0" algn="l" defTabSz="1097280" rtl="0" eaLnBrk="1" latinLnBrk="0" hangingPunct="1">
        <a:lnSpc>
          <a:spcPct val="105000"/>
        </a:lnSpc>
        <a:spcBef>
          <a:spcPts val="1200"/>
        </a:spcBef>
        <a:buFontTx/>
        <a:buNone/>
        <a:tabLst/>
        <a:defRPr sz="2000" b="0" i="0" kern="1200">
          <a:solidFill>
            <a:schemeClr val="bg2"/>
          </a:solidFill>
          <a:latin typeface="Arial" charset="0"/>
          <a:ea typeface="Arial" charset="0"/>
          <a:cs typeface="Arial" charset="0"/>
        </a:defRPr>
      </a:lvl1pPr>
      <a:lvl2pPr marL="228600" indent="-228600" algn="l" defTabSz="1097280" rtl="0" eaLnBrk="1" latinLnBrk="0" hangingPunct="1">
        <a:lnSpc>
          <a:spcPct val="105000"/>
        </a:lnSpc>
        <a:spcBef>
          <a:spcPts val="1000"/>
        </a:spcBef>
        <a:buFont typeface="LucidaGrande" charset="0"/>
        <a:buChar char="-"/>
        <a:defRPr sz="2000" b="0" i="0" kern="1200">
          <a:solidFill>
            <a:schemeClr val="bg2"/>
          </a:solidFill>
          <a:latin typeface="Arial" charset="0"/>
          <a:ea typeface="Arial" charset="0"/>
          <a:cs typeface="Arial" charset="0"/>
        </a:defRPr>
      </a:lvl2pPr>
      <a:lvl3pPr marL="457200" indent="-228600" algn="l" defTabSz="1097280" rtl="0" eaLnBrk="1" latinLnBrk="0" hangingPunct="1">
        <a:lnSpc>
          <a:spcPct val="105000"/>
        </a:lnSpc>
        <a:spcBef>
          <a:spcPts val="0"/>
        </a:spcBef>
        <a:buFont typeface="Arial" panose="020B0604020202020204" pitchFamily="34" charset="0"/>
        <a:buChar char="•"/>
        <a:defRPr sz="2000" b="0" i="0" kern="1200">
          <a:solidFill>
            <a:schemeClr val="bg2"/>
          </a:solidFill>
          <a:latin typeface="Arial" charset="0"/>
          <a:ea typeface="Arial" charset="0"/>
          <a:cs typeface="Arial" charset="0"/>
        </a:defRPr>
      </a:lvl3pPr>
      <a:lvl4pPr marL="685800" indent="-228600" algn="l" defTabSz="1097280" rtl="0" eaLnBrk="1" latinLnBrk="0" hangingPunct="1">
        <a:lnSpc>
          <a:spcPct val="105000"/>
        </a:lnSpc>
        <a:spcBef>
          <a:spcPts val="0"/>
        </a:spcBef>
        <a:buFont typeface=".AppleSystemUIFont" charset="-120"/>
        <a:buChar char="–"/>
        <a:defRPr sz="2000" b="0" i="0" kern="1200">
          <a:solidFill>
            <a:schemeClr val="bg2"/>
          </a:solidFill>
          <a:latin typeface="Arial Regular" charset="0"/>
          <a:ea typeface="+mn-ea"/>
          <a:cs typeface="+mn-cs"/>
        </a:defRPr>
      </a:lvl4pPr>
      <a:lvl5pPr marL="914400" indent="-228600" algn="l" defTabSz="1097280" rtl="0" eaLnBrk="1" latinLnBrk="0" hangingPunct="1">
        <a:lnSpc>
          <a:spcPct val="105000"/>
        </a:lnSpc>
        <a:spcBef>
          <a:spcPts val="0"/>
        </a:spcBef>
        <a:buFont typeface="Arial" panose="020B0604020202020204" pitchFamily="34" charset="0"/>
        <a:buChar char="•"/>
        <a:defRPr sz="2000" b="0" i="0" kern="1200">
          <a:solidFill>
            <a:schemeClr val="bg2"/>
          </a:solidFill>
          <a:latin typeface="Arial Regular"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6583680" cy="1143000"/>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2057400"/>
            <a:ext cx="6583680" cy="5257800"/>
          </a:xfrm>
          <a:prstGeom prst="rect">
            <a:avLst/>
          </a:prstGeom>
        </p:spPr>
        <p:txBody>
          <a:bodyPr vert="horz" lIns="0" tIns="228600" rIns="0" bIns="0" rtlCol="0" anchor="t">
            <a:noAutofit/>
          </a:bodyPr>
          <a:lstStyle/>
          <a:p>
            <a:pPr lvl="0"/>
            <a:r>
              <a:rPr lang="en-US" dirty="0"/>
              <a:t>Click to edit Master text styles</a:t>
            </a:r>
          </a:p>
          <a:p>
            <a:pPr lvl="1"/>
            <a:r>
              <a:rPr lang="en-US" dirty="0"/>
              <a:t>Second level</a:t>
            </a:r>
          </a:p>
          <a:p>
            <a:pPr lvl="2"/>
            <a:r>
              <a:rPr lang="en-US" dirty="0"/>
              <a:t>Third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6514636"/>
      </p:ext>
    </p:extLst>
  </p:cSld>
  <p:clrMap bg1="lt1" tx1="dk1" bg2="lt2" tx2="dk2" accent1="accent1" accent2="accent2" accent3="accent3" accent4="accent4" accent5="accent5" accent6="accent6" hlink="hlink" folHlink="folHlink"/>
  <p:sldLayoutIdLst>
    <p:sldLayoutId id="2147483686" r:id="rId1"/>
    <p:sldLayoutId id="2147483745" r:id="rId2"/>
    <p:sldLayoutId id="2147483733" r:id="rId3"/>
    <p:sldLayoutId id="2147483746" r:id="rId4"/>
    <p:sldLayoutId id="2147483701" r:id="rId5"/>
    <p:sldLayoutId id="2147483751" r:id="rId6"/>
    <p:sldLayoutId id="2147483702" r:id="rId7"/>
    <p:sldLayoutId id="2147483744" r:id="rId8"/>
    <p:sldLayoutId id="2147483687" r:id="rId9"/>
    <p:sldLayoutId id="2147483685" r:id="rId10"/>
  </p:sldLayoutIdLst>
  <p:txStyles>
    <p:titleStyle>
      <a:lvl1pPr algn="l" defTabSz="1097280" rtl="0" eaLnBrk="1" latinLnBrk="0" hangingPunct="1">
        <a:lnSpc>
          <a:spcPct val="90000"/>
        </a:lnSpc>
        <a:spcBef>
          <a:spcPct val="0"/>
        </a:spcBef>
        <a:buNone/>
        <a:defRPr sz="3600" b="0" i="0" kern="1200">
          <a:solidFill>
            <a:schemeClr val="bg2"/>
          </a:solidFill>
          <a:latin typeface="Arial Regular" charset="0"/>
          <a:ea typeface="+mj-ea"/>
          <a:cs typeface="+mj-cs"/>
        </a:defRPr>
      </a:lvl1pPr>
    </p:titleStyle>
    <p:bodyStyle>
      <a:lvl1pPr marL="0" indent="0" algn="l" defTabSz="1097280" rtl="0" eaLnBrk="1" latinLnBrk="0" hangingPunct="1">
        <a:lnSpc>
          <a:spcPct val="105000"/>
        </a:lnSpc>
        <a:spcBef>
          <a:spcPts val="1200"/>
        </a:spcBef>
        <a:buFontTx/>
        <a:buNone/>
        <a:tabLst/>
        <a:defRPr sz="2000" b="0" i="0" kern="1200">
          <a:solidFill>
            <a:schemeClr val="bg2"/>
          </a:solidFill>
          <a:latin typeface="Arial Regular" charset="0"/>
          <a:ea typeface="+mn-ea"/>
          <a:cs typeface="+mn-cs"/>
        </a:defRPr>
      </a:lvl1pPr>
      <a:lvl2pPr marL="228600" indent="-228600" algn="l" defTabSz="1097280" rtl="0" eaLnBrk="1" latinLnBrk="0" hangingPunct="1">
        <a:lnSpc>
          <a:spcPct val="105000"/>
        </a:lnSpc>
        <a:spcBef>
          <a:spcPts val="1000"/>
        </a:spcBef>
        <a:buFont typeface="LucidaGrande" charset="0"/>
        <a:buChar char="-"/>
        <a:defRPr sz="2000" b="0" i="0" kern="1200">
          <a:solidFill>
            <a:schemeClr val="bg2"/>
          </a:solidFill>
          <a:latin typeface="Arial Regular" charset="0"/>
          <a:ea typeface="+mn-ea"/>
          <a:cs typeface="+mn-cs"/>
        </a:defRPr>
      </a:lvl2pPr>
      <a:lvl3pPr marL="4572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bg2"/>
          </a:solidFill>
          <a:latin typeface="Arial Regular" charset="0"/>
          <a:ea typeface="+mn-ea"/>
          <a:cs typeface="+mn-cs"/>
        </a:defRPr>
      </a:lvl3pPr>
      <a:lvl4pPr marL="685800" indent="-228600" algn="l" defTabSz="1097280" rtl="0" eaLnBrk="1" latinLnBrk="0" hangingPunct="1">
        <a:lnSpc>
          <a:spcPct val="105000"/>
        </a:lnSpc>
        <a:spcBef>
          <a:spcPts val="0"/>
        </a:spcBef>
        <a:buFont typeface=".AppleSystemUIFont" charset="-120"/>
        <a:buChar char="–"/>
        <a:defRPr sz="2000" b="0" i="0" kern="1200">
          <a:solidFill>
            <a:schemeClr val="bg2"/>
          </a:solidFill>
          <a:latin typeface="Arial Regular" charset="0"/>
          <a:ea typeface="+mn-ea"/>
          <a:cs typeface="+mn-cs"/>
        </a:defRPr>
      </a:lvl4pPr>
      <a:lvl5pPr marL="9144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bg2"/>
          </a:solidFill>
          <a:latin typeface="Arial Regular"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6583680" cy="1143000"/>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2057400"/>
            <a:ext cx="6583680" cy="5257800"/>
          </a:xfrm>
          <a:prstGeom prst="rect">
            <a:avLst/>
          </a:prstGeom>
        </p:spPr>
        <p:txBody>
          <a:bodyPr vert="horz" lIns="0" tIns="228600" rIns="0" bIns="0" rtlCol="0" anchor="t">
            <a:noAutofit/>
          </a:bodyPr>
          <a:lstStyle/>
          <a:p>
            <a:pPr lvl="0"/>
            <a:r>
              <a:rPr lang="en-US" dirty="0"/>
              <a:t>Click to edit Master text styles</a:t>
            </a:r>
          </a:p>
          <a:p>
            <a:pPr lvl="1"/>
            <a:r>
              <a:rPr lang="en-US" dirty="0"/>
              <a:t>Second level</a:t>
            </a:r>
          </a:p>
          <a:p>
            <a:pPr lvl="2"/>
            <a:r>
              <a:rPr lang="en-US" dirty="0"/>
              <a:t>Third level</a:t>
            </a:r>
          </a:p>
          <a:p>
            <a:pPr lvl="2"/>
            <a:r>
              <a:rPr lang="en-US" dirty="0"/>
              <a:t>Third level</a:t>
            </a:r>
          </a:p>
          <a:p>
            <a:pPr lvl="3"/>
            <a:r>
              <a:rPr lang="en-US" dirty="0"/>
              <a:t>Fourth level</a:t>
            </a:r>
          </a:p>
          <a:p>
            <a:pPr lvl="4"/>
            <a:r>
              <a:rPr lang="en-US" dirty="0"/>
              <a:t>Fifth level</a:t>
            </a:r>
          </a:p>
        </p:txBody>
      </p:sp>
      <p:sp>
        <p:nvSpPr>
          <p:cNvPr id="17"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1"/>
                </a:solidFill>
                <a:latin typeface="Arial Regular" charset="0"/>
              </a:rPr>
              <a:pPr algn="l"/>
              <a:t>‹#›</a:t>
            </a:fld>
            <a:endParaRPr lang="en-US" sz="800" b="0" i="0" dirty="0">
              <a:solidFill>
                <a:schemeClr val="tx1"/>
              </a:solidFill>
              <a:latin typeface="Arial Regular" charset="0"/>
            </a:endParaRPr>
          </a:p>
        </p:txBody>
      </p:sp>
    </p:spTree>
    <p:extLst>
      <p:ext uri="{BB962C8B-B14F-4D97-AF65-F5344CB8AC3E}">
        <p14:creationId xmlns:p14="http://schemas.microsoft.com/office/powerpoint/2010/main" val="31910719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49" r:id="rId4"/>
    <p:sldLayoutId id="2147483747" r:id="rId5"/>
    <p:sldLayoutId id="2147483748" r:id="rId6"/>
    <p:sldLayoutId id="2147483739" r:id="rId7"/>
    <p:sldLayoutId id="2147483743" r:id="rId8"/>
    <p:sldLayoutId id="2147483750" r:id="rId9"/>
    <p:sldLayoutId id="2147483753" r:id="rId10"/>
    <p:sldLayoutId id="2147483713" r:id="rId11"/>
    <p:sldLayoutId id="2147483714" r:id="rId12"/>
  </p:sldLayoutIdLst>
  <p:txStyles>
    <p:titleStyle>
      <a:lvl1pPr algn="l" defTabSz="1097280" rtl="0" eaLnBrk="1" latinLnBrk="0" hangingPunct="1">
        <a:lnSpc>
          <a:spcPct val="90000"/>
        </a:lnSpc>
        <a:spcBef>
          <a:spcPct val="0"/>
        </a:spcBef>
        <a:buNone/>
        <a:defRPr sz="3600" b="0" i="0" kern="1200">
          <a:solidFill>
            <a:schemeClr val="tx1"/>
          </a:solidFill>
          <a:latin typeface="Arial Regular" charset="0"/>
          <a:ea typeface="+mj-ea"/>
          <a:cs typeface="+mj-cs"/>
        </a:defRPr>
      </a:lvl1pPr>
    </p:titleStyle>
    <p:bodyStyle>
      <a:lvl1pPr marL="0" indent="0" algn="l" defTabSz="1097280" rtl="0" eaLnBrk="1" latinLnBrk="0" hangingPunct="1">
        <a:lnSpc>
          <a:spcPct val="105000"/>
        </a:lnSpc>
        <a:spcBef>
          <a:spcPts val="1200"/>
        </a:spcBef>
        <a:buFontTx/>
        <a:buNone/>
        <a:tabLst/>
        <a:defRPr sz="2000" b="0" i="0" kern="1200">
          <a:solidFill>
            <a:schemeClr val="tx1"/>
          </a:solidFill>
          <a:latin typeface="Arial Regular" charset="0"/>
          <a:ea typeface="+mn-ea"/>
          <a:cs typeface="+mn-cs"/>
        </a:defRPr>
      </a:lvl1pPr>
      <a:lvl2pPr marL="228600" indent="-228600" algn="l" defTabSz="1097280" rtl="0" eaLnBrk="1" latinLnBrk="0" hangingPunct="1">
        <a:lnSpc>
          <a:spcPct val="105000"/>
        </a:lnSpc>
        <a:spcBef>
          <a:spcPts val="1000"/>
        </a:spcBef>
        <a:buFont typeface="LucidaGrande" charset="0"/>
        <a:buChar char="-"/>
        <a:defRPr sz="2000" b="0" i="0" kern="1200">
          <a:solidFill>
            <a:schemeClr val="tx1"/>
          </a:solidFill>
          <a:latin typeface="Arial Regular" charset="0"/>
          <a:ea typeface="+mn-ea"/>
          <a:cs typeface="+mn-cs"/>
        </a:defRPr>
      </a:lvl2pPr>
      <a:lvl3pPr marL="4572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tx1"/>
          </a:solidFill>
          <a:latin typeface="Arial Regular" charset="0"/>
          <a:ea typeface="+mn-ea"/>
          <a:cs typeface="+mn-cs"/>
        </a:defRPr>
      </a:lvl3pPr>
      <a:lvl4pPr marL="685800" indent="-228600" algn="l" defTabSz="1097280" rtl="0" eaLnBrk="1" latinLnBrk="0" hangingPunct="1">
        <a:lnSpc>
          <a:spcPct val="105000"/>
        </a:lnSpc>
        <a:spcBef>
          <a:spcPts val="0"/>
        </a:spcBef>
        <a:buFont typeface=".AppleSystemUIFont" charset="-120"/>
        <a:buChar char="–"/>
        <a:defRPr sz="2000" b="0" i="0" kern="1200">
          <a:solidFill>
            <a:schemeClr val="tx1"/>
          </a:solidFill>
          <a:latin typeface="Arial Regular" charset="0"/>
          <a:ea typeface="+mn-ea"/>
          <a:cs typeface="+mn-cs"/>
        </a:defRPr>
      </a:lvl4pPr>
      <a:lvl5pPr marL="9144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tx1"/>
          </a:solidFill>
          <a:latin typeface="Arial Regular"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6583680" cy="1143000"/>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1068972048"/>
      </p:ext>
    </p:extLst>
  </p:cSld>
  <p:clrMap bg1="lt1" tx1="dk1" bg2="lt2" tx2="dk2" accent1="accent1" accent2="accent2" accent3="accent3" accent4="accent4" accent5="accent5" accent6="accent6" hlink="hlink" folHlink="folHlink"/>
  <p:sldLayoutIdLst>
    <p:sldLayoutId id="2147483716" r:id="rId1"/>
    <p:sldLayoutId id="2147483724" r:id="rId2"/>
    <p:sldLayoutId id="2147483725" r:id="rId3"/>
    <p:sldLayoutId id="2147483729" r:id="rId4"/>
    <p:sldLayoutId id="2147483728" r:id="rId5"/>
    <p:sldLayoutId id="2147483721" r:id="rId6"/>
  </p:sldLayoutIdLst>
  <p:txStyles>
    <p:titleStyle>
      <a:lvl1pPr algn="l" defTabSz="1097280" rtl="0" eaLnBrk="1" latinLnBrk="0" hangingPunct="1">
        <a:lnSpc>
          <a:spcPct val="90000"/>
        </a:lnSpc>
        <a:spcBef>
          <a:spcPct val="0"/>
        </a:spcBef>
        <a:buNone/>
        <a:defRPr sz="3600" b="0" i="0" kern="1200">
          <a:solidFill>
            <a:schemeClr val="bg2"/>
          </a:solidFill>
          <a:latin typeface="Arial Regular" charset="0"/>
          <a:ea typeface="+mj-ea"/>
          <a:cs typeface="+mj-cs"/>
        </a:defRPr>
      </a:lvl1pPr>
    </p:titleStyle>
    <p:bodyStyle>
      <a:lvl1pPr marL="45720" indent="0" algn="l" defTabSz="1097280" rtl="0" eaLnBrk="1" latinLnBrk="0" hangingPunct="1">
        <a:lnSpc>
          <a:spcPct val="105000"/>
        </a:lnSpc>
        <a:spcBef>
          <a:spcPts val="1200"/>
        </a:spcBef>
        <a:buFontTx/>
        <a:buNone/>
        <a:defRPr sz="2000" b="0" i="0" kern="1200">
          <a:solidFill>
            <a:schemeClr val="bg2"/>
          </a:solidFill>
          <a:latin typeface="IBM Plex Sans Regular" charset="0"/>
          <a:ea typeface="+mn-ea"/>
          <a:cs typeface="+mn-cs"/>
        </a:defRPr>
      </a:lvl1pPr>
      <a:lvl2pPr marL="228600" indent="-228600" algn="l" defTabSz="1097280" rtl="0" eaLnBrk="1" latinLnBrk="0" hangingPunct="1">
        <a:lnSpc>
          <a:spcPct val="105000"/>
        </a:lnSpc>
        <a:spcBef>
          <a:spcPts val="1000"/>
        </a:spcBef>
        <a:buFont typeface="LucidaGrande" charset="0"/>
        <a:buChar char="-"/>
        <a:defRPr sz="2000" b="0" i="0" kern="1200">
          <a:solidFill>
            <a:schemeClr val="bg2"/>
          </a:solidFill>
          <a:latin typeface="IBM Plex Sans Regular" charset="0"/>
          <a:ea typeface="+mn-ea"/>
          <a:cs typeface="+mn-cs"/>
        </a:defRPr>
      </a:lvl2pPr>
      <a:lvl3pPr marL="4572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bg2"/>
          </a:solidFill>
          <a:latin typeface="IBM Plex Sans Regular" charset="0"/>
          <a:ea typeface="+mn-ea"/>
          <a:cs typeface="+mn-cs"/>
        </a:defRPr>
      </a:lvl3pPr>
      <a:lvl4pPr marL="685800" indent="-228600" algn="l" defTabSz="1097280" rtl="0" eaLnBrk="1" latinLnBrk="0" hangingPunct="1">
        <a:lnSpc>
          <a:spcPct val="105000"/>
        </a:lnSpc>
        <a:spcBef>
          <a:spcPts val="0"/>
        </a:spcBef>
        <a:buFont typeface=".AppleSystemUIFont" charset="-120"/>
        <a:buChar char="–"/>
        <a:defRPr sz="2000" b="0" i="0" kern="1200">
          <a:solidFill>
            <a:schemeClr val="bg2"/>
          </a:solidFill>
          <a:latin typeface="IBM Plex Sans Regular" charset="0"/>
          <a:ea typeface="+mn-ea"/>
          <a:cs typeface="+mn-cs"/>
        </a:defRPr>
      </a:lvl4pPr>
      <a:lvl5pPr marL="9144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bg2"/>
          </a:solidFill>
          <a:latin typeface="IBM Plex Sans Regular"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4.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4.xml"/><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4.xml"/><Relationship Id="rId5" Type="http://schemas.openxmlformats.org/officeDocument/2006/relationships/image" Target="../media/image15.emf"/><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4.xml"/><Relationship Id="rId5" Type="http://schemas.openxmlformats.org/officeDocument/2006/relationships/chart" Target="../charts/chart1.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png"/><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4.xml"/><Relationship Id="rId5" Type="http://schemas.openxmlformats.org/officeDocument/2006/relationships/chart" Target="../charts/chart2.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4.xml"/><Relationship Id="rId5" Type="http://schemas.openxmlformats.org/officeDocument/2006/relationships/chart" Target="../charts/chart3.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4.xml"/><Relationship Id="rId5" Type="http://schemas.openxmlformats.org/officeDocument/2006/relationships/chart" Target="../charts/chart4.xml"/><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24.xml"/><Relationship Id="rId5" Type="http://schemas.openxmlformats.org/officeDocument/2006/relationships/chart" Target="../charts/chart5.xml"/><Relationship Id="rId4" Type="http://schemas.openxmlformats.org/officeDocument/2006/relationships/image" Target="../media/image9.png"/></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2.xml"/><Relationship Id="rId2" Type="http://schemas.openxmlformats.org/officeDocument/2006/relationships/image" Target="../media/image10.png"/><Relationship Id="rId1" Type="http://schemas.openxmlformats.org/officeDocument/2006/relationships/slideLayout" Target="../slideLayouts/slideLayout2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3.xml"/><Relationship Id="rId1" Type="http://schemas.openxmlformats.org/officeDocument/2006/relationships/slideLayout" Target="../slideLayouts/slideLayout24.xml"/><Relationship Id="rId5" Type="http://schemas.openxmlformats.org/officeDocument/2006/relationships/chart" Target="../charts/chart6.xml"/><Relationship Id="rId4" Type="http://schemas.openxmlformats.org/officeDocument/2006/relationships/image" Target="../media/image9.png"/></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6.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7.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8.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9.xml"/><Relationship Id="rId1" Type="http://schemas.openxmlformats.org/officeDocument/2006/relationships/slideLayout" Target="../slideLayouts/slideLayout24.xml"/><Relationship Id="rId5" Type="http://schemas.openxmlformats.org/officeDocument/2006/relationships/chart" Target="../charts/chart7.xml"/><Relationship Id="rId4" Type="http://schemas.openxmlformats.org/officeDocument/2006/relationships/image" Target="../media/image9.png"/></Relationships>
</file>

<file path=ppt/slides/_rels/slide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0.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1.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2.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3.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5.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6.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7.xml"/><Relationship Id="rId1" Type="http://schemas.openxmlformats.org/officeDocument/2006/relationships/slideLayout" Target="../slideLayouts/slideLayout24.xml"/><Relationship Id="rId5" Type="http://schemas.openxmlformats.org/officeDocument/2006/relationships/chart" Target="../charts/chart8.xml"/><Relationship Id="rId4" Type="http://schemas.openxmlformats.org/officeDocument/2006/relationships/image" Target="../media/image9.png"/></Relationships>
</file>

<file path=ppt/slides/_rels/slide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8.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9.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0.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0.png"/><Relationship Id="rId7"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9.png"/><Relationship Id="rId9" Type="http://schemas.microsoft.com/office/2007/relationships/diagramDrawing" Target="../diagrams/drawing3.xml"/></Relationships>
</file>

<file path=ppt/slides/_rels/slide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1.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2.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3.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4.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5.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6.xml"/><Relationship Id="rId1" Type="http://schemas.openxmlformats.org/officeDocument/2006/relationships/slideLayout" Target="../slideLayouts/slideLayout24.xml"/><Relationship Id="rId5" Type="http://schemas.openxmlformats.org/officeDocument/2006/relationships/chart" Target="../charts/chart9.xml"/><Relationship Id="rId4" Type="http://schemas.openxmlformats.org/officeDocument/2006/relationships/image" Target="../media/image9.png"/></Relationships>
</file>

<file path=ppt/slides/_rels/slide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7.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8.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9.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8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0.xml"/><Relationship Id="rId1" Type="http://schemas.openxmlformats.org/officeDocument/2006/relationships/slideLayout" Target="../slideLayouts/slideLayout24.xml"/><Relationship Id="rId5" Type="http://schemas.openxmlformats.org/officeDocument/2006/relationships/image" Target="../media/image16.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1882" y="2834640"/>
            <a:ext cx="8781158" cy="1188720"/>
          </a:xfrm>
        </p:spPr>
        <p:txBody>
          <a:bodyPr/>
          <a:lstStyle/>
          <a:p>
            <a:br>
              <a:rPr lang="hr-HR" sz="2800" b="0" dirty="0"/>
            </a:br>
            <a:br>
              <a:rPr lang="hr-HR" sz="2800" b="0" dirty="0"/>
            </a:br>
            <a:r>
              <a:rPr lang="hr-HR" sz="4400" dirty="0"/>
              <a:t>Provedba studije složenosti sudskih predmeta</a:t>
            </a:r>
          </a:p>
        </p:txBody>
      </p:sp>
      <p:sp>
        <p:nvSpPr>
          <p:cNvPr id="3" name="Content Placeholder 2"/>
          <p:cNvSpPr txBox="1">
            <a:spLocks/>
          </p:cNvSpPr>
          <p:nvPr/>
        </p:nvSpPr>
        <p:spPr>
          <a:xfrm>
            <a:off x="4111882" y="5165077"/>
            <a:ext cx="8049638" cy="1188720"/>
          </a:xfrm>
          <a:prstGeom prst="rect">
            <a:avLst/>
          </a:prstGeom>
        </p:spPr>
        <p:txBody>
          <a:bodyPr lIns="0" tIns="0" rIns="0" bIns="0">
            <a:noAutofit/>
          </a:bodyPr>
          <a:lstStyle>
            <a:lvl1pPr marL="45720" indent="0" algn="l" defTabSz="1097280" rtl="0" eaLnBrk="1" latinLnBrk="0" hangingPunct="1">
              <a:lnSpc>
                <a:spcPct val="105000"/>
              </a:lnSpc>
              <a:spcBef>
                <a:spcPts val="1200"/>
              </a:spcBef>
              <a:buFontTx/>
              <a:buNone/>
              <a:defRPr sz="2000" b="0" i="0" kern="1200">
                <a:solidFill>
                  <a:schemeClr val="bg2"/>
                </a:solidFill>
                <a:latin typeface="IBM Plex Sans Regular" charset="0"/>
                <a:ea typeface="+mn-ea"/>
                <a:cs typeface="+mn-cs"/>
              </a:defRPr>
            </a:lvl1pPr>
            <a:lvl2pPr marL="228600" indent="-228600" algn="l" defTabSz="1097280" rtl="0" eaLnBrk="1" latinLnBrk="0" hangingPunct="1">
              <a:lnSpc>
                <a:spcPct val="105000"/>
              </a:lnSpc>
              <a:spcBef>
                <a:spcPts val="1000"/>
              </a:spcBef>
              <a:buFont typeface="LucidaGrande" charset="0"/>
              <a:buChar char="-"/>
              <a:defRPr sz="2000" b="0" i="0" kern="1200">
                <a:solidFill>
                  <a:schemeClr val="bg2"/>
                </a:solidFill>
                <a:latin typeface="IBM Plex Sans Regular" charset="0"/>
                <a:ea typeface="+mn-ea"/>
                <a:cs typeface="+mn-cs"/>
              </a:defRPr>
            </a:lvl2pPr>
            <a:lvl3pPr marL="457200" indent="-228600" algn="l" defTabSz="1097280" rtl="0" eaLnBrk="1" latinLnBrk="0" hangingPunct="1">
              <a:lnSpc>
                <a:spcPct val="105000"/>
              </a:lnSpc>
              <a:spcBef>
                <a:spcPts val="0"/>
              </a:spcBef>
              <a:buFont typeface="Arial" panose="020B0604020202020204" pitchFamily="34" charset="0"/>
              <a:buChar char="•"/>
              <a:defRPr sz="2000" b="0" i="0" kern="1200">
                <a:solidFill>
                  <a:schemeClr val="bg2"/>
                </a:solidFill>
                <a:latin typeface="IBM Plex Sans Regular" charset="0"/>
                <a:ea typeface="+mn-ea"/>
                <a:cs typeface="+mn-cs"/>
              </a:defRPr>
            </a:lvl3pPr>
            <a:lvl4pPr marL="685800" indent="-228600" algn="l" defTabSz="1097280" rtl="0" eaLnBrk="1" latinLnBrk="0" hangingPunct="1">
              <a:lnSpc>
                <a:spcPct val="105000"/>
              </a:lnSpc>
              <a:spcBef>
                <a:spcPts val="0"/>
              </a:spcBef>
              <a:buFont typeface=".AppleSystemUIFont" charset="-120"/>
              <a:buChar char="–"/>
              <a:defRPr sz="2000" b="0" i="0" kern="1200">
                <a:solidFill>
                  <a:schemeClr val="bg2"/>
                </a:solidFill>
                <a:latin typeface="IBM Plex Sans Regular" charset="0"/>
                <a:ea typeface="+mn-ea"/>
                <a:cs typeface="+mn-cs"/>
              </a:defRPr>
            </a:lvl4pPr>
            <a:lvl5pPr marL="914400" indent="-228600" algn="l" defTabSz="1097280" rtl="0" eaLnBrk="1" latinLnBrk="0" hangingPunct="1">
              <a:lnSpc>
                <a:spcPct val="105000"/>
              </a:lnSpc>
              <a:spcBef>
                <a:spcPts val="0"/>
              </a:spcBef>
              <a:buFont typeface="Arial" panose="020B0604020202020204" pitchFamily="34" charset="0"/>
              <a:buChar char="•"/>
              <a:defRPr sz="2000" b="0" i="0" kern="1200">
                <a:solidFill>
                  <a:schemeClr val="bg2"/>
                </a:solidFill>
                <a:latin typeface="IBM Plex Sans Regular"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a:lnSpc>
                <a:spcPct val="100000"/>
              </a:lnSpc>
              <a:spcBef>
                <a:spcPts val="0"/>
              </a:spcBef>
            </a:pPr>
            <a:r>
              <a:rPr lang="hr-HR" dirty="0">
                <a:solidFill>
                  <a:schemeClr val="tx1"/>
                </a:solidFill>
                <a:latin typeface="Arial" charset="0"/>
                <a:ea typeface="Arial" charset="0"/>
                <a:cs typeface="Arial" charset="0"/>
              </a:rPr>
              <a:t>Zagreb | 30. lipnja 2020.</a:t>
            </a:r>
          </a:p>
        </p:txBody>
      </p:sp>
      <p:pic>
        <p:nvPicPr>
          <p:cNvPr id="4" name="Picture 3">
            <a:extLst>
              <a:ext uri="{FF2B5EF4-FFF2-40B4-BE49-F238E27FC236}">
                <a16:creationId xmlns:a16="http://schemas.microsoft.com/office/drawing/2014/main" id="{87E2634E-D38E-204B-A14B-474D1FBB3062}"/>
              </a:ext>
            </a:extLst>
          </p:cNvPr>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52760" y="324770"/>
            <a:ext cx="3794760" cy="1092550"/>
          </a:xfrm>
          <a:prstGeom prst="rect">
            <a:avLst/>
          </a:prstGeom>
          <a:noFill/>
          <a:ln>
            <a:noFill/>
          </a:ln>
        </p:spPr>
      </p:pic>
      <p:sp>
        <p:nvSpPr>
          <p:cNvPr id="8" name="Rectangle 7">
            <a:extLst>
              <a:ext uri="{FF2B5EF4-FFF2-40B4-BE49-F238E27FC236}">
                <a16:creationId xmlns:a16="http://schemas.microsoft.com/office/drawing/2014/main" id="{F8DADF1E-0A19-1D4F-89BC-C1DE94EADF6A}"/>
              </a:ext>
            </a:extLst>
          </p:cNvPr>
          <p:cNvSpPr/>
          <p:nvPr/>
        </p:nvSpPr>
        <p:spPr>
          <a:xfrm>
            <a:off x="7452360" y="5615523"/>
            <a:ext cx="7132320" cy="830997"/>
          </a:xfrm>
          <a:prstGeom prst="rect">
            <a:avLst/>
          </a:prstGeom>
          <a:solidFill>
            <a:schemeClr val="bg2"/>
          </a:solidFill>
        </p:spPr>
        <p:txBody>
          <a:bodyPr wrap="square">
            <a:spAutoFit/>
          </a:bodyPr>
          <a:lstStyle/>
          <a:p>
            <a:pPr algn="r"/>
            <a:endParaRPr lang="hr-HR" sz="1600" i="1" dirty="0"/>
          </a:p>
          <a:p>
            <a:pPr algn="r"/>
            <a:endParaRPr lang="hr-HR" sz="1600" i="1" dirty="0"/>
          </a:p>
          <a:p>
            <a:pPr algn="r"/>
            <a:r>
              <a:rPr lang="hr-HR" sz="1600" i="1" dirty="0"/>
              <a:t>Ovaj projekt sufinancira Europska unija iz Europskog socijalnog fonda. </a:t>
            </a:r>
            <a:endParaRPr lang="hr-HR" sz="1600" dirty="0"/>
          </a:p>
        </p:txBody>
      </p:sp>
      <p:pic>
        <p:nvPicPr>
          <p:cNvPr id="7" name="Picture 6">
            <a:extLst>
              <a:ext uri="{FF2B5EF4-FFF2-40B4-BE49-F238E27FC236}">
                <a16:creationId xmlns:a16="http://schemas.microsoft.com/office/drawing/2014/main" id="{F1F33DC3-61C7-B748-ABCA-C54DAD34DD8A}"/>
              </a:ext>
            </a:extLst>
          </p:cNvPr>
          <p:cNvPicPr>
            <a:picLocks noChangeAspect="1"/>
          </p:cNvPicPr>
          <p:nvPr/>
        </p:nvPicPr>
        <p:blipFill rotWithShape="1">
          <a:blip r:embed="rId3"/>
          <a:srcRect t="31268" b="31220"/>
          <a:stretch/>
        </p:blipFill>
        <p:spPr>
          <a:xfrm>
            <a:off x="7315200" y="6309360"/>
            <a:ext cx="7589520" cy="2014246"/>
          </a:xfrm>
          <a:prstGeom prst="rect">
            <a:avLst/>
          </a:prstGeom>
        </p:spPr>
      </p:pic>
      <p:sp>
        <p:nvSpPr>
          <p:cNvPr id="5" name="Rectangle 4">
            <a:extLst>
              <a:ext uri="{FF2B5EF4-FFF2-40B4-BE49-F238E27FC236}">
                <a16:creationId xmlns:a16="http://schemas.microsoft.com/office/drawing/2014/main" id="{D3A6E5DF-10F9-2249-B413-A8DCEACA5A18}"/>
              </a:ext>
            </a:extLst>
          </p:cNvPr>
          <p:cNvSpPr/>
          <p:nvPr/>
        </p:nvSpPr>
        <p:spPr>
          <a:xfrm>
            <a:off x="274320" y="324770"/>
            <a:ext cx="1783080" cy="9096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3606452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457200" y="685800"/>
            <a:ext cx="12344400" cy="1143000"/>
          </a:xfrm>
        </p:spPr>
        <p:txBody>
          <a:bodyPr/>
          <a:lstStyle/>
          <a:p>
            <a:pPr lvl="0"/>
            <a:r>
              <a:rPr lang="hr-HR" b="1" dirty="0"/>
              <a:t>Probno mjerenje i analiza rezultata probnog mjerenja</a:t>
            </a:r>
            <a:endParaRPr lang="en-US" dirty="0"/>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marL="0" marR="0" lvl="0" indent="0" algn="r" defTabSz="1097280" rtl="0" eaLnBrk="1" fontAlgn="auto" latinLnBrk="0" hangingPunct="1">
              <a:lnSpc>
                <a:spcPct val="100000"/>
              </a:lnSpc>
              <a:spcBef>
                <a:spcPts val="0"/>
              </a:spcBef>
              <a:spcAft>
                <a:spcPts val="0"/>
              </a:spcAft>
              <a:buClrTx/>
              <a:buSzTx/>
              <a:buFontTx/>
              <a:buNone/>
              <a:tabLst/>
              <a:defRPr/>
            </a:pPr>
            <a:r>
              <a:rPr kumimoji="0" lang="hr-HR" sz="1200" b="0" i="1" u="none" strike="noStrike" kern="1200" cap="none" spc="0" normalizeH="0" baseline="0" noProof="0" dirty="0">
                <a:ln>
                  <a:noFill/>
                </a:ln>
                <a:solidFill>
                  <a:srgbClr val="000000"/>
                </a:solidFill>
                <a:effectLst/>
                <a:uLnTx/>
                <a:uFillTx/>
                <a:latin typeface="Arial" panose="020B0604020202020204"/>
                <a:ea typeface="+mn-ea"/>
                <a:cs typeface="+mn-cs"/>
              </a:rPr>
              <a:t>Ovaj projekt sufinancira Europska unija </a:t>
            </a:r>
            <a:br>
              <a:rPr kumimoji="0" lang="hr-HR" sz="1200" b="0" i="1" u="none" strike="noStrike" kern="1200" cap="none" spc="0" normalizeH="0" baseline="0" noProof="0" dirty="0">
                <a:ln>
                  <a:noFill/>
                </a:ln>
                <a:solidFill>
                  <a:srgbClr val="000000"/>
                </a:solidFill>
                <a:effectLst/>
                <a:uLnTx/>
                <a:uFillTx/>
                <a:latin typeface="Arial" panose="020B0604020202020204"/>
                <a:ea typeface="+mn-ea"/>
                <a:cs typeface="+mn-cs"/>
              </a:rPr>
            </a:br>
            <a:r>
              <a:rPr kumimoji="0" lang="hr-HR" sz="1200" b="0" i="1" u="none" strike="noStrike" kern="1200" cap="none" spc="0" normalizeH="0" baseline="0" noProof="0" dirty="0">
                <a:ln>
                  <a:noFill/>
                </a:ln>
                <a:solidFill>
                  <a:srgbClr val="000000"/>
                </a:solidFill>
                <a:effectLst/>
                <a:uLnTx/>
                <a:uFillTx/>
                <a:latin typeface="Arial" panose="020B0604020202020204"/>
                <a:ea typeface="+mn-ea"/>
                <a:cs typeface="+mn-cs"/>
              </a:rPr>
              <a:t>iz Europskog socijalnog fonda. </a:t>
            </a:r>
            <a:endParaRPr kumimoji="0" lang="hr-HR"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sp>
        <p:nvSpPr>
          <p:cNvPr id="2" name="Rectangle 1">
            <a:extLst>
              <a:ext uri="{FF2B5EF4-FFF2-40B4-BE49-F238E27FC236}">
                <a16:creationId xmlns:a16="http://schemas.microsoft.com/office/drawing/2014/main" id="{DE8D5E9F-93EC-430D-A6E7-480B18F5A99D}"/>
              </a:ext>
            </a:extLst>
          </p:cNvPr>
          <p:cNvSpPr/>
          <p:nvPr/>
        </p:nvSpPr>
        <p:spPr>
          <a:xfrm>
            <a:off x="0" y="1747971"/>
            <a:ext cx="12944139" cy="2215991"/>
          </a:xfrm>
          <a:prstGeom prst="rect">
            <a:avLst/>
          </a:prstGeom>
        </p:spPr>
        <p:txBody>
          <a:bodyPr wrap="square">
            <a:spAutoFit/>
          </a:bodyPr>
          <a:lstStyle/>
          <a:p>
            <a:pPr marL="457200" algn="just">
              <a:spcAft>
                <a:spcPts val="0"/>
              </a:spcAft>
            </a:pPr>
            <a:r>
              <a:rPr lang="hr-HR" sz="2400" dirty="0">
                <a:latin typeface="Calibri" panose="020F0502020204030204" pitchFamily="34" charset="0"/>
                <a:ea typeface="Calibri" panose="020F0502020204030204" pitchFamily="34" charset="0"/>
                <a:cs typeface="Times New Roman" panose="02020603050405020304" pitchFamily="18" charset="0"/>
              </a:rPr>
              <a:t>U probnom mjerenju su sudjelovali suci koji nisu radili na izradi obrasca te je tako provjereno da je obrazac lako razumljiv. </a:t>
            </a:r>
          </a:p>
          <a:p>
            <a:pPr marL="457200" algn="just">
              <a:spcAft>
                <a:spcPts val="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hr-HR" sz="2400" dirty="0">
                <a:latin typeface="Calibri" panose="020F0502020204030204" pitchFamily="34" charset="0"/>
                <a:ea typeface="Calibri" panose="020F0502020204030204" pitchFamily="34" charset="0"/>
                <a:cs typeface="Times New Roman" panose="02020603050405020304" pitchFamily="18" charset="0"/>
              </a:rPr>
              <a:t>Tijekom probnog mjerenja suci su unosili zapise o stvarnim predmetima koji su bili u radu kod odabranih sudaca u odabranom razdoblju pa je tako provjereno i da obrazac obuhvaća aktivnosti koje se javljaju tijekom rada suca na predmetu te da ne zahtijeva previše vremena za ispunjavanje.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15A83BEE-4C22-4451-83D3-978AA37AD96C}"/>
              </a:ext>
            </a:extLst>
          </p:cNvPr>
          <p:cNvSpPr/>
          <p:nvPr/>
        </p:nvSpPr>
        <p:spPr>
          <a:xfrm>
            <a:off x="0" y="4464425"/>
            <a:ext cx="12801600" cy="2677656"/>
          </a:xfrm>
          <a:prstGeom prst="rect">
            <a:avLst/>
          </a:prstGeom>
        </p:spPr>
        <p:txBody>
          <a:bodyPr wrap="square">
            <a:spAutoFit/>
          </a:bodyPr>
          <a:lstStyle/>
          <a:p>
            <a:pPr marL="457200" algn="just">
              <a:spcAft>
                <a:spcPts val="0"/>
              </a:spcAft>
            </a:pPr>
            <a:r>
              <a:rPr lang="hr-HR" sz="2400" dirty="0">
                <a:latin typeface="Calibri" panose="020F0502020204030204" pitchFamily="34" charset="0"/>
                <a:ea typeface="Calibri" panose="020F0502020204030204" pitchFamily="34" charset="0"/>
                <a:cs typeface="Times New Roman" panose="02020603050405020304" pitchFamily="18" charset="0"/>
              </a:rPr>
              <a:t>Na osnovu rezultata probnog mjerenja, napravljena je modifikacija obrazaca. Obrasci su dorađeni na način: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spcAft>
                <a:spcPts val="0"/>
              </a:spcAft>
              <a:buFont typeface="Courier New" panose="02070309020205020404" pitchFamily="49" charset="0"/>
              <a:buChar char="o"/>
            </a:pPr>
            <a:r>
              <a:rPr lang="hr-HR" sz="2400" dirty="0">
                <a:latin typeface="Calibri" panose="020F0502020204030204" pitchFamily="34" charset="0"/>
                <a:ea typeface="Calibri" panose="020F0502020204030204" pitchFamily="34" charset="0"/>
                <a:cs typeface="Times New Roman" panose="02020603050405020304" pitchFamily="18" charset="0"/>
              </a:rPr>
              <a:t>smanjen je broj radnji koje suci moraju birati (npr. sve radnje vezane uz naplatu pristojbe grupirane su u jednu aktivnost „naplata pristojbe“)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spcAft>
                <a:spcPts val="0"/>
              </a:spcAft>
              <a:buFont typeface="Courier New" panose="02070309020205020404" pitchFamily="49" charset="0"/>
              <a:buChar char="o"/>
            </a:pPr>
            <a:r>
              <a:rPr lang="hr-HR" sz="2400" dirty="0">
                <a:latin typeface="Calibri" panose="020F0502020204030204" pitchFamily="34" charset="0"/>
                <a:ea typeface="Calibri" panose="020F0502020204030204" pitchFamily="34" charset="0"/>
                <a:cs typeface="Times New Roman" panose="02020603050405020304" pitchFamily="18" charset="0"/>
              </a:rPr>
              <a:t>obrasci su ujednačeni – postignuto je da svi sudovi koji sude u drugom stupnju koriste gotovo isti obrazac, te se nastojali koristiti iste nazive i opise za aktivnosti koje su jednake neovisno o kojoj se vrsti postupka radi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0967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mj-lt"/>
              </a:rPr>
              <a:t>Obrazac</a:t>
            </a:r>
            <a:r>
              <a:rPr lang="en-US" dirty="0">
                <a:latin typeface="+mj-lt"/>
              </a:rPr>
              <a:t> (</a:t>
            </a:r>
            <a:r>
              <a:rPr lang="en-US" dirty="0" err="1">
                <a:latin typeface="+mj-lt"/>
              </a:rPr>
              <a:t>alat</a:t>
            </a:r>
            <a:r>
              <a:rPr lang="en-US" dirty="0">
                <a:latin typeface="+mj-lt"/>
              </a:rPr>
              <a:t>) </a:t>
            </a:r>
            <a:r>
              <a:rPr lang="en-US" dirty="0" err="1">
                <a:latin typeface="+mj-lt"/>
              </a:rPr>
              <a:t>za</a:t>
            </a:r>
            <a:r>
              <a:rPr lang="en-US" dirty="0">
                <a:latin typeface="+mj-lt"/>
              </a:rPr>
              <a:t> </a:t>
            </a:r>
            <a:r>
              <a:rPr lang="en-US" dirty="0" err="1">
                <a:latin typeface="+mj-lt"/>
              </a:rPr>
              <a:t>mjerenje</a:t>
            </a:r>
            <a:r>
              <a:rPr lang="en-US" dirty="0">
                <a:latin typeface="+mj-lt"/>
              </a:rPr>
              <a:t> – </a:t>
            </a:r>
            <a:r>
              <a:rPr lang="en-US" dirty="0" err="1">
                <a:latin typeface="+mj-lt"/>
              </a:rPr>
              <a:t>različit</a:t>
            </a:r>
            <a:r>
              <a:rPr lang="en-US" dirty="0">
                <a:latin typeface="+mj-lt"/>
              </a:rPr>
              <a:t> </a:t>
            </a:r>
            <a:r>
              <a:rPr lang="en-US" dirty="0" err="1">
                <a:latin typeface="+mj-lt"/>
              </a:rPr>
              <a:t>za</a:t>
            </a:r>
            <a:r>
              <a:rPr lang="en-US" dirty="0">
                <a:latin typeface="+mj-lt"/>
              </a:rPr>
              <a:t> </a:t>
            </a:r>
            <a:r>
              <a:rPr lang="en-US" dirty="0" err="1">
                <a:latin typeface="+mj-lt"/>
              </a:rPr>
              <a:t>svaku</a:t>
            </a:r>
            <a:r>
              <a:rPr lang="en-US" dirty="0">
                <a:latin typeface="+mj-lt"/>
              </a:rPr>
              <a:t> </a:t>
            </a:r>
            <a:r>
              <a:rPr lang="en-US" dirty="0" err="1">
                <a:latin typeface="+mj-lt"/>
              </a:rPr>
              <a:t>vrstu</a:t>
            </a:r>
            <a:r>
              <a:rPr lang="en-US" dirty="0">
                <a:latin typeface="+mj-lt"/>
              </a:rPr>
              <a:t> </a:t>
            </a:r>
            <a:r>
              <a:rPr lang="en-US" dirty="0" err="1">
                <a:latin typeface="+mj-lt"/>
              </a:rPr>
              <a:t>postupka</a:t>
            </a:r>
            <a:br>
              <a:rPr lang="en-US" dirty="0">
                <a:latin typeface="+mj-lt"/>
              </a:rPr>
            </a:br>
            <a:r>
              <a:rPr lang="en-US" dirty="0" err="1">
                <a:latin typeface="+mj-lt"/>
              </a:rPr>
              <a:t>Primjer</a:t>
            </a:r>
            <a:r>
              <a:rPr lang="en-US" dirty="0">
                <a:latin typeface="+mj-lt"/>
              </a:rPr>
              <a:t> – </a:t>
            </a:r>
            <a:r>
              <a:rPr lang="en-US" dirty="0" err="1">
                <a:latin typeface="+mj-lt"/>
              </a:rPr>
              <a:t>parnični</a:t>
            </a:r>
            <a:r>
              <a:rPr lang="en-US" dirty="0">
                <a:latin typeface="+mj-lt"/>
              </a:rPr>
              <a:t> </a:t>
            </a:r>
            <a:r>
              <a:rPr lang="en-US" dirty="0" err="1">
                <a:latin typeface="+mj-lt"/>
              </a:rPr>
              <a:t>postupak</a:t>
            </a:r>
            <a:endParaRPr lang="hr-HR" dirty="0">
              <a:latin typeface="+mj-lt"/>
            </a:endParaRPr>
          </a:p>
        </p:txBody>
      </p:sp>
      <p:sp>
        <p:nvSpPr>
          <p:cNvPr id="5" name="Content Placeholder 4"/>
          <p:cNvSpPr>
            <a:spLocks noGrp="1"/>
          </p:cNvSpPr>
          <p:nvPr>
            <p:ph idx="13"/>
          </p:nvPr>
        </p:nvSpPr>
        <p:spPr/>
        <p:txBody>
          <a:bodyPr/>
          <a:lstStyle/>
          <a:p>
            <a:endParaRPr lang="hr-HR" dirty="0"/>
          </a:p>
        </p:txBody>
      </p:sp>
      <p:sp>
        <p:nvSpPr>
          <p:cNvPr id="6" name="Text Placeholder 5"/>
          <p:cNvSpPr>
            <a:spLocks noGrp="1"/>
          </p:cNvSpPr>
          <p:nvPr>
            <p:ph type="body" sz="quarter" idx="14"/>
          </p:nvPr>
        </p:nvSpPr>
        <p:spPr/>
        <p:txBody>
          <a:bodyPr/>
          <a:lstStyle/>
          <a:p>
            <a:endParaRPr lang="hr-HR"/>
          </a:p>
        </p:txBody>
      </p:sp>
      <p:graphicFrame>
        <p:nvGraphicFramePr>
          <p:cNvPr id="7" name="Content Placeholder 6"/>
          <p:cNvGraphicFramePr>
            <a:graphicFrameLocks noGrp="1" noChangeAspect="1"/>
          </p:cNvGraphicFramePr>
          <p:nvPr>
            <p:ph idx="1"/>
            <p:extLst>
              <p:ext uri="{D42A27DB-BD31-4B8C-83A1-F6EECF244321}">
                <p14:modId xmlns:p14="http://schemas.microsoft.com/office/powerpoint/2010/main" val="1205707587"/>
              </p:ext>
            </p:extLst>
          </p:nvPr>
        </p:nvGraphicFramePr>
        <p:xfrm>
          <a:off x="3314700" y="3703321"/>
          <a:ext cx="1590946" cy="1378268"/>
        </p:xfrm>
        <a:graphic>
          <a:graphicData uri="http://schemas.openxmlformats.org/presentationml/2006/ole">
            <mc:AlternateContent xmlns:mc="http://schemas.openxmlformats.org/markup-compatibility/2006">
              <mc:Choice xmlns:v="urn:schemas-microsoft-com:vml" Requires="v">
                <p:oleObj spid="_x0000_s1356" name="Worksheet" showAsIcon="1" r:id="rId3" imgW="914400" imgH="792360" progId="Excel.Sheet.12">
                  <p:embed/>
                </p:oleObj>
              </mc:Choice>
              <mc:Fallback>
                <p:oleObj name="Worksheet" showAsIcon="1" r:id="rId3" imgW="914400" imgH="792360" progId="Excel.Sheet.12">
                  <p:embed/>
                  <p:pic>
                    <p:nvPicPr>
                      <p:cNvPr id="0" name=""/>
                      <p:cNvPicPr/>
                      <p:nvPr/>
                    </p:nvPicPr>
                    <p:blipFill>
                      <a:blip r:embed="rId4"/>
                      <a:stretch>
                        <a:fillRect/>
                      </a:stretch>
                    </p:blipFill>
                    <p:spPr>
                      <a:xfrm>
                        <a:off x="3314700" y="3703321"/>
                        <a:ext cx="1590946" cy="1378268"/>
                      </a:xfrm>
                      <a:prstGeom prst="rect">
                        <a:avLst/>
                      </a:prstGeom>
                    </p:spPr>
                  </p:pic>
                </p:oleObj>
              </mc:Fallback>
            </mc:AlternateContent>
          </a:graphicData>
        </a:graphic>
      </p:graphicFrame>
    </p:spTree>
    <p:extLst>
      <p:ext uri="{BB962C8B-B14F-4D97-AF65-F5344CB8AC3E}">
        <p14:creationId xmlns:p14="http://schemas.microsoft.com/office/powerpoint/2010/main" val="2614649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457200" y="685800"/>
            <a:ext cx="12344400" cy="1143000"/>
          </a:xfrm>
        </p:spPr>
        <p:txBody>
          <a:bodyPr/>
          <a:lstStyle/>
          <a:p>
            <a:pPr lvl="0"/>
            <a:r>
              <a:rPr lang="hr-HR" b="1" dirty="0"/>
              <a:t>Prezentacija projekta i edukacija sudaca za provedbu mjerenja</a:t>
            </a:r>
            <a:endParaRPr lang="en-US" dirty="0"/>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marL="0" marR="0" lvl="0" indent="0" algn="r" defTabSz="1097280" rtl="0" eaLnBrk="1" fontAlgn="auto" latinLnBrk="0" hangingPunct="1">
              <a:lnSpc>
                <a:spcPct val="100000"/>
              </a:lnSpc>
              <a:spcBef>
                <a:spcPts val="0"/>
              </a:spcBef>
              <a:spcAft>
                <a:spcPts val="0"/>
              </a:spcAft>
              <a:buClrTx/>
              <a:buSzTx/>
              <a:buFontTx/>
              <a:buNone/>
              <a:tabLst/>
              <a:defRPr/>
            </a:pPr>
            <a:r>
              <a:rPr kumimoji="0" lang="hr-HR" sz="1200" b="0" i="1" u="none" strike="noStrike" kern="1200" cap="none" spc="0" normalizeH="0" baseline="0" noProof="0" dirty="0">
                <a:ln>
                  <a:noFill/>
                </a:ln>
                <a:solidFill>
                  <a:srgbClr val="000000"/>
                </a:solidFill>
                <a:effectLst/>
                <a:uLnTx/>
                <a:uFillTx/>
                <a:latin typeface="Arial" panose="020B0604020202020204"/>
                <a:ea typeface="+mn-ea"/>
                <a:cs typeface="+mn-cs"/>
              </a:rPr>
              <a:t>Ovaj projekt sufinancira Europska unija </a:t>
            </a:r>
            <a:br>
              <a:rPr kumimoji="0" lang="hr-HR" sz="1200" b="0" i="1" u="none" strike="noStrike" kern="1200" cap="none" spc="0" normalizeH="0" baseline="0" noProof="0" dirty="0">
                <a:ln>
                  <a:noFill/>
                </a:ln>
                <a:solidFill>
                  <a:srgbClr val="000000"/>
                </a:solidFill>
                <a:effectLst/>
                <a:uLnTx/>
                <a:uFillTx/>
                <a:latin typeface="Arial" panose="020B0604020202020204"/>
                <a:ea typeface="+mn-ea"/>
                <a:cs typeface="+mn-cs"/>
              </a:rPr>
            </a:br>
            <a:r>
              <a:rPr kumimoji="0" lang="hr-HR" sz="1200" b="0" i="1" u="none" strike="noStrike" kern="1200" cap="none" spc="0" normalizeH="0" baseline="0" noProof="0" dirty="0">
                <a:ln>
                  <a:noFill/>
                </a:ln>
                <a:solidFill>
                  <a:srgbClr val="000000"/>
                </a:solidFill>
                <a:effectLst/>
                <a:uLnTx/>
                <a:uFillTx/>
                <a:latin typeface="Arial" panose="020B0604020202020204"/>
                <a:ea typeface="+mn-ea"/>
                <a:cs typeface="+mn-cs"/>
              </a:rPr>
              <a:t>iz Europskog socijalnog fonda. </a:t>
            </a:r>
            <a:endParaRPr kumimoji="0" lang="hr-HR"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sp>
        <p:nvSpPr>
          <p:cNvPr id="5" name="Rectangle 4">
            <a:extLst>
              <a:ext uri="{FF2B5EF4-FFF2-40B4-BE49-F238E27FC236}">
                <a16:creationId xmlns:a16="http://schemas.microsoft.com/office/drawing/2014/main" id="{953673C4-1AFD-4B96-9207-E6D32F512D91}"/>
              </a:ext>
            </a:extLst>
          </p:cNvPr>
          <p:cNvSpPr/>
          <p:nvPr/>
        </p:nvSpPr>
        <p:spPr>
          <a:xfrm>
            <a:off x="-91440" y="1695152"/>
            <a:ext cx="12470802" cy="5601533"/>
          </a:xfrm>
          <a:prstGeom prst="rect">
            <a:avLst/>
          </a:prstGeom>
        </p:spPr>
        <p:txBody>
          <a:bodyPr wrap="square">
            <a:spAutoFit/>
          </a:bodyPr>
          <a:lstStyle/>
          <a:p>
            <a:pPr marL="457200" algn="just">
              <a:spcAft>
                <a:spcPts val="0"/>
              </a:spcAft>
            </a:pPr>
            <a:r>
              <a:rPr lang="hr-HR" sz="2400" dirty="0">
                <a:latin typeface="Calibri" panose="020F0502020204030204" pitchFamily="34" charset="0"/>
                <a:ea typeface="Calibri" panose="020F0502020204030204" pitchFamily="34" charset="0"/>
                <a:cs typeface="Times New Roman" panose="02020603050405020304" pitchFamily="18" charset="0"/>
              </a:rPr>
              <a:t>Na svakom sudu koji je odabran za sudjelovanje u ovom projektu, predstavljen je projekt i njegovi ciljevi te je održana edukacija sudaca koji će sudjelovati u mjerenju, tako da su im pojašnjene aktivnosti u obrascima i prezentirane upute.</a:t>
            </a:r>
          </a:p>
          <a:p>
            <a:pPr marL="457200" algn="just"/>
            <a:endParaRPr lang="hr-HR" sz="2400" dirty="0">
              <a:latin typeface="Calibri" panose="020F0502020204030204" pitchFamily="34" charset="0"/>
              <a:cs typeface="Times New Roman" panose="02020603050405020304" pitchFamily="18" charset="0"/>
            </a:endParaRPr>
          </a:p>
          <a:p>
            <a:pPr marL="457200" algn="just">
              <a:spcAft>
                <a:spcPts val="0"/>
              </a:spcAft>
            </a:pPr>
            <a:r>
              <a:rPr lang="hr-HR" sz="2400" dirty="0">
                <a:latin typeface="Calibri" panose="020F0502020204030204" pitchFamily="34" charset="0"/>
                <a:ea typeface="Calibri" panose="020F0502020204030204" pitchFamily="34" charset="0"/>
                <a:cs typeface="Times New Roman" panose="02020603050405020304" pitchFamily="18" charset="0"/>
              </a:rPr>
              <a:t>Odabrani sudovi:</a:t>
            </a:r>
          </a:p>
          <a:p>
            <a:pPr marL="457200" algn="just">
              <a:spcAft>
                <a:spcPts val="0"/>
              </a:spcAft>
            </a:pPr>
            <a:r>
              <a:rPr lang="hr-HR" sz="2000" dirty="0">
                <a:effectLst/>
                <a:latin typeface="Calibri" panose="020F0502020204030204" pitchFamily="34" charset="0"/>
                <a:ea typeface="Calibri" panose="020F0502020204030204" pitchFamily="34" charset="0"/>
                <a:cs typeface="Times New Roman" panose="02020603050405020304" pitchFamily="18" charset="0"/>
              </a:rPr>
              <a:t>Općinski građanski sud u Zagrebu	</a:t>
            </a:r>
            <a:r>
              <a:rPr lang="hr-HR" sz="2000" dirty="0">
                <a:latin typeface="Calibri" panose="020F0502020204030204" pitchFamily="34" charset="0"/>
                <a:ea typeface="Calibri" panose="020F0502020204030204" pitchFamily="34" charset="0"/>
                <a:cs typeface="Times New Roman" panose="02020603050405020304" pitchFamily="18" charset="0"/>
              </a:rPr>
              <a:t>Trgovački sud u Pazinu	Županijski sud u Velikoj Gorici	</a:t>
            </a:r>
            <a:endParaRPr lang="hr-HR"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hr-HR" sz="2000" dirty="0">
                <a:latin typeface="Calibri" panose="020F0502020204030204" pitchFamily="34" charset="0"/>
                <a:ea typeface="Calibri" panose="020F0502020204030204" pitchFamily="34" charset="0"/>
                <a:cs typeface="Times New Roman" panose="02020603050405020304" pitchFamily="18" charset="0"/>
              </a:rPr>
              <a:t>Općinski prekršajni sud u Zagrebu	Trgovački sud u Varaždinu	Županijski sud u Zagrebu</a:t>
            </a:r>
            <a:endParaRPr lang="hr-HR"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hr-HR" sz="2000" dirty="0">
                <a:latin typeface="Calibri" panose="020F0502020204030204" pitchFamily="34" charset="0"/>
                <a:ea typeface="Calibri" panose="020F0502020204030204" pitchFamily="34" charset="0"/>
                <a:cs typeface="Times New Roman" panose="02020603050405020304" pitchFamily="18" charset="0"/>
              </a:rPr>
              <a:t>Općinski radni sud u Zagrebu	Trgovački sud u Zagrebu</a:t>
            </a:r>
          </a:p>
          <a:p>
            <a:pPr marL="457200" algn="just">
              <a:spcAft>
                <a:spcPts val="0"/>
              </a:spcAft>
            </a:pPr>
            <a:r>
              <a:rPr lang="hr-HR" sz="2000" dirty="0">
                <a:latin typeface="Calibri" panose="020F0502020204030204" pitchFamily="34" charset="0"/>
                <a:ea typeface="Calibri" panose="020F0502020204030204" pitchFamily="34" charset="0"/>
                <a:cs typeface="Times New Roman" panose="02020603050405020304" pitchFamily="18" charset="0"/>
              </a:rPr>
              <a:t>Općinski sud u Bjelovaru		</a:t>
            </a:r>
          </a:p>
          <a:p>
            <a:pPr marL="457200" algn="just">
              <a:spcAft>
                <a:spcPts val="0"/>
              </a:spcAft>
            </a:pPr>
            <a:r>
              <a:rPr lang="hr-HR" sz="2000" dirty="0">
                <a:latin typeface="Calibri" panose="020F0502020204030204" pitchFamily="34" charset="0"/>
                <a:ea typeface="Calibri" panose="020F0502020204030204" pitchFamily="34" charset="0"/>
                <a:cs typeface="Times New Roman" panose="02020603050405020304" pitchFamily="18" charset="0"/>
              </a:rPr>
              <a:t>Općinski sud u Karlovcu</a:t>
            </a:r>
          </a:p>
          <a:p>
            <a:pPr marL="457200" algn="just">
              <a:spcAft>
                <a:spcPts val="0"/>
              </a:spcAft>
            </a:pPr>
            <a:r>
              <a:rPr lang="hr-HR" sz="2000" dirty="0">
                <a:latin typeface="Calibri" panose="020F0502020204030204" pitchFamily="34" charset="0"/>
                <a:ea typeface="Calibri" panose="020F0502020204030204" pitchFamily="34" charset="0"/>
                <a:cs typeface="Times New Roman" panose="02020603050405020304" pitchFamily="18" charset="0"/>
              </a:rPr>
              <a:t>Općinski sud u Novom Zagrebu	Upravni sud u Osijeku 	Visoki prekršajni sud</a:t>
            </a:r>
          </a:p>
          <a:p>
            <a:pPr marL="457200" algn="just">
              <a:spcAft>
                <a:spcPts val="0"/>
              </a:spcAft>
            </a:pPr>
            <a:r>
              <a:rPr lang="hr-HR" sz="2000" dirty="0">
                <a:latin typeface="Calibri" panose="020F0502020204030204" pitchFamily="34" charset="0"/>
                <a:ea typeface="Calibri" panose="020F0502020204030204" pitchFamily="34" charset="0"/>
                <a:cs typeface="Times New Roman" panose="02020603050405020304" pitchFamily="18" charset="0"/>
              </a:rPr>
              <a:t>Općinski sud u Osijeku		Upravni sud u Rijeci 		</a:t>
            </a:r>
            <a:r>
              <a:rPr lang="hr-HR" sz="2000" i="1" dirty="0">
                <a:solidFill>
                  <a:schemeClr val="tx2">
                    <a:lumMod val="90000"/>
                  </a:schemeClr>
                </a:solidFill>
                <a:latin typeface="Calibri" panose="020F0502020204030204" pitchFamily="34" charset="0"/>
                <a:ea typeface="Calibri" panose="020F0502020204030204" pitchFamily="34" charset="0"/>
                <a:cs typeface="Times New Roman" panose="02020603050405020304" pitchFamily="18" charset="0"/>
              </a:rPr>
              <a:t>Visoki trgovački sud</a:t>
            </a:r>
          </a:p>
          <a:p>
            <a:pPr marL="457200" algn="just">
              <a:spcAft>
                <a:spcPts val="0"/>
              </a:spcAft>
            </a:pPr>
            <a:r>
              <a:rPr lang="hr-HR" sz="2000" dirty="0">
                <a:latin typeface="Calibri" panose="020F0502020204030204" pitchFamily="34" charset="0"/>
                <a:ea typeface="Calibri" panose="020F0502020204030204" pitchFamily="34" charset="0"/>
                <a:cs typeface="Times New Roman" panose="02020603050405020304" pitchFamily="18" charset="0"/>
              </a:rPr>
              <a:t>Općinski sud u Pazinu					Visoki upravni sud</a:t>
            </a:r>
          </a:p>
          <a:p>
            <a:pPr marL="457200" algn="just">
              <a:spcAft>
                <a:spcPts val="0"/>
              </a:spcAft>
            </a:pPr>
            <a:r>
              <a:rPr lang="hr-HR" sz="2000" dirty="0">
                <a:latin typeface="Calibri" panose="020F0502020204030204" pitchFamily="34" charset="0"/>
                <a:ea typeface="Calibri" panose="020F0502020204030204" pitchFamily="34" charset="0"/>
                <a:cs typeface="Times New Roman" panose="02020603050405020304" pitchFamily="18" charset="0"/>
              </a:rPr>
              <a:t>Općinski sud u Rijeci</a:t>
            </a:r>
          </a:p>
          <a:p>
            <a:pPr marL="457200" algn="just">
              <a:spcAft>
                <a:spcPts val="0"/>
              </a:spcAft>
            </a:pPr>
            <a:r>
              <a:rPr lang="hr-HR" sz="2000" i="1" dirty="0">
                <a:solidFill>
                  <a:schemeClr val="tx2">
                    <a:lumMod val="90000"/>
                  </a:schemeClr>
                </a:solidFill>
                <a:latin typeface="Calibri" panose="020F0502020204030204" pitchFamily="34" charset="0"/>
                <a:ea typeface="Calibri" panose="020F0502020204030204" pitchFamily="34" charset="0"/>
                <a:cs typeface="Times New Roman" panose="02020603050405020304" pitchFamily="18" charset="0"/>
              </a:rPr>
              <a:t>Općinski sud u Sesvetama</a:t>
            </a:r>
          </a:p>
          <a:p>
            <a:pPr marL="457200" algn="just">
              <a:spcAft>
                <a:spcPts val="0"/>
              </a:spcAft>
            </a:pPr>
            <a:r>
              <a:rPr lang="hr-HR" sz="2000" dirty="0">
                <a:latin typeface="Calibri" panose="020F0502020204030204" pitchFamily="34" charset="0"/>
                <a:ea typeface="Calibri" panose="020F0502020204030204" pitchFamily="34" charset="0"/>
                <a:cs typeface="Times New Roman" panose="02020603050405020304" pitchFamily="18" charset="0"/>
              </a:rPr>
              <a:t>Općinski sud Varaždinu</a:t>
            </a:r>
          </a:p>
          <a:p>
            <a:pPr marL="457200" algn="just">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79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sp>
        <p:nvSpPr>
          <p:cNvPr id="21" name="Content Placeholder 12">
            <a:extLst>
              <a:ext uri="{FF2B5EF4-FFF2-40B4-BE49-F238E27FC236}">
                <a16:creationId xmlns:a16="http://schemas.microsoft.com/office/drawing/2014/main" id="{1ADDA321-5AA8-4CDB-A31C-E3B22F291C77}"/>
              </a:ext>
            </a:extLst>
          </p:cNvPr>
          <p:cNvSpPr txBox="1">
            <a:spLocks/>
          </p:cNvSpPr>
          <p:nvPr/>
        </p:nvSpPr>
        <p:spPr>
          <a:xfrm>
            <a:off x="1695878" y="1280160"/>
            <a:ext cx="11238643" cy="5094070"/>
          </a:xfrm>
          <a:prstGeom prst="rect">
            <a:avLst/>
          </a:prstGeom>
        </p:spPr>
        <p:txBody>
          <a:bodyPr anchor="ctr"/>
          <a:lstStyle>
            <a:lvl1pPr marL="0" indent="0" algn="l" defTabSz="685800" rtl="0" eaLnBrk="1" latinLnBrk="0" hangingPunct="1">
              <a:lnSpc>
                <a:spcPct val="105000"/>
              </a:lnSpc>
              <a:spcBef>
                <a:spcPts val="750"/>
              </a:spcBef>
              <a:buFontTx/>
              <a:buNone/>
              <a:tabLst/>
              <a:defRPr sz="1300" b="0" i="0" kern="1200">
                <a:solidFill>
                  <a:schemeClr val="tx1"/>
                </a:solidFill>
                <a:latin typeface="IBM Plex Sans" charset="0"/>
                <a:ea typeface="IBM Plex Sans" charset="0"/>
                <a:cs typeface="IBM Plex Sans" charset="0"/>
              </a:defRPr>
            </a:lvl1pPr>
            <a:lvl2pPr marL="142875" indent="-142875" algn="l" defTabSz="685800" rtl="0" eaLnBrk="1" latinLnBrk="0" hangingPunct="1">
              <a:lnSpc>
                <a:spcPct val="105000"/>
              </a:lnSpc>
              <a:spcBef>
                <a:spcPts val="625"/>
              </a:spcBef>
              <a:buFont typeface="LucidaGrande" charset="0"/>
              <a:buChar char="-"/>
              <a:defRPr sz="1300" b="0" i="0" kern="1200">
                <a:solidFill>
                  <a:schemeClr val="tx1"/>
                </a:solidFill>
                <a:latin typeface="IBM Plex Sans" charset="0"/>
                <a:ea typeface="IBM Plex Sans" charset="0"/>
                <a:cs typeface="IBM Plex Sans" charset="0"/>
              </a:defRPr>
            </a:lvl2pPr>
            <a:lvl3pPr marL="285750" indent="-142875" algn="l" defTabSz="685800" rtl="0" eaLnBrk="1" latinLnBrk="0" hangingPunct="1">
              <a:lnSpc>
                <a:spcPct val="105000"/>
              </a:lnSpc>
              <a:spcBef>
                <a:spcPts val="0"/>
              </a:spcBef>
              <a:buSzPct val="80000"/>
              <a:buFont typeface="Arial" panose="020B0604020202020204" pitchFamily="34" charset="0"/>
              <a:buChar char="•"/>
              <a:defRPr sz="1300" b="0" i="0" kern="1200">
                <a:solidFill>
                  <a:schemeClr val="tx1"/>
                </a:solidFill>
                <a:latin typeface="IBM Plex Sans" charset="0"/>
                <a:ea typeface="IBM Plex Sans" charset="0"/>
                <a:cs typeface="IBM Plex Sans" charset="0"/>
              </a:defRPr>
            </a:lvl3pPr>
            <a:lvl4pPr marL="428625" indent="-142875" algn="l" defTabSz="685800" rtl="0" eaLnBrk="1" latinLnBrk="0" hangingPunct="1">
              <a:lnSpc>
                <a:spcPct val="105000"/>
              </a:lnSpc>
              <a:spcBef>
                <a:spcPts val="0"/>
              </a:spcBef>
              <a:buFont typeface=".AppleSystemUIFont" charset="-120"/>
              <a:buChar char="–"/>
              <a:defRPr sz="1300" b="0" i="0" kern="1200">
                <a:solidFill>
                  <a:schemeClr val="tx1"/>
                </a:solidFill>
                <a:latin typeface="IBM Plex Sans" charset="0"/>
                <a:ea typeface="IBM Plex Sans" charset="0"/>
                <a:cs typeface="IBM Plex Sans" charset="0"/>
              </a:defRPr>
            </a:lvl4pPr>
            <a:lvl5pPr marL="571500" indent="-142875" algn="l" defTabSz="685800" rtl="0" eaLnBrk="1" latinLnBrk="0" hangingPunct="1">
              <a:lnSpc>
                <a:spcPct val="105000"/>
              </a:lnSpc>
              <a:spcBef>
                <a:spcPts val="0"/>
              </a:spcBef>
              <a:buSzPct val="80000"/>
              <a:buFont typeface="Arial" panose="020B0604020202020204" pitchFamily="34" charset="0"/>
              <a:buChar char="•"/>
              <a:defRPr sz="1300" b="0" i="0" kern="1200">
                <a:solidFill>
                  <a:schemeClr val="tx1"/>
                </a:solidFill>
                <a:latin typeface="IBM Plex Sans" charset="0"/>
                <a:ea typeface="IBM Plex Sans" charset="0"/>
                <a:cs typeface="IBM Plex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a:spcBef>
                <a:spcPts val="480"/>
              </a:spcBef>
              <a:defRPr/>
            </a:pPr>
            <a:r>
              <a:rPr lang="hr-HR" sz="5000" dirty="0">
                <a:solidFill>
                  <a:srgbClr val="000000"/>
                </a:solidFill>
                <a:latin typeface="+mn-lt"/>
              </a:rPr>
              <a:t>Prikupljanje podataka</a:t>
            </a:r>
            <a:endParaRPr lang="en-US" sz="5000" dirty="0">
              <a:solidFill>
                <a:srgbClr val="000000"/>
              </a:solidFill>
            </a:endParaRPr>
          </a:p>
        </p:txBody>
      </p:sp>
    </p:spTree>
    <p:extLst>
      <p:ext uri="{BB962C8B-B14F-4D97-AF65-F5344CB8AC3E}">
        <p14:creationId xmlns:p14="http://schemas.microsoft.com/office/powerpoint/2010/main" val="59039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latin typeface="+mj-lt"/>
              </a:rPr>
              <a:t>Prikupljanje podataka</a:t>
            </a:r>
          </a:p>
        </p:txBody>
      </p:sp>
      <p:sp>
        <p:nvSpPr>
          <p:cNvPr id="4" name="Text Placeholder 3"/>
          <p:cNvSpPr>
            <a:spLocks noGrp="1"/>
          </p:cNvSpPr>
          <p:nvPr>
            <p:ph type="body" sz="quarter" idx="11"/>
          </p:nvPr>
        </p:nvSpPr>
        <p:spPr/>
        <p:txBody>
          <a:bodyPr/>
          <a:lstStyle/>
          <a:p>
            <a:endParaRPr lang="en-US" dirty="0">
              <a:latin typeface="IBM Plex Arabic" panose="020B0503050203000203" pitchFamily="34" charset="-78"/>
              <a:cs typeface="IBM Plex Arabic" panose="020B0503050203000203" pitchFamily="34" charset="-78"/>
            </a:endParaRPr>
          </a:p>
          <a:p>
            <a:endParaRPr lang="hr-HR" dirty="0"/>
          </a:p>
        </p:txBody>
      </p:sp>
      <p:pic>
        <p:nvPicPr>
          <p:cNvPr id="7" name="Picture 6">
            <a:extLst>
              <a:ext uri="{FF2B5EF4-FFF2-40B4-BE49-F238E27FC236}">
                <a16:creationId xmlns:a16="http://schemas.microsoft.com/office/drawing/2014/main" id="{DBAB6106-C25C-4227-963A-E9F6D4A51C9D}"/>
              </a:ext>
            </a:extLst>
          </p:cNvPr>
          <p:cNvPicPr>
            <a:picLocks noChangeAspect="1"/>
          </p:cNvPicPr>
          <p:nvPr/>
        </p:nvPicPr>
        <p:blipFill rotWithShape="1">
          <a:blip r:embed="rId2"/>
          <a:srcRect t="31268" b="31220"/>
          <a:stretch/>
        </p:blipFill>
        <p:spPr>
          <a:xfrm>
            <a:off x="10195560" y="7069174"/>
            <a:ext cx="4515954" cy="1198526"/>
          </a:xfrm>
          <a:prstGeom prst="rect">
            <a:avLst/>
          </a:prstGeom>
        </p:spPr>
      </p:pic>
      <p:sp>
        <p:nvSpPr>
          <p:cNvPr id="8" name="Rectangle 7">
            <a:extLst>
              <a:ext uri="{FF2B5EF4-FFF2-40B4-BE49-F238E27FC236}">
                <a16:creationId xmlns:a16="http://schemas.microsoft.com/office/drawing/2014/main" id="{59E30D79-D100-4DF3-AB9E-2BC5CA259585}"/>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9" name="Picture 8">
            <a:extLst>
              <a:ext uri="{FF2B5EF4-FFF2-40B4-BE49-F238E27FC236}">
                <a16:creationId xmlns:a16="http://schemas.microsoft.com/office/drawing/2014/main" id="{BC36A8D6-1F49-4071-9DDB-5622EE06219C}"/>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sp>
        <p:nvSpPr>
          <p:cNvPr id="10" name="Rectangle 9">
            <a:extLst>
              <a:ext uri="{FF2B5EF4-FFF2-40B4-BE49-F238E27FC236}">
                <a16:creationId xmlns:a16="http://schemas.microsoft.com/office/drawing/2014/main" id="{12D4C5F9-2753-4326-9B08-77C470A4A672}"/>
              </a:ext>
            </a:extLst>
          </p:cNvPr>
          <p:cNvSpPr/>
          <p:nvPr/>
        </p:nvSpPr>
        <p:spPr>
          <a:xfrm>
            <a:off x="-32272" y="1807285"/>
            <a:ext cx="12344400" cy="4893647"/>
          </a:xfrm>
          <a:prstGeom prst="rect">
            <a:avLst/>
          </a:prstGeom>
        </p:spPr>
        <p:txBody>
          <a:bodyPr wrap="square">
            <a:spAutoFit/>
          </a:bodyPr>
          <a:lstStyle/>
          <a:p>
            <a:pPr marL="457200" algn="just"/>
            <a:r>
              <a:rPr lang="hr-HR" sz="2400" dirty="0">
                <a:latin typeface="Calibri" panose="020F0502020204030204" pitchFamily="34" charset="0"/>
                <a:cs typeface="Times New Roman" panose="02020603050405020304" pitchFamily="18" charset="0"/>
              </a:rPr>
              <a:t>Svaki sudac koji sudjeluje u mjerenju dobio je pristup obrascu (ili više obrazaca) koji odgovara vrsti predmeta na kojima sudac radi (npr. obrazac za parnične i ovršne predmete).</a:t>
            </a:r>
          </a:p>
          <a:p>
            <a:pPr marL="457200" algn="just"/>
            <a:endParaRPr lang="hr-HR" sz="2400" dirty="0">
              <a:latin typeface="Calibri" panose="020F0502020204030204" pitchFamily="34" charset="0"/>
              <a:cs typeface="Times New Roman" panose="02020603050405020304" pitchFamily="18" charset="0"/>
            </a:endParaRPr>
          </a:p>
          <a:p>
            <a:pPr marL="457200" algn="just"/>
            <a:r>
              <a:rPr lang="hr-HR" sz="2400" dirty="0">
                <a:latin typeface="Calibri" panose="020F0502020204030204" pitchFamily="34" charset="0"/>
                <a:cs typeface="Times New Roman" panose="02020603050405020304" pitchFamily="18" charset="0"/>
              </a:rPr>
              <a:t>Prikupljanje podataka je na nekim sudovima započelo krajem prosinca, a na većini sudova u siječnju.</a:t>
            </a:r>
          </a:p>
          <a:p>
            <a:pPr marL="457200" algn="just"/>
            <a:endParaRPr lang="hr-HR" sz="2400" dirty="0">
              <a:latin typeface="Calibri" panose="020F0502020204030204" pitchFamily="34" charset="0"/>
              <a:cs typeface="Times New Roman" panose="02020603050405020304" pitchFamily="18" charset="0"/>
            </a:endParaRPr>
          </a:p>
          <a:p>
            <a:pPr marL="457200" algn="just"/>
            <a:r>
              <a:rPr lang="hr-HR" sz="2400" dirty="0">
                <a:latin typeface="Calibri" panose="020F0502020204030204" pitchFamily="34" charset="0"/>
                <a:cs typeface="Times New Roman" panose="02020603050405020304" pitchFamily="18" charset="0"/>
              </a:rPr>
              <a:t>Tijekom mjerenja imali smo dvije izvanredne situacije:</a:t>
            </a:r>
          </a:p>
          <a:p>
            <a:pPr marL="800100" indent="-342900" algn="just">
              <a:buFontTx/>
              <a:buChar char="-"/>
            </a:pPr>
            <a:r>
              <a:rPr lang="hr-HR" sz="2400" dirty="0" err="1">
                <a:latin typeface="Calibri" panose="020F0502020204030204" pitchFamily="34" charset="0"/>
                <a:cs typeface="Times New Roman" panose="02020603050405020304" pitchFamily="18" charset="0"/>
              </a:rPr>
              <a:t>Covid</a:t>
            </a:r>
            <a:r>
              <a:rPr lang="hr-HR" sz="2400" dirty="0">
                <a:latin typeface="Calibri" panose="020F0502020204030204" pitchFamily="34" charset="0"/>
                <a:cs typeface="Times New Roman" panose="02020603050405020304" pitchFamily="18" charset="0"/>
              </a:rPr>
              <a:t> 19</a:t>
            </a:r>
          </a:p>
          <a:p>
            <a:pPr marL="800100" indent="-342900" algn="just">
              <a:buFontTx/>
              <a:buChar char="-"/>
            </a:pPr>
            <a:r>
              <a:rPr lang="hr-HR" sz="2400" dirty="0">
                <a:latin typeface="Calibri" panose="020F0502020204030204" pitchFamily="34" charset="0"/>
                <a:cs typeface="Times New Roman" panose="02020603050405020304" pitchFamily="18" charset="0"/>
              </a:rPr>
              <a:t>potres u Zagrebu</a:t>
            </a:r>
          </a:p>
          <a:p>
            <a:pPr marL="800100" indent="-342900" algn="just">
              <a:buFontTx/>
              <a:buChar char="-"/>
            </a:pPr>
            <a:endParaRPr lang="hr-HR" sz="2400" dirty="0">
              <a:latin typeface="Calibri" panose="020F0502020204030204" pitchFamily="34" charset="0"/>
              <a:cs typeface="Times New Roman" panose="02020603050405020304" pitchFamily="18" charset="0"/>
            </a:endParaRPr>
          </a:p>
          <a:p>
            <a:pPr marL="457200" algn="just"/>
            <a:r>
              <a:rPr lang="hr-HR" sz="2400" dirty="0">
                <a:latin typeface="Calibri" panose="020F0502020204030204" pitchFamily="34" charset="0"/>
                <a:cs typeface="Times New Roman" panose="02020603050405020304" pitchFamily="18" charset="0"/>
              </a:rPr>
              <a:t>Početkom travnja poslan je dopis da se mjerenje produljuje do 30.4.</a:t>
            </a:r>
          </a:p>
          <a:p>
            <a:pPr marL="457200" algn="just"/>
            <a:endParaRPr lang="hr-HR" sz="2400" dirty="0">
              <a:latin typeface="Calibri" panose="020F0502020204030204" pitchFamily="34" charset="0"/>
              <a:cs typeface="Times New Roman" panose="02020603050405020304" pitchFamily="18" charset="0"/>
            </a:endParaRPr>
          </a:p>
          <a:p>
            <a:pPr marL="457200" algn="just"/>
            <a:r>
              <a:rPr lang="hr-HR" sz="2400" dirty="0">
                <a:latin typeface="Calibri" panose="020F0502020204030204" pitchFamily="34" charset="0"/>
                <a:cs typeface="Times New Roman" panose="02020603050405020304" pitchFamily="18" charset="0"/>
              </a:rPr>
              <a:t>Unatoč svim problemima određen broj sudaca je i dalje unosio podatke pa čak i od kuće.</a:t>
            </a:r>
            <a:endParaRPr lang="en-US" sz="24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047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1480"/>
            <a:ext cx="11932920" cy="416921"/>
          </a:xfrm>
        </p:spPr>
        <p:txBody>
          <a:bodyPr/>
          <a:lstStyle/>
          <a:p>
            <a:r>
              <a:rPr lang="hr-HR" dirty="0">
                <a:latin typeface="+mj-lt"/>
              </a:rPr>
              <a:t>Suci i sudski savjetnici koji su sudjelovali u mjerenju</a:t>
            </a:r>
          </a:p>
        </p:txBody>
      </p:sp>
      <p:sp>
        <p:nvSpPr>
          <p:cNvPr id="3" name="Content Placeholder 2"/>
          <p:cNvSpPr>
            <a:spLocks noGrp="1"/>
          </p:cNvSpPr>
          <p:nvPr>
            <p:ph idx="1"/>
          </p:nvPr>
        </p:nvSpPr>
        <p:spPr>
          <a:xfrm>
            <a:off x="443753" y="1549039"/>
            <a:ext cx="11658600" cy="5674721"/>
          </a:xfrm>
        </p:spPr>
        <p:txBody>
          <a:bodyPr/>
          <a:lstStyle/>
          <a:p>
            <a:endParaRPr lang="hr-HR" sz="2400" dirty="0">
              <a:latin typeface="+mn-lt"/>
            </a:endParaRPr>
          </a:p>
          <a:p>
            <a:endParaRPr lang="hr-HR" sz="2400" dirty="0">
              <a:latin typeface="+mn-lt"/>
            </a:endParaRPr>
          </a:p>
          <a:p>
            <a:endParaRPr lang="hr-HR" sz="2800" dirty="0">
              <a:latin typeface="+mn-lt"/>
            </a:endParaRPr>
          </a:p>
          <a:p>
            <a:r>
              <a:rPr lang="hr-HR" sz="2800" dirty="0">
                <a:latin typeface="+mn-lt"/>
              </a:rPr>
              <a:t> </a:t>
            </a:r>
          </a:p>
          <a:p>
            <a:pPr marL="514350" indent="-514350">
              <a:buAutoNum type="arabicPeriod"/>
            </a:pPr>
            <a:endParaRPr lang="hr-HR" sz="2800" dirty="0">
              <a:latin typeface="+mn-lt"/>
            </a:endParaRPr>
          </a:p>
        </p:txBody>
      </p:sp>
      <p:sp>
        <p:nvSpPr>
          <p:cNvPr id="4" name="Text Placeholder 3"/>
          <p:cNvSpPr>
            <a:spLocks noGrp="1"/>
          </p:cNvSpPr>
          <p:nvPr>
            <p:ph type="body" sz="quarter" idx="11"/>
          </p:nvPr>
        </p:nvSpPr>
        <p:spPr/>
        <p:txBody>
          <a:bodyPr/>
          <a:lstStyle/>
          <a:p>
            <a:endParaRPr lang="en-US" dirty="0">
              <a:latin typeface="IBM Plex Arabic" panose="020B0503050203000203" pitchFamily="34" charset="-78"/>
              <a:cs typeface="IBM Plex Arabic" panose="020B0503050203000203" pitchFamily="34" charset="-78"/>
            </a:endParaRPr>
          </a:p>
          <a:p>
            <a:endParaRPr lang="hr-HR" dirty="0"/>
          </a:p>
        </p:txBody>
      </p:sp>
      <p:pic>
        <p:nvPicPr>
          <p:cNvPr id="7" name="Picture 6">
            <a:extLst>
              <a:ext uri="{FF2B5EF4-FFF2-40B4-BE49-F238E27FC236}">
                <a16:creationId xmlns:a16="http://schemas.microsoft.com/office/drawing/2014/main" id="{DBAB6106-C25C-4227-963A-E9F6D4A51C9D}"/>
              </a:ext>
            </a:extLst>
          </p:cNvPr>
          <p:cNvPicPr>
            <a:picLocks noChangeAspect="1"/>
          </p:cNvPicPr>
          <p:nvPr/>
        </p:nvPicPr>
        <p:blipFill rotWithShape="1">
          <a:blip r:embed="rId2"/>
          <a:srcRect t="31268" b="31220"/>
          <a:stretch/>
        </p:blipFill>
        <p:spPr>
          <a:xfrm>
            <a:off x="10195560" y="7069174"/>
            <a:ext cx="4515954" cy="1198526"/>
          </a:xfrm>
          <a:prstGeom prst="rect">
            <a:avLst/>
          </a:prstGeom>
        </p:spPr>
      </p:pic>
      <p:sp>
        <p:nvSpPr>
          <p:cNvPr id="8" name="Rectangle 7">
            <a:extLst>
              <a:ext uri="{FF2B5EF4-FFF2-40B4-BE49-F238E27FC236}">
                <a16:creationId xmlns:a16="http://schemas.microsoft.com/office/drawing/2014/main" id="{59E30D79-D100-4DF3-AB9E-2BC5CA259585}"/>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9" name="Picture 8">
            <a:extLst>
              <a:ext uri="{FF2B5EF4-FFF2-40B4-BE49-F238E27FC236}">
                <a16:creationId xmlns:a16="http://schemas.microsoft.com/office/drawing/2014/main" id="{BC36A8D6-1F49-4071-9DDB-5622EE06219C}"/>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pic>
        <p:nvPicPr>
          <p:cNvPr id="16" name="Picture 15" descr="A close up of a newspaper&#10;&#10;Description automatically generated">
            <a:extLst>
              <a:ext uri="{FF2B5EF4-FFF2-40B4-BE49-F238E27FC236}">
                <a16:creationId xmlns:a16="http://schemas.microsoft.com/office/drawing/2014/main" id="{A5B002FB-CB3F-4D30-8018-95E19B1550C8}"/>
              </a:ext>
            </a:extLst>
          </p:cNvPr>
          <p:cNvPicPr>
            <a:picLocks noChangeAspect="1"/>
          </p:cNvPicPr>
          <p:nvPr/>
        </p:nvPicPr>
        <p:blipFill>
          <a:blip r:embed="rId4"/>
          <a:stretch>
            <a:fillRect/>
          </a:stretch>
        </p:blipFill>
        <p:spPr>
          <a:xfrm>
            <a:off x="1691640" y="1182408"/>
            <a:ext cx="11018520" cy="5886766"/>
          </a:xfrm>
          <a:prstGeom prst="rect">
            <a:avLst/>
          </a:prstGeom>
        </p:spPr>
      </p:pic>
    </p:spTree>
    <p:extLst>
      <p:ext uri="{BB962C8B-B14F-4D97-AF65-F5344CB8AC3E}">
        <p14:creationId xmlns:p14="http://schemas.microsoft.com/office/powerpoint/2010/main" val="3563955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sp>
        <p:nvSpPr>
          <p:cNvPr id="21" name="Content Placeholder 12">
            <a:extLst>
              <a:ext uri="{FF2B5EF4-FFF2-40B4-BE49-F238E27FC236}">
                <a16:creationId xmlns:a16="http://schemas.microsoft.com/office/drawing/2014/main" id="{1ADDA321-5AA8-4CDB-A31C-E3B22F291C77}"/>
              </a:ext>
            </a:extLst>
          </p:cNvPr>
          <p:cNvSpPr txBox="1">
            <a:spLocks/>
          </p:cNvSpPr>
          <p:nvPr/>
        </p:nvSpPr>
        <p:spPr>
          <a:xfrm>
            <a:off x="1695878" y="1280160"/>
            <a:ext cx="11238643" cy="5094070"/>
          </a:xfrm>
          <a:prstGeom prst="rect">
            <a:avLst/>
          </a:prstGeom>
        </p:spPr>
        <p:txBody>
          <a:bodyPr anchor="ctr"/>
          <a:lstStyle>
            <a:lvl1pPr marL="0" indent="0" algn="l" defTabSz="685800" rtl="0" eaLnBrk="1" latinLnBrk="0" hangingPunct="1">
              <a:lnSpc>
                <a:spcPct val="105000"/>
              </a:lnSpc>
              <a:spcBef>
                <a:spcPts val="750"/>
              </a:spcBef>
              <a:buFontTx/>
              <a:buNone/>
              <a:tabLst/>
              <a:defRPr sz="1300" b="0" i="0" kern="1200">
                <a:solidFill>
                  <a:schemeClr val="tx1"/>
                </a:solidFill>
                <a:latin typeface="IBM Plex Sans" charset="0"/>
                <a:ea typeface="IBM Plex Sans" charset="0"/>
                <a:cs typeface="IBM Plex Sans" charset="0"/>
              </a:defRPr>
            </a:lvl1pPr>
            <a:lvl2pPr marL="142875" indent="-142875" algn="l" defTabSz="685800" rtl="0" eaLnBrk="1" latinLnBrk="0" hangingPunct="1">
              <a:lnSpc>
                <a:spcPct val="105000"/>
              </a:lnSpc>
              <a:spcBef>
                <a:spcPts val="625"/>
              </a:spcBef>
              <a:buFont typeface="LucidaGrande" charset="0"/>
              <a:buChar char="-"/>
              <a:defRPr sz="1300" b="0" i="0" kern="1200">
                <a:solidFill>
                  <a:schemeClr val="tx1"/>
                </a:solidFill>
                <a:latin typeface="IBM Plex Sans" charset="0"/>
                <a:ea typeface="IBM Plex Sans" charset="0"/>
                <a:cs typeface="IBM Plex Sans" charset="0"/>
              </a:defRPr>
            </a:lvl2pPr>
            <a:lvl3pPr marL="285750" indent="-142875" algn="l" defTabSz="685800" rtl="0" eaLnBrk="1" latinLnBrk="0" hangingPunct="1">
              <a:lnSpc>
                <a:spcPct val="105000"/>
              </a:lnSpc>
              <a:spcBef>
                <a:spcPts val="0"/>
              </a:spcBef>
              <a:buSzPct val="80000"/>
              <a:buFont typeface="Arial" panose="020B0604020202020204" pitchFamily="34" charset="0"/>
              <a:buChar char="•"/>
              <a:defRPr sz="1300" b="0" i="0" kern="1200">
                <a:solidFill>
                  <a:schemeClr val="tx1"/>
                </a:solidFill>
                <a:latin typeface="IBM Plex Sans" charset="0"/>
                <a:ea typeface="IBM Plex Sans" charset="0"/>
                <a:cs typeface="IBM Plex Sans" charset="0"/>
              </a:defRPr>
            </a:lvl3pPr>
            <a:lvl4pPr marL="428625" indent="-142875" algn="l" defTabSz="685800" rtl="0" eaLnBrk="1" latinLnBrk="0" hangingPunct="1">
              <a:lnSpc>
                <a:spcPct val="105000"/>
              </a:lnSpc>
              <a:spcBef>
                <a:spcPts val="0"/>
              </a:spcBef>
              <a:buFont typeface=".AppleSystemUIFont" charset="-120"/>
              <a:buChar char="–"/>
              <a:defRPr sz="1300" b="0" i="0" kern="1200">
                <a:solidFill>
                  <a:schemeClr val="tx1"/>
                </a:solidFill>
                <a:latin typeface="IBM Plex Sans" charset="0"/>
                <a:ea typeface="IBM Plex Sans" charset="0"/>
                <a:cs typeface="IBM Plex Sans" charset="0"/>
              </a:defRPr>
            </a:lvl4pPr>
            <a:lvl5pPr marL="571500" indent="-142875" algn="l" defTabSz="685800" rtl="0" eaLnBrk="1" latinLnBrk="0" hangingPunct="1">
              <a:lnSpc>
                <a:spcPct val="105000"/>
              </a:lnSpc>
              <a:spcBef>
                <a:spcPts val="0"/>
              </a:spcBef>
              <a:buSzPct val="80000"/>
              <a:buFont typeface="Arial" panose="020B0604020202020204" pitchFamily="34" charset="0"/>
              <a:buChar char="•"/>
              <a:defRPr sz="1300" b="0" i="0" kern="1200">
                <a:solidFill>
                  <a:schemeClr val="tx1"/>
                </a:solidFill>
                <a:latin typeface="IBM Plex Sans" charset="0"/>
                <a:ea typeface="IBM Plex Sans" charset="0"/>
                <a:cs typeface="IBM Plex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a:spcBef>
                <a:spcPts val="480"/>
              </a:spcBef>
              <a:defRPr/>
            </a:pPr>
            <a:r>
              <a:rPr lang="hr-HR" sz="5000" dirty="0">
                <a:solidFill>
                  <a:srgbClr val="000000"/>
                </a:solidFill>
                <a:latin typeface="+mn-lt"/>
              </a:rPr>
              <a:t>Obrada podataka</a:t>
            </a:r>
            <a:endParaRPr lang="en-US" sz="5000" dirty="0">
              <a:solidFill>
                <a:srgbClr val="000000"/>
              </a:solidFill>
            </a:endParaRPr>
          </a:p>
        </p:txBody>
      </p:sp>
    </p:spTree>
    <p:extLst>
      <p:ext uri="{BB962C8B-B14F-4D97-AF65-F5344CB8AC3E}">
        <p14:creationId xmlns:p14="http://schemas.microsoft.com/office/powerpoint/2010/main" val="3724872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latin typeface="+mj-lt"/>
              </a:rPr>
              <a:t>Obrada podataka</a:t>
            </a:r>
          </a:p>
        </p:txBody>
      </p:sp>
      <p:sp>
        <p:nvSpPr>
          <p:cNvPr id="3" name="Content Placeholder 2"/>
          <p:cNvSpPr>
            <a:spLocks noGrp="1"/>
          </p:cNvSpPr>
          <p:nvPr>
            <p:ph idx="1"/>
          </p:nvPr>
        </p:nvSpPr>
        <p:spPr>
          <a:xfrm>
            <a:off x="443753" y="1549039"/>
            <a:ext cx="11658600" cy="5852160"/>
          </a:xfrm>
        </p:spPr>
        <p:txBody>
          <a:bodyPr/>
          <a:lstStyle/>
          <a:p>
            <a:r>
              <a:rPr lang="hr-HR" sz="2400" dirty="0">
                <a:latin typeface="+mn-lt"/>
              </a:rPr>
              <a:t>Za vrijeme trajanja mjerenja već je započeto s pripremnim aktivnostima za pripremu podataka u oblik koji je prikladan za analizu</a:t>
            </a:r>
          </a:p>
          <a:p>
            <a:r>
              <a:rPr lang="hr-HR" sz="2400" dirty="0">
                <a:latin typeface="+mn-lt"/>
              </a:rPr>
              <a:t>Tijekom svibnja obrađeni su svi prikupljeni podaci i dobiveni su prvi rezultati</a:t>
            </a:r>
          </a:p>
          <a:p>
            <a:r>
              <a:rPr lang="hr-HR" sz="2400" dirty="0">
                <a:latin typeface="+mn-lt"/>
              </a:rPr>
              <a:t>Ključne aktivnosti obrade podataka:</a:t>
            </a:r>
          </a:p>
          <a:p>
            <a:pPr marL="1028700" lvl="3" indent="-342900">
              <a:buFont typeface="Courier New" panose="02070309020205020404" pitchFamily="49" charset="0"/>
              <a:buChar char="o"/>
            </a:pPr>
            <a:r>
              <a:rPr lang="hr-HR" sz="2400" dirty="0">
                <a:latin typeface="+mn-lt"/>
              </a:rPr>
              <a:t>čišćenje podataka (izuzimanje pojedinih zapisa, npr. upisnici koji nisu ulazili u analizu, nisu uneseni svi potrebni podaci, i sl.)</a:t>
            </a:r>
          </a:p>
          <a:p>
            <a:pPr marL="1028700" lvl="3" indent="-342900">
              <a:buFont typeface="Courier New" panose="02070309020205020404" pitchFamily="49" charset="0"/>
              <a:buChar char="o"/>
            </a:pPr>
            <a:r>
              <a:rPr lang="hr-HR" sz="2400" dirty="0">
                <a:latin typeface="+mn-lt"/>
              </a:rPr>
              <a:t>korekcija podataka (često su bile greške u unosu broja predmeta, npr. zamjena znamenki, pogrešno odabrana vrsta predmeta, i sl.)</a:t>
            </a:r>
          </a:p>
          <a:p>
            <a:pPr marL="1028700" lvl="3" indent="-342900">
              <a:buFont typeface="Courier New" panose="02070309020205020404" pitchFamily="49" charset="0"/>
              <a:buChar char="o"/>
            </a:pPr>
            <a:r>
              <a:rPr lang="hr-HR" sz="2400" dirty="0">
                <a:latin typeface="+mn-lt"/>
              </a:rPr>
              <a:t>povezivanje prikupljenih podataka s podacima iz </a:t>
            </a:r>
            <a:r>
              <a:rPr lang="hr-HR" sz="2400" dirty="0" err="1">
                <a:latin typeface="+mn-lt"/>
              </a:rPr>
              <a:t>eSpisa</a:t>
            </a:r>
            <a:r>
              <a:rPr lang="hr-HR" sz="2400" dirty="0">
                <a:latin typeface="+mn-lt"/>
              </a:rPr>
              <a:t> (prema oznaci predmeta)</a:t>
            </a:r>
          </a:p>
          <a:p>
            <a:pPr lvl="3" indent="0">
              <a:buNone/>
            </a:pPr>
            <a:endParaRPr lang="hr-HR" sz="2400" dirty="0">
              <a:latin typeface="+mn-lt"/>
            </a:endParaRPr>
          </a:p>
          <a:p>
            <a:endParaRPr lang="hr-HR" sz="2400" dirty="0">
              <a:latin typeface="+mn-lt"/>
            </a:endParaRPr>
          </a:p>
          <a:p>
            <a:endParaRPr lang="hr-HR" sz="2800" dirty="0">
              <a:latin typeface="+mn-lt"/>
            </a:endParaRPr>
          </a:p>
          <a:p>
            <a:r>
              <a:rPr lang="hr-HR" sz="2800" dirty="0">
                <a:latin typeface="+mn-lt"/>
              </a:rPr>
              <a:t> </a:t>
            </a:r>
          </a:p>
          <a:p>
            <a:pPr marL="514350" indent="-514350">
              <a:buAutoNum type="arabicPeriod"/>
            </a:pPr>
            <a:endParaRPr lang="hr-HR" sz="2800" dirty="0">
              <a:latin typeface="+mn-lt"/>
            </a:endParaRPr>
          </a:p>
        </p:txBody>
      </p:sp>
      <p:sp>
        <p:nvSpPr>
          <p:cNvPr id="4" name="Text Placeholder 3"/>
          <p:cNvSpPr>
            <a:spLocks noGrp="1"/>
          </p:cNvSpPr>
          <p:nvPr>
            <p:ph type="body" sz="quarter" idx="11"/>
          </p:nvPr>
        </p:nvSpPr>
        <p:spPr/>
        <p:txBody>
          <a:bodyPr/>
          <a:lstStyle/>
          <a:p>
            <a:endParaRPr lang="en-US" dirty="0">
              <a:latin typeface="IBM Plex Arabic" panose="020B0503050203000203" pitchFamily="34" charset="-78"/>
              <a:cs typeface="IBM Plex Arabic" panose="020B0503050203000203" pitchFamily="34" charset="-78"/>
            </a:endParaRPr>
          </a:p>
          <a:p>
            <a:endParaRPr lang="hr-HR" dirty="0"/>
          </a:p>
        </p:txBody>
      </p:sp>
      <p:pic>
        <p:nvPicPr>
          <p:cNvPr id="7" name="Picture 6">
            <a:extLst>
              <a:ext uri="{FF2B5EF4-FFF2-40B4-BE49-F238E27FC236}">
                <a16:creationId xmlns:a16="http://schemas.microsoft.com/office/drawing/2014/main" id="{DBAB6106-C25C-4227-963A-E9F6D4A51C9D}"/>
              </a:ext>
            </a:extLst>
          </p:cNvPr>
          <p:cNvPicPr>
            <a:picLocks noChangeAspect="1"/>
          </p:cNvPicPr>
          <p:nvPr/>
        </p:nvPicPr>
        <p:blipFill rotWithShape="1">
          <a:blip r:embed="rId2"/>
          <a:srcRect t="31268" b="31220"/>
          <a:stretch/>
        </p:blipFill>
        <p:spPr>
          <a:xfrm>
            <a:off x="10195560" y="7069174"/>
            <a:ext cx="4515954" cy="1198526"/>
          </a:xfrm>
          <a:prstGeom prst="rect">
            <a:avLst/>
          </a:prstGeom>
        </p:spPr>
      </p:pic>
      <p:sp>
        <p:nvSpPr>
          <p:cNvPr id="8" name="Rectangle 7">
            <a:extLst>
              <a:ext uri="{FF2B5EF4-FFF2-40B4-BE49-F238E27FC236}">
                <a16:creationId xmlns:a16="http://schemas.microsoft.com/office/drawing/2014/main" id="{59E30D79-D100-4DF3-AB9E-2BC5CA259585}"/>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9" name="Picture 8">
            <a:extLst>
              <a:ext uri="{FF2B5EF4-FFF2-40B4-BE49-F238E27FC236}">
                <a16:creationId xmlns:a16="http://schemas.microsoft.com/office/drawing/2014/main" id="{BC36A8D6-1F49-4071-9DDB-5622EE06219C}"/>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spTree>
    <p:extLst>
      <p:ext uri="{BB962C8B-B14F-4D97-AF65-F5344CB8AC3E}">
        <p14:creationId xmlns:p14="http://schemas.microsoft.com/office/powerpoint/2010/main" val="3631770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latin typeface="+mj-lt"/>
              </a:rPr>
              <a:t>Primjer unesenih zapisa</a:t>
            </a:r>
            <a:br>
              <a:rPr lang="hr-HR" dirty="0">
                <a:latin typeface="+mj-lt"/>
              </a:rPr>
            </a:br>
            <a:endParaRPr lang="hr-HR" dirty="0">
              <a:latin typeface="+mj-lt"/>
            </a:endParaRPr>
          </a:p>
        </p:txBody>
      </p:sp>
      <p:sp>
        <p:nvSpPr>
          <p:cNvPr id="4" name="Text Placeholder 3"/>
          <p:cNvSpPr>
            <a:spLocks noGrp="1"/>
          </p:cNvSpPr>
          <p:nvPr>
            <p:ph type="body" sz="quarter" idx="11"/>
          </p:nvPr>
        </p:nvSpPr>
        <p:spPr/>
        <p:txBody>
          <a:bodyPr/>
          <a:lstStyle/>
          <a:p>
            <a:endParaRPr lang="en-US" dirty="0">
              <a:latin typeface="IBM Plex Arabic" panose="020B0503050203000203" pitchFamily="34" charset="-78"/>
              <a:cs typeface="IBM Plex Arabic" panose="020B0503050203000203" pitchFamily="34" charset="-78"/>
            </a:endParaRPr>
          </a:p>
          <a:p>
            <a:endParaRPr lang="hr-HR" dirty="0"/>
          </a:p>
        </p:txBody>
      </p:sp>
      <p:pic>
        <p:nvPicPr>
          <p:cNvPr id="7" name="Picture 6">
            <a:extLst>
              <a:ext uri="{FF2B5EF4-FFF2-40B4-BE49-F238E27FC236}">
                <a16:creationId xmlns:a16="http://schemas.microsoft.com/office/drawing/2014/main" id="{DBAB6106-C25C-4227-963A-E9F6D4A51C9D}"/>
              </a:ext>
            </a:extLst>
          </p:cNvPr>
          <p:cNvPicPr>
            <a:picLocks noChangeAspect="1"/>
          </p:cNvPicPr>
          <p:nvPr/>
        </p:nvPicPr>
        <p:blipFill rotWithShape="1">
          <a:blip r:embed="rId2"/>
          <a:srcRect t="31268" b="31220"/>
          <a:stretch/>
        </p:blipFill>
        <p:spPr>
          <a:xfrm>
            <a:off x="10195560" y="7069174"/>
            <a:ext cx="4515954" cy="1198526"/>
          </a:xfrm>
          <a:prstGeom prst="rect">
            <a:avLst/>
          </a:prstGeom>
        </p:spPr>
      </p:pic>
      <p:sp>
        <p:nvSpPr>
          <p:cNvPr id="8" name="Rectangle 7">
            <a:extLst>
              <a:ext uri="{FF2B5EF4-FFF2-40B4-BE49-F238E27FC236}">
                <a16:creationId xmlns:a16="http://schemas.microsoft.com/office/drawing/2014/main" id="{59E30D79-D100-4DF3-AB9E-2BC5CA259585}"/>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9" name="Picture 8">
            <a:extLst>
              <a:ext uri="{FF2B5EF4-FFF2-40B4-BE49-F238E27FC236}">
                <a16:creationId xmlns:a16="http://schemas.microsoft.com/office/drawing/2014/main" id="{BC36A8D6-1F49-4071-9DDB-5622EE06219C}"/>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pic>
        <p:nvPicPr>
          <p:cNvPr id="5" name="Picture 4">
            <a:extLst>
              <a:ext uri="{FF2B5EF4-FFF2-40B4-BE49-F238E27FC236}">
                <a16:creationId xmlns:a16="http://schemas.microsoft.com/office/drawing/2014/main" id="{7CA372B8-8899-4FC8-A925-612C51665FEF}"/>
              </a:ext>
            </a:extLst>
          </p:cNvPr>
          <p:cNvPicPr>
            <a:picLocks noChangeAspect="1"/>
          </p:cNvPicPr>
          <p:nvPr/>
        </p:nvPicPr>
        <p:blipFill>
          <a:blip r:embed="rId4"/>
          <a:stretch>
            <a:fillRect/>
          </a:stretch>
        </p:blipFill>
        <p:spPr>
          <a:xfrm>
            <a:off x="541422" y="1660233"/>
            <a:ext cx="13528774" cy="4915958"/>
          </a:xfrm>
          <a:prstGeom prst="rect">
            <a:avLst/>
          </a:prstGeom>
        </p:spPr>
      </p:pic>
    </p:spTree>
    <p:extLst>
      <p:ext uri="{BB962C8B-B14F-4D97-AF65-F5344CB8AC3E}">
        <p14:creationId xmlns:p14="http://schemas.microsoft.com/office/powerpoint/2010/main" val="2413194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latin typeface="+mj-lt"/>
              </a:rPr>
              <a:t>Priprema zapisa – prema pretpostavki</a:t>
            </a:r>
            <a:br>
              <a:rPr lang="hr-HR" dirty="0">
                <a:latin typeface="+mj-lt"/>
              </a:rPr>
            </a:br>
            <a:endParaRPr lang="hr-HR" dirty="0">
              <a:latin typeface="+mj-lt"/>
            </a:endParaRPr>
          </a:p>
        </p:txBody>
      </p:sp>
      <p:sp>
        <p:nvSpPr>
          <p:cNvPr id="4" name="Text Placeholder 3"/>
          <p:cNvSpPr>
            <a:spLocks noGrp="1"/>
          </p:cNvSpPr>
          <p:nvPr>
            <p:ph type="body" sz="quarter" idx="11"/>
          </p:nvPr>
        </p:nvSpPr>
        <p:spPr/>
        <p:txBody>
          <a:bodyPr/>
          <a:lstStyle/>
          <a:p>
            <a:endParaRPr lang="en-US" dirty="0">
              <a:latin typeface="IBM Plex Arabic" panose="020B0503050203000203" pitchFamily="34" charset="-78"/>
              <a:cs typeface="IBM Plex Arabic" panose="020B0503050203000203" pitchFamily="34" charset="-78"/>
            </a:endParaRPr>
          </a:p>
          <a:p>
            <a:endParaRPr lang="hr-HR" dirty="0"/>
          </a:p>
        </p:txBody>
      </p:sp>
      <p:pic>
        <p:nvPicPr>
          <p:cNvPr id="7" name="Picture 6">
            <a:extLst>
              <a:ext uri="{FF2B5EF4-FFF2-40B4-BE49-F238E27FC236}">
                <a16:creationId xmlns:a16="http://schemas.microsoft.com/office/drawing/2014/main" id="{DBAB6106-C25C-4227-963A-E9F6D4A51C9D}"/>
              </a:ext>
            </a:extLst>
          </p:cNvPr>
          <p:cNvPicPr>
            <a:picLocks noChangeAspect="1"/>
          </p:cNvPicPr>
          <p:nvPr/>
        </p:nvPicPr>
        <p:blipFill rotWithShape="1">
          <a:blip r:embed="rId2"/>
          <a:srcRect t="31268" b="31220"/>
          <a:stretch/>
        </p:blipFill>
        <p:spPr>
          <a:xfrm>
            <a:off x="10195560" y="7069174"/>
            <a:ext cx="4515954" cy="1198526"/>
          </a:xfrm>
          <a:prstGeom prst="rect">
            <a:avLst/>
          </a:prstGeom>
        </p:spPr>
      </p:pic>
      <p:sp>
        <p:nvSpPr>
          <p:cNvPr id="8" name="Rectangle 7">
            <a:extLst>
              <a:ext uri="{FF2B5EF4-FFF2-40B4-BE49-F238E27FC236}">
                <a16:creationId xmlns:a16="http://schemas.microsoft.com/office/drawing/2014/main" id="{59E30D79-D100-4DF3-AB9E-2BC5CA259585}"/>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9" name="Picture 8">
            <a:extLst>
              <a:ext uri="{FF2B5EF4-FFF2-40B4-BE49-F238E27FC236}">
                <a16:creationId xmlns:a16="http://schemas.microsoft.com/office/drawing/2014/main" id="{BC36A8D6-1F49-4071-9DDB-5622EE06219C}"/>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pic>
        <p:nvPicPr>
          <p:cNvPr id="12" name="Picture 11">
            <a:extLst>
              <a:ext uri="{FF2B5EF4-FFF2-40B4-BE49-F238E27FC236}">
                <a16:creationId xmlns:a16="http://schemas.microsoft.com/office/drawing/2014/main" id="{37292B70-79D3-49AB-AFD1-56AD0D89CACA}"/>
              </a:ext>
            </a:extLst>
          </p:cNvPr>
          <p:cNvPicPr>
            <a:picLocks noChangeAspect="1"/>
          </p:cNvPicPr>
          <p:nvPr/>
        </p:nvPicPr>
        <p:blipFill>
          <a:blip r:embed="rId4"/>
          <a:stretch>
            <a:fillRect/>
          </a:stretch>
        </p:blipFill>
        <p:spPr>
          <a:xfrm>
            <a:off x="3270183" y="2695192"/>
            <a:ext cx="6903720" cy="4573751"/>
          </a:xfrm>
          <a:prstGeom prst="rect">
            <a:avLst/>
          </a:prstGeom>
        </p:spPr>
      </p:pic>
      <p:pic>
        <p:nvPicPr>
          <p:cNvPr id="3" name="Picture 2">
            <a:extLst>
              <a:ext uri="{FF2B5EF4-FFF2-40B4-BE49-F238E27FC236}">
                <a16:creationId xmlns:a16="http://schemas.microsoft.com/office/drawing/2014/main" id="{F5765B8D-F7A2-4D48-A324-3898910DFEED}"/>
              </a:ext>
            </a:extLst>
          </p:cNvPr>
          <p:cNvPicPr>
            <a:picLocks noChangeAspect="1"/>
          </p:cNvPicPr>
          <p:nvPr/>
        </p:nvPicPr>
        <p:blipFill>
          <a:blip r:embed="rId5"/>
          <a:stretch>
            <a:fillRect/>
          </a:stretch>
        </p:blipFill>
        <p:spPr>
          <a:xfrm>
            <a:off x="4754880" y="1462402"/>
            <a:ext cx="3765073" cy="741862"/>
          </a:xfrm>
          <a:prstGeom prst="rect">
            <a:avLst/>
          </a:prstGeom>
        </p:spPr>
      </p:pic>
    </p:spTree>
    <p:extLst>
      <p:ext uri="{BB962C8B-B14F-4D97-AF65-F5344CB8AC3E}">
        <p14:creationId xmlns:p14="http://schemas.microsoft.com/office/powerpoint/2010/main" val="3042239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457200" y="685800"/>
            <a:ext cx="12344400" cy="775796"/>
          </a:xfrm>
        </p:spPr>
        <p:txBody>
          <a:bodyPr/>
          <a:lstStyle/>
          <a:p>
            <a:r>
              <a:rPr lang="hr-HR" dirty="0">
                <a:latin typeface="+mj-lt"/>
                <a:cs typeface="IBM Plex Arabic" panose="020B0503050203000203" pitchFamily="34" charset="-78"/>
              </a:rPr>
              <a:t>Cilj i rezultati</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sp>
        <p:nvSpPr>
          <p:cNvPr id="26" name="Content Placeholder 12">
            <a:extLst>
              <a:ext uri="{FF2B5EF4-FFF2-40B4-BE49-F238E27FC236}">
                <a16:creationId xmlns:a16="http://schemas.microsoft.com/office/drawing/2014/main" id="{799CE389-69B7-4FAE-A321-946E0DD4CBA5}"/>
              </a:ext>
            </a:extLst>
          </p:cNvPr>
          <p:cNvSpPr txBox="1">
            <a:spLocks/>
          </p:cNvSpPr>
          <p:nvPr/>
        </p:nvSpPr>
        <p:spPr>
          <a:xfrm>
            <a:off x="2045226" y="1673932"/>
            <a:ext cx="3426459" cy="5094070"/>
          </a:xfrm>
          <a:prstGeom prst="rect">
            <a:avLst/>
          </a:prstGeom>
        </p:spPr>
        <p:txBody>
          <a:bodyPr anchor="t"/>
          <a:lstStyle>
            <a:lvl1pPr marL="0" indent="0" algn="l" defTabSz="685800" rtl="0" eaLnBrk="1" latinLnBrk="0" hangingPunct="1">
              <a:lnSpc>
                <a:spcPct val="105000"/>
              </a:lnSpc>
              <a:spcBef>
                <a:spcPts val="750"/>
              </a:spcBef>
              <a:buFontTx/>
              <a:buNone/>
              <a:tabLst/>
              <a:defRPr sz="1300" b="0" i="0" kern="1200">
                <a:solidFill>
                  <a:schemeClr val="tx1"/>
                </a:solidFill>
                <a:latin typeface="IBM Plex Sans" charset="0"/>
                <a:ea typeface="IBM Plex Sans" charset="0"/>
                <a:cs typeface="IBM Plex Sans" charset="0"/>
              </a:defRPr>
            </a:lvl1pPr>
            <a:lvl2pPr marL="142875" indent="-142875" algn="l" defTabSz="685800" rtl="0" eaLnBrk="1" latinLnBrk="0" hangingPunct="1">
              <a:lnSpc>
                <a:spcPct val="105000"/>
              </a:lnSpc>
              <a:spcBef>
                <a:spcPts val="625"/>
              </a:spcBef>
              <a:buFont typeface="LucidaGrande" charset="0"/>
              <a:buChar char="-"/>
              <a:defRPr sz="1300" b="0" i="0" kern="1200">
                <a:solidFill>
                  <a:schemeClr val="tx1"/>
                </a:solidFill>
                <a:latin typeface="IBM Plex Sans" charset="0"/>
                <a:ea typeface="IBM Plex Sans" charset="0"/>
                <a:cs typeface="IBM Plex Sans" charset="0"/>
              </a:defRPr>
            </a:lvl2pPr>
            <a:lvl3pPr marL="285750" indent="-142875" algn="l" defTabSz="685800" rtl="0" eaLnBrk="1" latinLnBrk="0" hangingPunct="1">
              <a:lnSpc>
                <a:spcPct val="105000"/>
              </a:lnSpc>
              <a:spcBef>
                <a:spcPts val="0"/>
              </a:spcBef>
              <a:buSzPct val="80000"/>
              <a:buFont typeface="Arial" panose="020B0604020202020204" pitchFamily="34" charset="0"/>
              <a:buChar char="•"/>
              <a:defRPr sz="1300" b="0" i="0" kern="1200">
                <a:solidFill>
                  <a:schemeClr val="tx1"/>
                </a:solidFill>
                <a:latin typeface="IBM Plex Sans" charset="0"/>
                <a:ea typeface="IBM Plex Sans" charset="0"/>
                <a:cs typeface="IBM Plex Sans" charset="0"/>
              </a:defRPr>
            </a:lvl3pPr>
            <a:lvl4pPr marL="428625" indent="-142875" algn="l" defTabSz="685800" rtl="0" eaLnBrk="1" latinLnBrk="0" hangingPunct="1">
              <a:lnSpc>
                <a:spcPct val="105000"/>
              </a:lnSpc>
              <a:spcBef>
                <a:spcPts val="0"/>
              </a:spcBef>
              <a:buFont typeface=".AppleSystemUIFont" charset="-120"/>
              <a:buChar char="–"/>
              <a:defRPr sz="1300" b="0" i="0" kern="1200">
                <a:solidFill>
                  <a:schemeClr val="tx1"/>
                </a:solidFill>
                <a:latin typeface="IBM Plex Sans" charset="0"/>
                <a:ea typeface="IBM Plex Sans" charset="0"/>
                <a:cs typeface="IBM Plex Sans" charset="0"/>
              </a:defRPr>
            </a:lvl4pPr>
            <a:lvl5pPr marL="571500" indent="-142875" algn="l" defTabSz="685800" rtl="0" eaLnBrk="1" latinLnBrk="0" hangingPunct="1">
              <a:lnSpc>
                <a:spcPct val="105000"/>
              </a:lnSpc>
              <a:spcBef>
                <a:spcPts val="0"/>
              </a:spcBef>
              <a:buSzPct val="80000"/>
              <a:buFont typeface="Arial" panose="020B0604020202020204" pitchFamily="34" charset="0"/>
              <a:buChar char="•"/>
              <a:defRPr sz="1300" b="0" i="0" kern="1200">
                <a:solidFill>
                  <a:schemeClr val="tx1"/>
                </a:solidFill>
                <a:latin typeface="IBM Plex Sans" charset="0"/>
                <a:ea typeface="IBM Plex Sans" charset="0"/>
                <a:cs typeface="IBM Plex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defTabSz="1097280">
              <a:spcBef>
                <a:spcPts val="480"/>
              </a:spcBef>
              <a:defRPr/>
            </a:pPr>
            <a:r>
              <a:rPr lang="hr-HR" sz="1920" b="1" dirty="0">
                <a:solidFill>
                  <a:srgbClr val="6EA6FF"/>
                </a:solidFill>
                <a:latin typeface="+mn-lt"/>
              </a:rPr>
              <a:t>Cilj</a:t>
            </a:r>
            <a:endParaRPr lang="en-US" sz="1920" dirty="0">
              <a:solidFill>
                <a:srgbClr val="000000"/>
              </a:solidFill>
              <a:latin typeface="+mn-lt"/>
            </a:endParaRPr>
          </a:p>
          <a:p>
            <a:pPr>
              <a:spcBef>
                <a:spcPts val="480"/>
              </a:spcBef>
            </a:pPr>
            <a:r>
              <a:rPr lang="hr-HR" sz="1600" dirty="0">
                <a:solidFill>
                  <a:srgbClr val="000000"/>
                </a:solidFill>
                <a:latin typeface="+mn-lt"/>
              </a:rPr>
              <a:t>Studija složenosti bi trebala dovesti do </a:t>
            </a:r>
            <a:r>
              <a:rPr lang="hr-HR" sz="1600" b="1" dirty="0" err="1">
                <a:solidFill>
                  <a:srgbClr val="000000"/>
                </a:solidFill>
                <a:latin typeface="+mn-lt"/>
              </a:rPr>
              <a:t>unaprjeđenj</a:t>
            </a:r>
            <a:r>
              <a:rPr lang="en-US" sz="1600" b="1" dirty="0">
                <a:solidFill>
                  <a:srgbClr val="000000"/>
                </a:solidFill>
                <a:latin typeface="+mn-lt"/>
              </a:rPr>
              <a:t>a</a:t>
            </a:r>
            <a:r>
              <a:rPr lang="hr-HR" sz="1600" b="1" dirty="0">
                <a:solidFill>
                  <a:srgbClr val="000000"/>
                </a:solidFill>
                <a:latin typeface="+mn-lt"/>
              </a:rPr>
              <a:t> Okvirnih mjerila za rad sudaca i Metodologije izrade ocjene</a:t>
            </a:r>
            <a:r>
              <a:rPr lang="hr-HR" sz="1600" dirty="0">
                <a:solidFill>
                  <a:srgbClr val="000000"/>
                </a:solidFill>
                <a:latin typeface="+mn-lt"/>
              </a:rPr>
              <a:t> obnašanja sudačke dužnosti</a:t>
            </a:r>
          </a:p>
          <a:p>
            <a:pPr>
              <a:spcBef>
                <a:spcPts val="480"/>
              </a:spcBef>
            </a:pPr>
            <a:r>
              <a:rPr lang="hr-HR" sz="1600" dirty="0">
                <a:solidFill>
                  <a:srgbClr val="000000"/>
                </a:solidFill>
                <a:latin typeface="+mn-lt"/>
              </a:rPr>
              <a:t>Studija složenosti predmeta treba ukazati na </a:t>
            </a:r>
            <a:r>
              <a:rPr lang="hr-HR" sz="1600" b="1" dirty="0">
                <a:solidFill>
                  <a:srgbClr val="000000"/>
                </a:solidFill>
                <a:latin typeface="+mn-lt"/>
              </a:rPr>
              <a:t>nedvosmisleno objektivno utvrđivanje</a:t>
            </a:r>
            <a:r>
              <a:rPr lang="hr-HR" sz="1600" dirty="0">
                <a:solidFill>
                  <a:srgbClr val="000000"/>
                </a:solidFill>
                <a:latin typeface="+mn-lt"/>
              </a:rPr>
              <a:t> sljedećih parametara:</a:t>
            </a:r>
          </a:p>
          <a:p>
            <a:pPr marL="285750" indent="-285750">
              <a:spcBef>
                <a:spcPts val="480"/>
              </a:spcBef>
              <a:buFontTx/>
              <a:buChar char="-"/>
            </a:pPr>
            <a:r>
              <a:rPr lang="hr-HR" sz="1600" b="1" dirty="0">
                <a:solidFill>
                  <a:srgbClr val="000000"/>
                </a:solidFill>
                <a:latin typeface="+mn-lt"/>
              </a:rPr>
              <a:t>Određivanje broja sudaca</a:t>
            </a:r>
            <a:r>
              <a:rPr lang="hr-HR" sz="1600" dirty="0">
                <a:solidFill>
                  <a:srgbClr val="000000"/>
                </a:solidFill>
                <a:latin typeface="+mn-lt"/>
              </a:rPr>
              <a:t> potrebnih za rješavanje predmeta ovisno o vrsti predmeta, vrsti suda i sudskoj instanci</a:t>
            </a:r>
          </a:p>
          <a:p>
            <a:pPr marL="285750" indent="-285750">
              <a:spcBef>
                <a:spcPts val="480"/>
              </a:spcBef>
              <a:buFontTx/>
              <a:buChar char="-"/>
            </a:pPr>
            <a:r>
              <a:rPr lang="hr-HR" sz="1600" b="1" dirty="0">
                <a:solidFill>
                  <a:srgbClr val="000000"/>
                </a:solidFill>
                <a:latin typeface="+mn-lt"/>
              </a:rPr>
              <a:t>Ravnomjernu distribuciju radne opterećenosti</a:t>
            </a:r>
            <a:r>
              <a:rPr lang="hr-HR" sz="1600" dirty="0">
                <a:solidFill>
                  <a:srgbClr val="000000"/>
                </a:solidFill>
                <a:latin typeface="+mn-lt"/>
              </a:rPr>
              <a:t> po sudu te u sudu</a:t>
            </a:r>
          </a:p>
          <a:p>
            <a:pPr>
              <a:spcBef>
                <a:spcPts val="480"/>
              </a:spcBef>
            </a:pPr>
            <a:endParaRPr lang="hr-HR" sz="1600" dirty="0">
              <a:solidFill>
                <a:srgbClr val="000000"/>
              </a:solidFill>
              <a:latin typeface="+mn-lt"/>
            </a:endParaRPr>
          </a:p>
          <a:p>
            <a:pPr>
              <a:spcBef>
                <a:spcPts val="480"/>
              </a:spcBef>
            </a:pPr>
            <a:endParaRPr lang="hr-HR" sz="1600" dirty="0">
              <a:solidFill>
                <a:srgbClr val="000000"/>
              </a:solidFill>
              <a:latin typeface="+mn-lt"/>
            </a:endParaRPr>
          </a:p>
          <a:p>
            <a:pPr>
              <a:spcBef>
                <a:spcPts val="480"/>
              </a:spcBef>
            </a:pPr>
            <a:endParaRPr lang="hr-HR" sz="1600" dirty="0">
              <a:solidFill>
                <a:srgbClr val="000000"/>
              </a:solidFill>
              <a:latin typeface="+mn-lt"/>
            </a:endParaRPr>
          </a:p>
          <a:p>
            <a:pPr>
              <a:spcBef>
                <a:spcPts val="480"/>
              </a:spcBef>
            </a:pPr>
            <a:endParaRPr lang="en-US" sz="1600" dirty="0">
              <a:solidFill>
                <a:srgbClr val="000000"/>
              </a:solidFill>
              <a:latin typeface="+mn-lt"/>
            </a:endParaRPr>
          </a:p>
        </p:txBody>
      </p:sp>
      <p:sp>
        <p:nvSpPr>
          <p:cNvPr id="27" name="Content Placeholder 12">
            <a:extLst>
              <a:ext uri="{FF2B5EF4-FFF2-40B4-BE49-F238E27FC236}">
                <a16:creationId xmlns:a16="http://schemas.microsoft.com/office/drawing/2014/main" id="{49DE935C-9995-4A1C-8B93-C5456B7575A0}"/>
              </a:ext>
            </a:extLst>
          </p:cNvPr>
          <p:cNvSpPr txBox="1">
            <a:spLocks/>
          </p:cNvSpPr>
          <p:nvPr/>
        </p:nvSpPr>
        <p:spPr>
          <a:xfrm>
            <a:off x="5703461" y="1673932"/>
            <a:ext cx="3426459" cy="5094070"/>
          </a:xfrm>
          <a:prstGeom prst="rect">
            <a:avLst/>
          </a:prstGeom>
        </p:spPr>
        <p:txBody>
          <a:bodyPr anchor="t"/>
          <a:lstStyle>
            <a:lvl1pPr marL="0" indent="0" algn="l" defTabSz="685800" rtl="0" eaLnBrk="1" latinLnBrk="0" hangingPunct="1">
              <a:lnSpc>
                <a:spcPct val="105000"/>
              </a:lnSpc>
              <a:spcBef>
                <a:spcPts val="750"/>
              </a:spcBef>
              <a:buFontTx/>
              <a:buNone/>
              <a:tabLst/>
              <a:defRPr sz="1300" b="0" i="0" kern="1200">
                <a:solidFill>
                  <a:schemeClr val="tx1"/>
                </a:solidFill>
                <a:latin typeface="IBM Plex Sans" charset="0"/>
                <a:ea typeface="IBM Plex Sans" charset="0"/>
                <a:cs typeface="IBM Plex Sans" charset="0"/>
              </a:defRPr>
            </a:lvl1pPr>
            <a:lvl2pPr marL="142875" indent="-142875" algn="l" defTabSz="685800" rtl="0" eaLnBrk="1" latinLnBrk="0" hangingPunct="1">
              <a:lnSpc>
                <a:spcPct val="105000"/>
              </a:lnSpc>
              <a:spcBef>
                <a:spcPts val="625"/>
              </a:spcBef>
              <a:buFont typeface="LucidaGrande" charset="0"/>
              <a:buChar char="-"/>
              <a:defRPr sz="1300" b="0" i="0" kern="1200">
                <a:solidFill>
                  <a:schemeClr val="tx1"/>
                </a:solidFill>
                <a:latin typeface="IBM Plex Sans" charset="0"/>
                <a:ea typeface="IBM Plex Sans" charset="0"/>
                <a:cs typeface="IBM Plex Sans" charset="0"/>
              </a:defRPr>
            </a:lvl2pPr>
            <a:lvl3pPr marL="285750" indent="-142875" algn="l" defTabSz="685800" rtl="0" eaLnBrk="1" latinLnBrk="0" hangingPunct="1">
              <a:lnSpc>
                <a:spcPct val="105000"/>
              </a:lnSpc>
              <a:spcBef>
                <a:spcPts val="0"/>
              </a:spcBef>
              <a:buSzPct val="80000"/>
              <a:buFont typeface="Arial" panose="020B0604020202020204" pitchFamily="34" charset="0"/>
              <a:buChar char="•"/>
              <a:defRPr sz="1300" b="0" i="0" kern="1200">
                <a:solidFill>
                  <a:schemeClr val="tx1"/>
                </a:solidFill>
                <a:latin typeface="IBM Plex Sans" charset="0"/>
                <a:ea typeface="IBM Plex Sans" charset="0"/>
                <a:cs typeface="IBM Plex Sans" charset="0"/>
              </a:defRPr>
            </a:lvl3pPr>
            <a:lvl4pPr marL="428625" indent="-142875" algn="l" defTabSz="685800" rtl="0" eaLnBrk="1" latinLnBrk="0" hangingPunct="1">
              <a:lnSpc>
                <a:spcPct val="105000"/>
              </a:lnSpc>
              <a:spcBef>
                <a:spcPts val="0"/>
              </a:spcBef>
              <a:buFont typeface=".AppleSystemUIFont" charset="-120"/>
              <a:buChar char="–"/>
              <a:defRPr sz="1300" b="0" i="0" kern="1200">
                <a:solidFill>
                  <a:schemeClr val="tx1"/>
                </a:solidFill>
                <a:latin typeface="IBM Plex Sans" charset="0"/>
                <a:ea typeface="IBM Plex Sans" charset="0"/>
                <a:cs typeface="IBM Plex Sans" charset="0"/>
              </a:defRPr>
            </a:lvl4pPr>
            <a:lvl5pPr marL="571500" indent="-142875" algn="l" defTabSz="685800" rtl="0" eaLnBrk="1" latinLnBrk="0" hangingPunct="1">
              <a:lnSpc>
                <a:spcPct val="105000"/>
              </a:lnSpc>
              <a:spcBef>
                <a:spcPts val="0"/>
              </a:spcBef>
              <a:buSzPct val="80000"/>
              <a:buFont typeface="Arial" panose="020B0604020202020204" pitchFamily="34" charset="0"/>
              <a:buChar char="•"/>
              <a:defRPr sz="1300" b="0" i="0" kern="1200">
                <a:solidFill>
                  <a:schemeClr val="tx1"/>
                </a:solidFill>
                <a:latin typeface="IBM Plex Sans" charset="0"/>
                <a:ea typeface="IBM Plex Sans" charset="0"/>
                <a:cs typeface="IBM Plex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defTabSz="1097280">
              <a:spcBef>
                <a:spcPts val="480"/>
              </a:spcBef>
              <a:defRPr/>
            </a:pPr>
            <a:r>
              <a:rPr lang="hr-HR" sz="1920" b="1" dirty="0">
                <a:solidFill>
                  <a:srgbClr val="6EA6FF"/>
                </a:solidFill>
                <a:latin typeface="+mn-lt"/>
              </a:rPr>
              <a:t>Isporuke</a:t>
            </a:r>
            <a:endParaRPr lang="en-US" sz="1920" dirty="0">
              <a:solidFill>
                <a:srgbClr val="000000"/>
              </a:solidFill>
              <a:latin typeface="+mn-lt"/>
            </a:endParaRPr>
          </a:p>
          <a:p>
            <a:pPr marL="285750" indent="-285750">
              <a:spcBef>
                <a:spcPts val="480"/>
              </a:spcBef>
              <a:buFontTx/>
              <a:buChar char="-"/>
            </a:pPr>
            <a:r>
              <a:rPr lang="hr-HR" sz="1600" dirty="0">
                <a:solidFill>
                  <a:srgbClr val="000000"/>
                </a:solidFill>
                <a:latin typeface="+mn-lt"/>
              </a:rPr>
              <a:t>Analiza relevantnog zakonodavnog okvira u RH</a:t>
            </a:r>
          </a:p>
          <a:p>
            <a:pPr marL="285750" indent="-285750">
              <a:spcBef>
                <a:spcPts val="480"/>
              </a:spcBef>
              <a:buFontTx/>
              <a:buChar char="-"/>
            </a:pPr>
            <a:r>
              <a:rPr lang="hr-HR" sz="1600" dirty="0">
                <a:solidFill>
                  <a:srgbClr val="000000"/>
                </a:solidFill>
                <a:latin typeface="+mn-lt"/>
              </a:rPr>
              <a:t>Izrađena Metodologija za izradu Studije složenosti predmeta</a:t>
            </a:r>
          </a:p>
          <a:p>
            <a:pPr marL="285750" indent="-285750">
              <a:spcBef>
                <a:spcPts val="480"/>
              </a:spcBef>
              <a:buFontTx/>
              <a:buChar char="-"/>
            </a:pPr>
            <a:r>
              <a:rPr lang="hr-HR" sz="1600" dirty="0">
                <a:solidFill>
                  <a:srgbClr val="000000"/>
                </a:solidFill>
                <a:latin typeface="+mn-lt"/>
              </a:rPr>
              <a:t>Izrađena Studija složenosti predmeta</a:t>
            </a:r>
          </a:p>
          <a:p>
            <a:pPr marL="285750" indent="-285750">
              <a:spcBef>
                <a:spcPts val="480"/>
              </a:spcBef>
              <a:buFontTx/>
              <a:buChar char="-"/>
            </a:pPr>
            <a:r>
              <a:rPr lang="hr-HR" sz="1600" dirty="0">
                <a:solidFill>
                  <a:srgbClr val="000000"/>
                </a:solidFill>
                <a:latin typeface="+mn-lt"/>
              </a:rPr>
              <a:t>Prezentirani rezultati Studije</a:t>
            </a:r>
          </a:p>
          <a:p>
            <a:pPr marL="285750" indent="-285750">
              <a:spcBef>
                <a:spcPts val="480"/>
              </a:spcBef>
              <a:buFontTx/>
              <a:buChar char="-"/>
            </a:pPr>
            <a:r>
              <a:rPr lang="hr-HR" sz="1600" dirty="0">
                <a:solidFill>
                  <a:srgbClr val="000000"/>
                </a:solidFill>
                <a:latin typeface="+mn-lt"/>
              </a:rPr>
              <a:t>Izrađene preporuke za inkorporiranje težinskog faktora u provedbene propise</a:t>
            </a:r>
          </a:p>
          <a:p>
            <a:pPr marL="285750" indent="-285750">
              <a:spcBef>
                <a:spcPts val="480"/>
              </a:spcBef>
              <a:buFontTx/>
              <a:buChar char="-"/>
            </a:pPr>
            <a:r>
              <a:rPr lang="hr-HR" sz="1600" dirty="0">
                <a:solidFill>
                  <a:srgbClr val="000000"/>
                </a:solidFill>
                <a:latin typeface="+mn-lt"/>
              </a:rPr>
              <a:t>Pružena IT potpora u izradi Studije složenosti predmeta</a:t>
            </a:r>
          </a:p>
          <a:p>
            <a:pPr>
              <a:spcBef>
                <a:spcPts val="480"/>
              </a:spcBef>
            </a:pPr>
            <a:endParaRPr lang="en-US" sz="1600" dirty="0">
              <a:solidFill>
                <a:srgbClr val="000000"/>
              </a:solidFill>
              <a:latin typeface="+mn-lt"/>
            </a:endParaRPr>
          </a:p>
        </p:txBody>
      </p:sp>
      <p:sp>
        <p:nvSpPr>
          <p:cNvPr id="28" name="Content Placeholder 12">
            <a:extLst>
              <a:ext uri="{FF2B5EF4-FFF2-40B4-BE49-F238E27FC236}">
                <a16:creationId xmlns:a16="http://schemas.microsoft.com/office/drawing/2014/main" id="{BEC0AD7E-7843-4674-83DB-5E66D8D81E70}"/>
              </a:ext>
            </a:extLst>
          </p:cNvPr>
          <p:cNvSpPr txBox="1">
            <a:spLocks/>
          </p:cNvSpPr>
          <p:nvPr/>
        </p:nvSpPr>
        <p:spPr>
          <a:xfrm>
            <a:off x="9361694" y="1673932"/>
            <a:ext cx="3426459" cy="5094070"/>
          </a:xfrm>
          <a:prstGeom prst="rect">
            <a:avLst/>
          </a:prstGeom>
        </p:spPr>
        <p:txBody>
          <a:bodyPr anchor="t"/>
          <a:lstStyle>
            <a:lvl1pPr marL="0" indent="0" algn="l" defTabSz="685800" rtl="0" eaLnBrk="1" latinLnBrk="0" hangingPunct="1">
              <a:lnSpc>
                <a:spcPct val="105000"/>
              </a:lnSpc>
              <a:spcBef>
                <a:spcPts val="750"/>
              </a:spcBef>
              <a:buFontTx/>
              <a:buNone/>
              <a:tabLst/>
              <a:defRPr sz="1300" b="0" i="0" kern="1200">
                <a:solidFill>
                  <a:schemeClr val="tx1"/>
                </a:solidFill>
                <a:latin typeface="IBM Plex Sans" charset="0"/>
                <a:ea typeface="IBM Plex Sans" charset="0"/>
                <a:cs typeface="IBM Plex Sans" charset="0"/>
              </a:defRPr>
            </a:lvl1pPr>
            <a:lvl2pPr marL="142875" indent="-142875" algn="l" defTabSz="685800" rtl="0" eaLnBrk="1" latinLnBrk="0" hangingPunct="1">
              <a:lnSpc>
                <a:spcPct val="105000"/>
              </a:lnSpc>
              <a:spcBef>
                <a:spcPts val="625"/>
              </a:spcBef>
              <a:buFont typeface="LucidaGrande" charset="0"/>
              <a:buChar char="-"/>
              <a:defRPr sz="1300" b="0" i="0" kern="1200">
                <a:solidFill>
                  <a:schemeClr val="tx1"/>
                </a:solidFill>
                <a:latin typeface="IBM Plex Sans" charset="0"/>
                <a:ea typeface="IBM Plex Sans" charset="0"/>
                <a:cs typeface="IBM Plex Sans" charset="0"/>
              </a:defRPr>
            </a:lvl2pPr>
            <a:lvl3pPr marL="285750" indent="-142875" algn="l" defTabSz="685800" rtl="0" eaLnBrk="1" latinLnBrk="0" hangingPunct="1">
              <a:lnSpc>
                <a:spcPct val="105000"/>
              </a:lnSpc>
              <a:spcBef>
                <a:spcPts val="0"/>
              </a:spcBef>
              <a:buSzPct val="80000"/>
              <a:buFont typeface="Arial" panose="020B0604020202020204" pitchFamily="34" charset="0"/>
              <a:buChar char="•"/>
              <a:defRPr sz="1300" b="0" i="0" kern="1200">
                <a:solidFill>
                  <a:schemeClr val="tx1"/>
                </a:solidFill>
                <a:latin typeface="IBM Plex Sans" charset="0"/>
                <a:ea typeface="IBM Plex Sans" charset="0"/>
                <a:cs typeface="IBM Plex Sans" charset="0"/>
              </a:defRPr>
            </a:lvl3pPr>
            <a:lvl4pPr marL="428625" indent="-142875" algn="l" defTabSz="685800" rtl="0" eaLnBrk="1" latinLnBrk="0" hangingPunct="1">
              <a:lnSpc>
                <a:spcPct val="105000"/>
              </a:lnSpc>
              <a:spcBef>
                <a:spcPts val="0"/>
              </a:spcBef>
              <a:buFont typeface=".AppleSystemUIFont" charset="-120"/>
              <a:buChar char="–"/>
              <a:defRPr sz="1300" b="0" i="0" kern="1200">
                <a:solidFill>
                  <a:schemeClr val="tx1"/>
                </a:solidFill>
                <a:latin typeface="IBM Plex Sans" charset="0"/>
                <a:ea typeface="IBM Plex Sans" charset="0"/>
                <a:cs typeface="IBM Plex Sans" charset="0"/>
              </a:defRPr>
            </a:lvl4pPr>
            <a:lvl5pPr marL="571500" indent="-142875" algn="l" defTabSz="685800" rtl="0" eaLnBrk="1" latinLnBrk="0" hangingPunct="1">
              <a:lnSpc>
                <a:spcPct val="105000"/>
              </a:lnSpc>
              <a:spcBef>
                <a:spcPts val="0"/>
              </a:spcBef>
              <a:buSzPct val="80000"/>
              <a:buFont typeface="Arial" panose="020B0604020202020204" pitchFamily="34" charset="0"/>
              <a:buChar char="•"/>
              <a:defRPr sz="1300" b="0" i="0" kern="1200">
                <a:solidFill>
                  <a:schemeClr val="tx1"/>
                </a:solidFill>
                <a:latin typeface="IBM Plex Sans" charset="0"/>
                <a:ea typeface="IBM Plex Sans" charset="0"/>
                <a:cs typeface="IBM Plex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spcBef>
                <a:spcPts val="480"/>
              </a:spcBef>
            </a:pPr>
            <a:endParaRPr lang="hr-HR" sz="1600" dirty="0">
              <a:solidFill>
                <a:srgbClr val="000000"/>
              </a:solidFill>
            </a:endParaRPr>
          </a:p>
        </p:txBody>
      </p:sp>
      <p:cxnSp>
        <p:nvCxnSpPr>
          <p:cNvPr id="29" name="Straight Connector 28">
            <a:extLst>
              <a:ext uri="{FF2B5EF4-FFF2-40B4-BE49-F238E27FC236}">
                <a16:creationId xmlns:a16="http://schemas.microsoft.com/office/drawing/2014/main" id="{1FB23EB9-4031-4020-943D-D5216D6DF1E8}"/>
              </a:ext>
            </a:extLst>
          </p:cNvPr>
          <p:cNvCxnSpPr>
            <a:cxnSpLocks/>
          </p:cNvCxnSpPr>
          <p:nvPr/>
        </p:nvCxnSpPr>
        <p:spPr>
          <a:xfrm>
            <a:off x="5587253" y="1673936"/>
            <a:ext cx="0" cy="5094068"/>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EDF0D763-DC06-42D6-A783-3D2164567961}"/>
              </a:ext>
            </a:extLst>
          </p:cNvPr>
          <p:cNvCxnSpPr>
            <a:cxnSpLocks/>
          </p:cNvCxnSpPr>
          <p:nvPr/>
        </p:nvCxnSpPr>
        <p:spPr>
          <a:xfrm>
            <a:off x="9246124" y="1673936"/>
            <a:ext cx="0" cy="5094068"/>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A79CFE0-BA3C-4DD1-81F2-8E1708FC464F}"/>
              </a:ext>
            </a:extLst>
          </p:cNvPr>
          <p:cNvCxnSpPr>
            <a:cxnSpLocks/>
          </p:cNvCxnSpPr>
          <p:nvPr/>
        </p:nvCxnSpPr>
        <p:spPr>
          <a:xfrm>
            <a:off x="1898919" y="1673936"/>
            <a:ext cx="0" cy="5094068"/>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33" name="Content Placeholder 12">
            <a:extLst>
              <a:ext uri="{FF2B5EF4-FFF2-40B4-BE49-F238E27FC236}">
                <a16:creationId xmlns:a16="http://schemas.microsoft.com/office/drawing/2014/main" id="{0430C72C-149E-43AB-BF96-EF6A997FCAA8}"/>
              </a:ext>
            </a:extLst>
          </p:cNvPr>
          <p:cNvSpPr txBox="1">
            <a:spLocks/>
          </p:cNvSpPr>
          <p:nvPr/>
        </p:nvSpPr>
        <p:spPr>
          <a:xfrm>
            <a:off x="9361694" y="1673932"/>
            <a:ext cx="3426459" cy="5094070"/>
          </a:xfrm>
          <a:prstGeom prst="rect">
            <a:avLst/>
          </a:prstGeom>
        </p:spPr>
        <p:txBody>
          <a:bodyPr anchor="t"/>
          <a:lstStyle>
            <a:lvl1pPr marL="0" indent="0" algn="l" defTabSz="685800" rtl="0" eaLnBrk="1" latinLnBrk="0" hangingPunct="1">
              <a:lnSpc>
                <a:spcPct val="105000"/>
              </a:lnSpc>
              <a:spcBef>
                <a:spcPts val="750"/>
              </a:spcBef>
              <a:buFontTx/>
              <a:buNone/>
              <a:tabLst/>
              <a:defRPr sz="1300" b="0" i="0" kern="1200">
                <a:solidFill>
                  <a:schemeClr val="tx1"/>
                </a:solidFill>
                <a:latin typeface="IBM Plex Sans" charset="0"/>
                <a:ea typeface="IBM Plex Sans" charset="0"/>
                <a:cs typeface="IBM Plex Sans" charset="0"/>
              </a:defRPr>
            </a:lvl1pPr>
            <a:lvl2pPr marL="142875" indent="-142875" algn="l" defTabSz="685800" rtl="0" eaLnBrk="1" latinLnBrk="0" hangingPunct="1">
              <a:lnSpc>
                <a:spcPct val="105000"/>
              </a:lnSpc>
              <a:spcBef>
                <a:spcPts val="625"/>
              </a:spcBef>
              <a:buFont typeface="LucidaGrande" charset="0"/>
              <a:buChar char="-"/>
              <a:defRPr sz="1300" b="0" i="0" kern="1200">
                <a:solidFill>
                  <a:schemeClr val="tx1"/>
                </a:solidFill>
                <a:latin typeface="IBM Plex Sans" charset="0"/>
                <a:ea typeface="IBM Plex Sans" charset="0"/>
                <a:cs typeface="IBM Plex Sans" charset="0"/>
              </a:defRPr>
            </a:lvl2pPr>
            <a:lvl3pPr marL="285750" indent="-142875" algn="l" defTabSz="685800" rtl="0" eaLnBrk="1" latinLnBrk="0" hangingPunct="1">
              <a:lnSpc>
                <a:spcPct val="105000"/>
              </a:lnSpc>
              <a:spcBef>
                <a:spcPts val="0"/>
              </a:spcBef>
              <a:buSzPct val="80000"/>
              <a:buFont typeface="Arial" panose="020B0604020202020204" pitchFamily="34" charset="0"/>
              <a:buChar char="•"/>
              <a:defRPr sz="1300" b="0" i="0" kern="1200">
                <a:solidFill>
                  <a:schemeClr val="tx1"/>
                </a:solidFill>
                <a:latin typeface="IBM Plex Sans" charset="0"/>
                <a:ea typeface="IBM Plex Sans" charset="0"/>
                <a:cs typeface="IBM Plex Sans" charset="0"/>
              </a:defRPr>
            </a:lvl3pPr>
            <a:lvl4pPr marL="428625" indent="-142875" algn="l" defTabSz="685800" rtl="0" eaLnBrk="1" latinLnBrk="0" hangingPunct="1">
              <a:lnSpc>
                <a:spcPct val="105000"/>
              </a:lnSpc>
              <a:spcBef>
                <a:spcPts val="0"/>
              </a:spcBef>
              <a:buFont typeface=".AppleSystemUIFont" charset="-120"/>
              <a:buChar char="–"/>
              <a:defRPr sz="1300" b="0" i="0" kern="1200">
                <a:solidFill>
                  <a:schemeClr val="tx1"/>
                </a:solidFill>
                <a:latin typeface="IBM Plex Sans" charset="0"/>
                <a:ea typeface="IBM Plex Sans" charset="0"/>
                <a:cs typeface="IBM Plex Sans" charset="0"/>
              </a:defRPr>
            </a:lvl4pPr>
            <a:lvl5pPr marL="571500" indent="-142875" algn="l" defTabSz="685800" rtl="0" eaLnBrk="1" latinLnBrk="0" hangingPunct="1">
              <a:lnSpc>
                <a:spcPct val="105000"/>
              </a:lnSpc>
              <a:spcBef>
                <a:spcPts val="0"/>
              </a:spcBef>
              <a:buSzPct val="80000"/>
              <a:buFont typeface="Arial" panose="020B0604020202020204" pitchFamily="34" charset="0"/>
              <a:buChar char="•"/>
              <a:defRPr sz="1300" b="0" i="0" kern="1200">
                <a:solidFill>
                  <a:schemeClr val="tx1"/>
                </a:solidFill>
                <a:latin typeface="IBM Plex Sans" charset="0"/>
                <a:ea typeface="IBM Plex Sans" charset="0"/>
                <a:cs typeface="IBM Plex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defTabSz="1097280">
              <a:spcBef>
                <a:spcPts val="480"/>
              </a:spcBef>
              <a:defRPr/>
            </a:pPr>
            <a:r>
              <a:rPr lang="hr-HR" sz="1920" b="1" dirty="0">
                <a:solidFill>
                  <a:srgbClr val="6EA6FF"/>
                </a:solidFill>
                <a:latin typeface="+mn-lt"/>
              </a:rPr>
              <a:t>Trajanje projekta</a:t>
            </a:r>
            <a:endParaRPr lang="en-US" sz="1920" dirty="0">
              <a:solidFill>
                <a:srgbClr val="000000"/>
              </a:solidFill>
              <a:latin typeface="+mn-lt"/>
            </a:endParaRPr>
          </a:p>
          <a:p>
            <a:pPr marL="285750" indent="-285750">
              <a:spcBef>
                <a:spcPts val="480"/>
              </a:spcBef>
              <a:buFontTx/>
              <a:buChar char="-"/>
            </a:pPr>
            <a:r>
              <a:rPr lang="hr-HR" sz="1600" dirty="0">
                <a:solidFill>
                  <a:srgbClr val="000000"/>
                </a:solidFill>
                <a:latin typeface="+mn-lt"/>
              </a:rPr>
              <a:t>8 mjeseci</a:t>
            </a:r>
          </a:p>
          <a:p>
            <a:pPr marL="285750" indent="-285750">
              <a:spcBef>
                <a:spcPts val="480"/>
              </a:spcBef>
              <a:buFontTx/>
              <a:buChar char="-"/>
            </a:pPr>
            <a:r>
              <a:rPr lang="hr-HR" sz="1600" dirty="0">
                <a:solidFill>
                  <a:srgbClr val="000000"/>
                </a:solidFill>
                <a:latin typeface="+mn-lt"/>
              </a:rPr>
              <a:t>do 1.7.2020.</a:t>
            </a:r>
          </a:p>
          <a:p>
            <a:pPr marL="285750" indent="-285750">
              <a:spcBef>
                <a:spcPts val="480"/>
              </a:spcBef>
              <a:buFontTx/>
              <a:buChar char="-"/>
            </a:pPr>
            <a:endParaRPr lang="hr-HR" sz="1600" dirty="0">
              <a:solidFill>
                <a:srgbClr val="000000"/>
              </a:solidFill>
              <a:latin typeface="+mn-lt"/>
            </a:endParaRPr>
          </a:p>
          <a:p>
            <a:pPr>
              <a:spcBef>
                <a:spcPts val="480"/>
              </a:spcBef>
            </a:pPr>
            <a:r>
              <a:rPr lang="hr-HR" sz="1920" b="1" dirty="0">
                <a:solidFill>
                  <a:srgbClr val="6EA6FF"/>
                </a:solidFill>
                <a:latin typeface="+mn-lt"/>
              </a:rPr>
              <a:t>Vrijednost projekta</a:t>
            </a:r>
          </a:p>
          <a:p>
            <a:pPr marL="285750" indent="-285750">
              <a:spcBef>
                <a:spcPts val="480"/>
              </a:spcBef>
              <a:buFontTx/>
              <a:buChar char="-"/>
            </a:pPr>
            <a:r>
              <a:rPr lang="hr-HR" sz="1600" dirty="0">
                <a:solidFill>
                  <a:srgbClr val="000000"/>
                </a:solidFill>
                <a:latin typeface="+mn-lt"/>
              </a:rPr>
              <a:t>1.042.930,80 kn (+PDV)</a:t>
            </a:r>
          </a:p>
          <a:p>
            <a:pPr marL="285750" indent="-285750">
              <a:spcBef>
                <a:spcPts val="480"/>
              </a:spcBef>
              <a:buFontTx/>
              <a:buChar char="-"/>
            </a:pPr>
            <a:r>
              <a:rPr lang="hr-HR" sz="1600" dirty="0">
                <a:solidFill>
                  <a:srgbClr val="000000"/>
                </a:solidFill>
                <a:latin typeface="+mn-lt"/>
              </a:rPr>
              <a:t>85% sufinancirano iz Europskog socijalnog fonda (program Operativni program Učinkoviti ljudski potencijali 2014. – 2020.)</a:t>
            </a:r>
          </a:p>
          <a:p>
            <a:pPr marL="285750" indent="-285750">
              <a:spcBef>
                <a:spcPts val="480"/>
              </a:spcBef>
              <a:buFontTx/>
              <a:buChar char="-"/>
            </a:pPr>
            <a:endParaRPr lang="en-US" sz="1600" dirty="0">
              <a:solidFill>
                <a:srgbClr val="000000"/>
              </a:solidFill>
              <a:latin typeface="+mn-lt"/>
            </a:endParaRPr>
          </a:p>
          <a:p>
            <a:pPr marL="285750" indent="-285750">
              <a:spcBef>
                <a:spcPts val="480"/>
              </a:spcBef>
              <a:buFontTx/>
              <a:buChar char="-"/>
            </a:pPr>
            <a:endParaRPr lang="hr-HR" sz="1600" dirty="0">
              <a:solidFill>
                <a:srgbClr val="000000"/>
              </a:solidFill>
              <a:latin typeface="+mn-lt"/>
            </a:endParaRPr>
          </a:p>
          <a:p>
            <a:pPr>
              <a:spcBef>
                <a:spcPts val="480"/>
              </a:spcBef>
            </a:pPr>
            <a:endParaRPr lang="en-US" sz="1600" dirty="0">
              <a:solidFill>
                <a:srgbClr val="000000"/>
              </a:solidFill>
              <a:latin typeface="+mn-lt"/>
            </a:endParaRPr>
          </a:p>
        </p:txBody>
      </p:sp>
    </p:spTree>
    <p:extLst>
      <p:ext uri="{BB962C8B-B14F-4D97-AF65-F5344CB8AC3E}">
        <p14:creationId xmlns:p14="http://schemas.microsoft.com/office/powerpoint/2010/main" val="106369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sp>
        <p:nvSpPr>
          <p:cNvPr id="21" name="Content Placeholder 12">
            <a:extLst>
              <a:ext uri="{FF2B5EF4-FFF2-40B4-BE49-F238E27FC236}">
                <a16:creationId xmlns:a16="http://schemas.microsoft.com/office/drawing/2014/main" id="{1ADDA321-5AA8-4CDB-A31C-E3B22F291C77}"/>
              </a:ext>
            </a:extLst>
          </p:cNvPr>
          <p:cNvSpPr txBox="1">
            <a:spLocks/>
          </p:cNvSpPr>
          <p:nvPr/>
        </p:nvSpPr>
        <p:spPr>
          <a:xfrm>
            <a:off x="1695878" y="1280160"/>
            <a:ext cx="11238643" cy="5094070"/>
          </a:xfrm>
          <a:prstGeom prst="rect">
            <a:avLst/>
          </a:prstGeom>
        </p:spPr>
        <p:txBody>
          <a:bodyPr anchor="ctr"/>
          <a:lstStyle>
            <a:lvl1pPr marL="0" indent="0" algn="l" defTabSz="685800" rtl="0" eaLnBrk="1" latinLnBrk="0" hangingPunct="1">
              <a:lnSpc>
                <a:spcPct val="105000"/>
              </a:lnSpc>
              <a:spcBef>
                <a:spcPts val="750"/>
              </a:spcBef>
              <a:buFontTx/>
              <a:buNone/>
              <a:tabLst/>
              <a:defRPr sz="1300" b="0" i="0" kern="1200">
                <a:solidFill>
                  <a:schemeClr val="tx1"/>
                </a:solidFill>
                <a:latin typeface="IBM Plex Sans" charset="0"/>
                <a:ea typeface="IBM Plex Sans" charset="0"/>
                <a:cs typeface="IBM Plex Sans" charset="0"/>
              </a:defRPr>
            </a:lvl1pPr>
            <a:lvl2pPr marL="142875" indent="-142875" algn="l" defTabSz="685800" rtl="0" eaLnBrk="1" latinLnBrk="0" hangingPunct="1">
              <a:lnSpc>
                <a:spcPct val="105000"/>
              </a:lnSpc>
              <a:spcBef>
                <a:spcPts val="625"/>
              </a:spcBef>
              <a:buFont typeface="LucidaGrande" charset="0"/>
              <a:buChar char="-"/>
              <a:defRPr sz="1300" b="0" i="0" kern="1200">
                <a:solidFill>
                  <a:schemeClr val="tx1"/>
                </a:solidFill>
                <a:latin typeface="IBM Plex Sans" charset="0"/>
                <a:ea typeface="IBM Plex Sans" charset="0"/>
                <a:cs typeface="IBM Plex Sans" charset="0"/>
              </a:defRPr>
            </a:lvl2pPr>
            <a:lvl3pPr marL="285750" indent="-142875" algn="l" defTabSz="685800" rtl="0" eaLnBrk="1" latinLnBrk="0" hangingPunct="1">
              <a:lnSpc>
                <a:spcPct val="105000"/>
              </a:lnSpc>
              <a:spcBef>
                <a:spcPts val="0"/>
              </a:spcBef>
              <a:buSzPct val="80000"/>
              <a:buFont typeface="Arial" panose="020B0604020202020204" pitchFamily="34" charset="0"/>
              <a:buChar char="•"/>
              <a:defRPr sz="1300" b="0" i="0" kern="1200">
                <a:solidFill>
                  <a:schemeClr val="tx1"/>
                </a:solidFill>
                <a:latin typeface="IBM Plex Sans" charset="0"/>
                <a:ea typeface="IBM Plex Sans" charset="0"/>
                <a:cs typeface="IBM Plex Sans" charset="0"/>
              </a:defRPr>
            </a:lvl3pPr>
            <a:lvl4pPr marL="428625" indent="-142875" algn="l" defTabSz="685800" rtl="0" eaLnBrk="1" latinLnBrk="0" hangingPunct="1">
              <a:lnSpc>
                <a:spcPct val="105000"/>
              </a:lnSpc>
              <a:spcBef>
                <a:spcPts val="0"/>
              </a:spcBef>
              <a:buFont typeface=".AppleSystemUIFont" charset="-120"/>
              <a:buChar char="–"/>
              <a:defRPr sz="1300" b="0" i="0" kern="1200">
                <a:solidFill>
                  <a:schemeClr val="tx1"/>
                </a:solidFill>
                <a:latin typeface="IBM Plex Sans" charset="0"/>
                <a:ea typeface="IBM Plex Sans" charset="0"/>
                <a:cs typeface="IBM Plex Sans" charset="0"/>
              </a:defRPr>
            </a:lvl4pPr>
            <a:lvl5pPr marL="571500" indent="-142875" algn="l" defTabSz="685800" rtl="0" eaLnBrk="1" latinLnBrk="0" hangingPunct="1">
              <a:lnSpc>
                <a:spcPct val="105000"/>
              </a:lnSpc>
              <a:spcBef>
                <a:spcPts val="0"/>
              </a:spcBef>
              <a:buSzPct val="80000"/>
              <a:buFont typeface="Arial" panose="020B0604020202020204" pitchFamily="34" charset="0"/>
              <a:buChar char="•"/>
              <a:defRPr sz="1300" b="0" i="0" kern="1200">
                <a:solidFill>
                  <a:schemeClr val="tx1"/>
                </a:solidFill>
                <a:latin typeface="IBM Plex Sans" charset="0"/>
                <a:ea typeface="IBM Plex Sans" charset="0"/>
                <a:cs typeface="IBM Plex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a:spcBef>
                <a:spcPts val="480"/>
              </a:spcBef>
              <a:defRPr/>
            </a:pPr>
            <a:r>
              <a:rPr lang="hr-HR" sz="5000" dirty="0">
                <a:solidFill>
                  <a:srgbClr val="000000"/>
                </a:solidFill>
                <a:latin typeface="+mn-lt"/>
              </a:rPr>
              <a:t>Rezultati</a:t>
            </a:r>
            <a:endParaRPr lang="en-US" sz="5000" dirty="0">
              <a:solidFill>
                <a:srgbClr val="000000"/>
              </a:solidFill>
            </a:endParaRPr>
          </a:p>
        </p:txBody>
      </p:sp>
    </p:spTree>
    <p:extLst>
      <p:ext uri="{BB962C8B-B14F-4D97-AF65-F5344CB8AC3E}">
        <p14:creationId xmlns:p14="http://schemas.microsoft.com/office/powerpoint/2010/main" val="548084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457200" y="685800"/>
            <a:ext cx="12344400" cy="1143000"/>
          </a:xfrm>
        </p:spPr>
        <p:txBody>
          <a:bodyPr/>
          <a:lstStyle/>
          <a:p>
            <a:r>
              <a:rPr lang="hr-HR" dirty="0">
                <a:latin typeface="+mj-lt"/>
                <a:cs typeface="IBM Plex Arabic" panose="020B0503050203000203" pitchFamily="34" charset="-78"/>
              </a:rPr>
              <a:t>Opći podaci</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5" name="Table 4">
            <a:extLst>
              <a:ext uri="{FF2B5EF4-FFF2-40B4-BE49-F238E27FC236}">
                <a16:creationId xmlns:a16="http://schemas.microsoft.com/office/drawing/2014/main" id="{D7F7F748-D111-4D9F-A395-73CFB2138E9A}"/>
              </a:ext>
            </a:extLst>
          </p:cNvPr>
          <p:cNvGraphicFramePr>
            <a:graphicFrameLocks noGrp="1"/>
          </p:cNvGraphicFramePr>
          <p:nvPr>
            <p:extLst>
              <p:ext uri="{D42A27DB-BD31-4B8C-83A1-F6EECF244321}">
                <p14:modId xmlns:p14="http://schemas.microsoft.com/office/powerpoint/2010/main" val="1016413336"/>
              </p:ext>
            </p:extLst>
          </p:nvPr>
        </p:nvGraphicFramePr>
        <p:xfrm>
          <a:off x="777240" y="1697224"/>
          <a:ext cx="12435843" cy="4608146"/>
        </p:xfrm>
        <a:graphic>
          <a:graphicData uri="http://schemas.openxmlformats.org/drawingml/2006/table">
            <a:tbl>
              <a:tblPr/>
              <a:tblGrid>
                <a:gridCol w="2913683">
                  <a:extLst>
                    <a:ext uri="{9D8B030D-6E8A-4147-A177-3AD203B41FA5}">
                      <a16:colId xmlns:a16="http://schemas.microsoft.com/office/drawing/2014/main" val="534015486"/>
                    </a:ext>
                  </a:extLst>
                </a:gridCol>
                <a:gridCol w="1190270">
                  <a:extLst>
                    <a:ext uri="{9D8B030D-6E8A-4147-A177-3AD203B41FA5}">
                      <a16:colId xmlns:a16="http://schemas.microsoft.com/office/drawing/2014/main" val="3408908284"/>
                    </a:ext>
                  </a:extLst>
                </a:gridCol>
                <a:gridCol w="1190270">
                  <a:extLst>
                    <a:ext uri="{9D8B030D-6E8A-4147-A177-3AD203B41FA5}">
                      <a16:colId xmlns:a16="http://schemas.microsoft.com/office/drawing/2014/main" val="999125937"/>
                    </a:ext>
                  </a:extLst>
                </a:gridCol>
                <a:gridCol w="1190270">
                  <a:extLst>
                    <a:ext uri="{9D8B030D-6E8A-4147-A177-3AD203B41FA5}">
                      <a16:colId xmlns:a16="http://schemas.microsoft.com/office/drawing/2014/main" val="3943623498"/>
                    </a:ext>
                  </a:extLst>
                </a:gridCol>
                <a:gridCol w="1190270">
                  <a:extLst>
                    <a:ext uri="{9D8B030D-6E8A-4147-A177-3AD203B41FA5}">
                      <a16:colId xmlns:a16="http://schemas.microsoft.com/office/drawing/2014/main" val="3184294778"/>
                    </a:ext>
                  </a:extLst>
                </a:gridCol>
                <a:gridCol w="1190270">
                  <a:extLst>
                    <a:ext uri="{9D8B030D-6E8A-4147-A177-3AD203B41FA5}">
                      <a16:colId xmlns:a16="http://schemas.microsoft.com/office/drawing/2014/main" val="2363279754"/>
                    </a:ext>
                  </a:extLst>
                </a:gridCol>
                <a:gridCol w="1190270">
                  <a:extLst>
                    <a:ext uri="{9D8B030D-6E8A-4147-A177-3AD203B41FA5}">
                      <a16:colId xmlns:a16="http://schemas.microsoft.com/office/drawing/2014/main" val="3940916022"/>
                    </a:ext>
                  </a:extLst>
                </a:gridCol>
                <a:gridCol w="1190270">
                  <a:extLst>
                    <a:ext uri="{9D8B030D-6E8A-4147-A177-3AD203B41FA5}">
                      <a16:colId xmlns:a16="http://schemas.microsoft.com/office/drawing/2014/main" val="4103488715"/>
                    </a:ext>
                  </a:extLst>
                </a:gridCol>
                <a:gridCol w="1190270">
                  <a:extLst>
                    <a:ext uri="{9D8B030D-6E8A-4147-A177-3AD203B41FA5}">
                      <a16:colId xmlns:a16="http://schemas.microsoft.com/office/drawing/2014/main" val="89614524"/>
                    </a:ext>
                  </a:extLst>
                </a:gridCol>
              </a:tblGrid>
              <a:tr h="954536">
                <a:tc>
                  <a:txBody>
                    <a:bodyPr/>
                    <a:lstStyle/>
                    <a:p>
                      <a:pPr algn="ctr" fontAlgn="ctr"/>
                      <a:r>
                        <a:rPr lang="en-US" sz="1500" b="1" i="0" u="none" strike="noStrike">
                          <a:solidFill>
                            <a:srgbClr val="000000"/>
                          </a:solidFill>
                          <a:effectLst/>
                          <a:latin typeface="Calibri" panose="020F0502020204030204" pitchFamily="34" charset="0"/>
                        </a:rPr>
                        <a:t>vrsta postupka</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500" b="1" i="0" u="none" strike="noStrike" dirty="0" err="1">
                          <a:solidFill>
                            <a:srgbClr val="000000"/>
                          </a:solidFill>
                          <a:effectLst/>
                          <a:latin typeface="Calibri" panose="020F0502020204030204" pitchFamily="34" charset="0"/>
                        </a:rPr>
                        <a:t>broj</a:t>
                      </a:r>
                      <a:r>
                        <a:rPr lang="en-US" sz="1500" b="1" i="0" u="none" strike="noStrike" dirty="0">
                          <a:solidFill>
                            <a:srgbClr val="000000"/>
                          </a:solidFill>
                          <a:effectLst/>
                          <a:latin typeface="Calibri" panose="020F0502020204030204" pitchFamily="34" charset="0"/>
                        </a:rPr>
                        <a:t> </a:t>
                      </a:r>
                      <a:r>
                        <a:rPr lang="en-US" sz="1500" b="1" i="0" u="none" strike="noStrike" dirty="0" err="1">
                          <a:solidFill>
                            <a:srgbClr val="000000"/>
                          </a:solidFill>
                          <a:effectLst/>
                          <a:latin typeface="Calibri" panose="020F0502020204030204" pitchFamily="34" charset="0"/>
                        </a:rPr>
                        <a:t>sudova</a:t>
                      </a:r>
                      <a:endParaRPr lang="en-US" sz="1500" b="1" i="0" u="none" strike="noStrike" dirty="0">
                        <a:solidFill>
                          <a:srgbClr val="000000"/>
                        </a:solidFill>
                        <a:effectLst/>
                        <a:latin typeface="Calibri" panose="020F0502020204030204" pitchFamily="34" charset="0"/>
                      </a:endParaRP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500" b="1" i="0" u="none" strike="noStrike">
                          <a:solidFill>
                            <a:srgbClr val="000000"/>
                          </a:solidFill>
                          <a:effectLst/>
                          <a:latin typeface="Calibri" panose="020F0502020204030204" pitchFamily="34" charset="0"/>
                        </a:rPr>
                        <a:t>broj aktivnih sudionika</a:t>
                      </a:r>
                      <a:br>
                        <a:rPr lang="en-US" sz="1500" b="1" i="0" u="none" strike="noStrike">
                          <a:solidFill>
                            <a:srgbClr val="000000"/>
                          </a:solidFill>
                          <a:effectLst/>
                          <a:latin typeface="Calibri" panose="020F0502020204030204" pitchFamily="34" charset="0"/>
                        </a:rPr>
                      </a:br>
                      <a:r>
                        <a:rPr lang="en-US" sz="1500" b="1" i="0" u="none" strike="noStrike">
                          <a:solidFill>
                            <a:srgbClr val="000000"/>
                          </a:solidFill>
                          <a:effectLst/>
                          <a:latin typeface="Calibri" panose="020F0502020204030204" pitchFamily="34" charset="0"/>
                        </a:rPr>
                        <a:t>u mjerenju</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500" b="1" i="0" u="none" strike="noStrike">
                          <a:solidFill>
                            <a:srgbClr val="000000"/>
                          </a:solidFill>
                          <a:effectLst/>
                          <a:latin typeface="Calibri" panose="020F0502020204030204" pitchFamily="34" charset="0"/>
                        </a:rPr>
                        <a:t>broj  </a:t>
                      </a:r>
                      <a:br>
                        <a:rPr lang="en-US" sz="1500" b="1" i="0" u="none" strike="noStrike">
                          <a:solidFill>
                            <a:srgbClr val="000000"/>
                          </a:solidFill>
                          <a:effectLst/>
                          <a:latin typeface="Calibri" panose="020F0502020204030204" pitchFamily="34" charset="0"/>
                        </a:rPr>
                      </a:br>
                      <a:r>
                        <a:rPr lang="en-US" sz="1500" b="1" i="0" u="none" strike="noStrike">
                          <a:solidFill>
                            <a:srgbClr val="000000"/>
                          </a:solidFill>
                          <a:effectLst/>
                          <a:latin typeface="Calibri" panose="020F0502020204030204" pitchFamily="34" charset="0"/>
                        </a:rPr>
                        <a:t>zapisa </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500" b="1" i="0" u="none" strike="noStrike">
                          <a:solidFill>
                            <a:srgbClr val="000000"/>
                          </a:solidFill>
                          <a:effectLst/>
                          <a:latin typeface="Calibri" panose="020F0502020204030204" pitchFamily="34" charset="0"/>
                        </a:rPr>
                        <a:t>broj valjanih </a:t>
                      </a:r>
                      <a:br>
                        <a:rPr lang="en-US" sz="1500" b="1" i="0" u="none" strike="noStrike">
                          <a:solidFill>
                            <a:srgbClr val="000000"/>
                          </a:solidFill>
                          <a:effectLst/>
                          <a:latin typeface="Calibri" panose="020F0502020204030204" pitchFamily="34" charset="0"/>
                        </a:rPr>
                      </a:br>
                      <a:r>
                        <a:rPr lang="en-US" sz="1500" b="1" i="0" u="none" strike="noStrike">
                          <a:solidFill>
                            <a:srgbClr val="000000"/>
                          </a:solidFill>
                          <a:effectLst/>
                          <a:latin typeface="Calibri" panose="020F0502020204030204" pitchFamily="34" charset="0"/>
                        </a:rPr>
                        <a:t>zapisa </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500" b="1" i="0" u="none" strike="noStrike">
                          <a:solidFill>
                            <a:srgbClr val="000000"/>
                          </a:solidFill>
                          <a:effectLst/>
                          <a:latin typeface="Calibri" panose="020F0502020204030204" pitchFamily="34" charset="0"/>
                        </a:rPr>
                        <a:t>broj </a:t>
                      </a:r>
                      <a:br>
                        <a:rPr lang="en-US" sz="1500" b="1" i="0" u="none" strike="noStrike">
                          <a:solidFill>
                            <a:srgbClr val="000000"/>
                          </a:solidFill>
                          <a:effectLst/>
                          <a:latin typeface="Calibri" panose="020F0502020204030204" pitchFamily="34" charset="0"/>
                        </a:rPr>
                      </a:br>
                      <a:r>
                        <a:rPr lang="en-US" sz="1500" b="1" i="0" u="none" strike="noStrike">
                          <a:solidFill>
                            <a:srgbClr val="000000"/>
                          </a:solidFill>
                          <a:effectLst/>
                          <a:latin typeface="Calibri" panose="020F0502020204030204" pitchFamily="34" charset="0"/>
                        </a:rPr>
                        <a:t>aktivnosti</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500" b="1" i="0" u="none" strike="noStrike">
                          <a:solidFill>
                            <a:srgbClr val="000000"/>
                          </a:solidFill>
                          <a:effectLst/>
                          <a:latin typeface="Calibri" panose="020F0502020204030204" pitchFamily="34" charset="0"/>
                        </a:rPr>
                        <a:t>ukupno trajanje </a:t>
                      </a:r>
                      <a:br>
                        <a:rPr lang="en-US" sz="1500" b="1" i="0" u="none" strike="noStrike">
                          <a:solidFill>
                            <a:srgbClr val="000000"/>
                          </a:solidFill>
                          <a:effectLst/>
                          <a:latin typeface="Calibri" panose="020F0502020204030204" pitchFamily="34" charset="0"/>
                        </a:rPr>
                      </a:br>
                      <a:r>
                        <a:rPr lang="en-US" sz="1500" b="1" i="0" u="none" strike="noStrike">
                          <a:solidFill>
                            <a:srgbClr val="000000"/>
                          </a:solidFill>
                          <a:effectLst/>
                          <a:latin typeface="Calibri" panose="020F0502020204030204" pitchFamily="34" charset="0"/>
                        </a:rPr>
                        <a:t>izmjerenih </a:t>
                      </a:r>
                      <a:br>
                        <a:rPr lang="en-US" sz="1500" b="1" i="0" u="none" strike="noStrike">
                          <a:solidFill>
                            <a:srgbClr val="000000"/>
                          </a:solidFill>
                          <a:effectLst/>
                          <a:latin typeface="Calibri" panose="020F0502020204030204" pitchFamily="34" charset="0"/>
                        </a:rPr>
                      </a:br>
                      <a:r>
                        <a:rPr lang="en-US" sz="1500" b="1" i="0" u="none" strike="noStrike">
                          <a:solidFill>
                            <a:srgbClr val="000000"/>
                          </a:solidFill>
                          <a:effectLst/>
                          <a:latin typeface="Calibri" panose="020F0502020204030204" pitchFamily="34" charset="0"/>
                        </a:rPr>
                        <a:t>aktivnosti</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500" b="1" i="0" u="none" strike="noStrike">
                          <a:solidFill>
                            <a:srgbClr val="000000"/>
                          </a:solidFill>
                          <a:effectLst/>
                          <a:latin typeface="Calibri" panose="020F0502020204030204" pitchFamily="34" charset="0"/>
                        </a:rPr>
                        <a:t>broj </a:t>
                      </a:r>
                      <a:br>
                        <a:rPr lang="en-US" sz="1500" b="1" i="0" u="none" strike="noStrike">
                          <a:solidFill>
                            <a:srgbClr val="000000"/>
                          </a:solidFill>
                          <a:effectLst/>
                          <a:latin typeface="Calibri" panose="020F0502020204030204" pitchFamily="34" charset="0"/>
                        </a:rPr>
                      </a:br>
                      <a:r>
                        <a:rPr lang="en-US" sz="1500" b="1" i="0" u="none" strike="noStrike">
                          <a:solidFill>
                            <a:srgbClr val="000000"/>
                          </a:solidFill>
                          <a:effectLst/>
                          <a:latin typeface="Calibri" panose="020F0502020204030204" pitchFamily="34" charset="0"/>
                        </a:rPr>
                        <a:t>predmeta</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500" b="1" i="0" u="none" strike="noStrike">
                          <a:solidFill>
                            <a:srgbClr val="000000"/>
                          </a:solidFill>
                          <a:effectLst/>
                          <a:latin typeface="Calibri" panose="020F0502020204030204" pitchFamily="34" charset="0"/>
                        </a:rPr>
                        <a:t>broj predmeta </a:t>
                      </a:r>
                      <a:br>
                        <a:rPr lang="en-US" sz="1500" b="1" i="0" u="none" strike="noStrike">
                          <a:solidFill>
                            <a:srgbClr val="000000"/>
                          </a:solidFill>
                          <a:effectLst/>
                          <a:latin typeface="Calibri" panose="020F0502020204030204" pitchFamily="34" charset="0"/>
                        </a:rPr>
                      </a:br>
                      <a:r>
                        <a:rPr lang="en-US" sz="1500" b="1" i="0" u="none" strike="noStrike">
                          <a:solidFill>
                            <a:srgbClr val="000000"/>
                          </a:solidFill>
                          <a:effectLst/>
                          <a:latin typeface="Calibri" panose="020F0502020204030204" pitchFamily="34" charset="0"/>
                        </a:rPr>
                        <a:t>s procjenom </a:t>
                      </a:r>
                      <a:br>
                        <a:rPr lang="en-US" sz="1500" b="1" i="0" u="none" strike="noStrike">
                          <a:solidFill>
                            <a:srgbClr val="000000"/>
                          </a:solidFill>
                          <a:effectLst/>
                          <a:latin typeface="Calibri" panose="020F0502020204030204" pitchFamily="34" charset="0"/>
                        </a:rPr>
                      </a:br>
                      <a:r>
                        <a:rPr lang="en-US" sz="1500" b="1" i="0" u="none" strike="noStrike">
                          <a:solidFill>
                            <a:srgbClr val="000000"/>
                          </a:solidFill>
                          <a:effectLst/>
                          <a:latin typeface="Calibri" panose="020F0502020204030204" pitchFamily="34" charset="0"/>
                        </a:rPr>
                        <a:t>složenosti</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1977723857"/>
                  </a:ext>
                </a:extLst>
              </a:tr>
              <a:tr h="365361">
                <a:tc>
                  <a:txBody>
                    <a:bodyPr/>
                    <a:lstStyle/>
                    <a:p>
                      <a:pPr algn="ctr" fontAlgn="b"/>
                      <a:r>
                        <a:rPr lang="en-US" sz="1500" b="0" i="0" u="none" strike="noStrike">
                          <a:solidFill>
                            <a:srgbClr val="000000"/>
                          </a:solidFill>
                          <a:effectLst/>
                          <a:latin typeface="Calibri" panose="020F0502020204030204" pitchFamily="34" charset="0"/>
                        </a:rPr>
                        <a:t>Trgovački - parnica</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3</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25</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7.605</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7.301</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6.126</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175.320</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3.495</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580</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913474661"/>
                  </a:ext>
                </a:extLst>
              </a:tr>
              <a:tr h="365361">
                <a:tc>
                  <a:txBody>
                    <a:bodyPr/>
                    <a:lstStyle/>
                    <a:p>
                      <a:pPr algn="ctr" fontAlgn="b"/>
                      <a:r>
                        <a:rPr lang="en-US" sz="1500" b="0" i="0" u="none" strike="noStrike">
                          <a:solidFill>
                            <a:srgbClr val="000000"/>
                          </a:solidFill>
                          <a:effectLst/>
                          <a:latin typeface="Calibri" panose="020F0502020204030204" pitchFamily="34" charset="0"/>
                        </a:rPr>
                        <a:t>Općinski - parnica</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9</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39</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16.161</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15.421</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12.665</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319.539</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6.974</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724</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872987636"/>
                  </a:ext>
                </a:extLst>
              </a:tr>
              <a:tr h="365361">
                <a:tc>
                  <a:txBody>
                    <a:bodyPr/>
                    <a:lstStyle/>
                    <a:p>
                      <a:pPr algn="ctr" fontAlgn="b"/>
                      <a:r>
                        <a:rPr lang="en-US" sz="1500" b="0" i="0" u="none" strike="noStrike">
                          <a:solidFill>
                            <a:srgbClr val="000000"/>
                          </a:solidFill>
                          <a:effectLst/>
                          <a:latin typeface="Calibri" panose="020F0502020204030204" pitchFamily="34" charset="0"/>
                        </a:rPr>
                        <a:t>Općinski - ovrha</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panose="020F0502020204030204" pitchFamily="34" charset="0"/>
                        </a:rPr>
                        <a:t>7</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32</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12.796</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11.395</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8.934</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172.621</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6.686</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1.445</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151913503"/>
                  </a:ext>
                </a:extLst>
              </a:tr>
              <a:tr h="365361">
                <a:tc>
                  <a:txBody>
                    <a:bodyPr/>
                    <a:lstStyle/>
                    <a:p>
                      <a:pPr algn="ctr" fontAlgn="b"/>
                      <a:r>
                        <a:rPr lang="en-US" sz="1500" b="0" i="0" u="none" strike="noStrike">
                          <a:solidFill>
                            <a:srgbClr val="000000"/>
                          </a:solidFill>
                          <a:effectLst/>
                          <a:latin typeface="Calibri" panose="020F0502020204030204" pitchFamily="34" charset="0"/>
                        </a:rPr>
                        <a:t>Općinski - zemljišnoknjižni</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7</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panose="020F0502020204030204" pitchFamily="34" charset="0"/>
                        </a:rPr>
                        <a:t>1</a:t>
                      </a:r>
                      <a:r>
                        <a:rPr lang="hr-HR" sz="1500" b="0" i="0" u="none" strike="noStrike" dirty="0">
                          <a:solidFill>
                            <a:srgbClr val="000000"/>
                          </a:solidFill>
                          <a:effectLst/>
                          <a:latin typeface="Calibri" panose="020F0502020204030204" pitchFamily="34" charset="0"/>
                        </a:rPr>
                        <a:t>3</a:t>
                      </a:r>
                      <a:endParaRPr lang="en-US" sz="1500" b="0" i="0" u="none" strike="noStrike" dirty="0">
                        <a:solidFill>
                          <a:srgbClr val="000000"/>
                        </a:solidFill>
                        <a:effectLst/>
                        <a:latin typeface="Calibri" panose="020F0502020204030204" pitchFamily="34" charset="0"/>
                      </a:endParaRP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1.074</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1.067</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1.018</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46.042</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736</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290</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847955393"/>
                  </a:ext>
                </a:extLst>
              </a:tr>
              <a:tr h="365361">
                <a:tc>
                  <a:txBody>
                    <a:bodyPr/>
                    <a:lstStyle/>
                    <a:p>
                      <a:pPr algn="ctr" fontAlgn="b"/>
                      <a:r>
                        <a:rPr lang="en-US" sz="1500" b="0" i="0" u="none" strike="noStrike">
                          <a:solidFill>
                            <a:srgbClr val="000000"/>
                          </a:solidFill>
                          <a:effectLst/>
                          <a:latin typeface="Calibri" panose="020F0502020204030204" pitchFamily="34" charset="0"/>
                        </a:rPr>
                        <a:t>Postupci VUS-a</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6</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1.128</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1.122</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1.060</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50.090</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283</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127</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544391787"/>
                  </a:ext>
                </a:extLst>
              </a:tr>
              <a:tr h="365361">
                <a:tc>
                  <a:txBody>
                    <a:bodyPr/>
                    <a:lstStyle/>
                    <a:p>
                      <a:pPr algn="ctr" fontAlgn="b"/>
                      <a:r>
                        <a:rPr lang="en-US" sz="1500" b="0" i="0" u="none" strike="noStrike">
                          <a:solidFill>
                            <a:srgbClr val="000000"/>
                          </a:solidFill>
                          <a:effectLst/>
                          <a:latin typeface="Calibri" panose="020F0502020204030204" pitchFamily="34" charset="0"/>
                        </a:rPr>
                        <a:t>Upravni spor US-a</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2</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9</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4.276</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4.265</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3.914</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212.321</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1.504</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616</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603375826"/>
                  </a:ext>
                </a:extLst>
              </a:tr>
              <a:tr h="365361">
                <a:tc>
                  <a:txBody>
                    <a:bodyPr/>
                    <a:lstStyle/>
                    <a:p>
                      <a:pPr algn="ctr" fontAlgn="b"/>
                      <a:r>
                        <a:rPr lang="en-US" sz="1500" b="0" i="0" u="none" strike="noStrike">
                          <a:solidFill>
                            <a:srgbClr val="000000"/>
                          </a:solidFill>
                          <a:effectLst/>
                          <a:latin typeface="Calibri" panose="020F0502020204030204" pitchFamily="34" charset="0"/>
                        </a:rPr>
                        <a:t>Građanski drugostupanjski postupak</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2</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21</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3.597</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3.581</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3.397</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322.578</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882</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625</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807266864"/>
                  </a:ext>
                </a:extLst>
              </a:tr>
              <a:tr h="365361">
                <a:tc>
                  <a:txBody>
                    <a:bodyPr/>
                    <a:lstStyle/>
                    <a:p>
                      <a:pPr algn="ctr" fontAlgn="b"/>
                      <a:r>
                        <a:rPr lang="en-US" sz="1500" b="0" i="0" u="none" strike="noStrike">
                          <a:solidFill>
                            <a:srgbClr val="000000"/>
                          </a:solidFill>
                          <a:effectLst/>
                          <a:latin typeface="Calibri" panose="020F0502020204030204" pitchFamily="34" charset="0"/>
                        </a:rPr>
                        <a:t>Općinski - prekršajni postupak</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7</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16</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10.303</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9.868</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8.747</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152.062</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3.792</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1.212</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397901952"/>
                  </a:ext>
                </a:extLst>
              </a:tr>
              <a:tr h="365361">
                <a:tc>
                  <a:txBody>
                    <a:bodyPr/>
                    <a:lstStyle/>
                    <a:p>
                      <a:pPr algn="ctr" fontAlgn="b"/>
                      <a:r>
                        <a:rPr lang="en-US" sz="1500" b="0" i="0" u="none" strike="noStrike">
                          <a:solidFill>
                            <a:srgbClr val="000000"/>
                          </a:solidFill>
                          <a:effectLst/>
                          <a:latin typeface="Calibri" panose="020F0502020204030204" pitchFamily="34" charset="0"/>
                        </a:rPr>
                        <a:t>Drugostupanjski prekršajni postupak</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4</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776</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760</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729</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30.527</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210</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175</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871828576"/>
                  </a:ext>
                </a:extLst>
              </a:tr>
              <a:tr h="365361">
                <a:tc>
                  <a:txBody>
                    <a:bodyPr/>
                    <a:lstStyle/>
                    <a:p>
                      <a:pPr algn="ctr" fontAlgn="b"/>
                      <a:r>
                        <a:rPr lang="en-US" sz="1500" b="1" i="0" u="none" strike="noStrike">
                          <a:solidFill>
                            <a:srgbClr val="000000"/>
                          </a:solidFill>
                          <a:effectLst/>
                          <a:latin typeface="Calibri" panose="020F0502020204030204" pitchFamily="34" charset="0"/>
                        </a:rPr>
                        <a:t>ukupno</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b"/>
                      <a:r>
                        <a:rPr lang="en-US" sz="1500" b="1" i="0" u="none" strike="noStrike">
                          <a:solidFill>
                            <a:srgbClr val="000000"/>
                          </a:solidFill>
                          <a:effectLst/>
                          <a:latin typeface="Calibri" panose="020F0502020204030204" pitchFamily="34" charset="0"/>
                        </a:rPr>
                        <a:t>39</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b"/>
                      <a:r>
                        <a:rPr lang="en-US" sz="1500" b="1" i="0" u="none" strike="noStrike" dirty="0">
                          <a:solidFill>
                            <a:srgbClr val="000000"/>
                          </a:solidFill>
                          <a:effectLst/>
                          <a:latin typeface="Calibri" panose="020F0502020204030204" pitchFamily="34" charset="0"/>
                        </a:rPr>
                        <a:t>16</a:t>
                      </a:r>
                      <a:r>
                        <a:rPr lang="hr-HR" sz="1500" b="1" i="0" u="none" strike="noStrike">
                          <a:solidFill>
                            <a:srgbClr val="000000"/>
                          </a:solidFill>
                          <a:effectLst/>
                          <a:latin typeface="Calibri" panose="020F0502020204030204" pitchFamily="34" charset="0"/>
                        </a:rPr>
                        <a:t>5</a:t>
                      </a:r>
                      <a:endParaRPr lang="en-US" sz="1500" b="1" i="0" u="none" strike="noStrike">
                        <a:solidFill>
                          <a:srgbClr val="000000"/>
                        </a:solidFill>
                        <a:effectLst/>
                        <a:latin typeface="Calibri" panose="020F0502020204030204" pitchFamily="34" charset="0"/>
                      </a:endParaRP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b"/>
                      <a:r>
                        <a:rPr lang="en-US" sz="1500" b="1" i="0" u="none" strike="noStrike">
                          <a:solidFill>
                            <a:srgbClr val="000000"/>
                          </a:solidFill>
                          <a:effectLst/>
                          <a:latin typeface="Calibri" panose="020F0502020204030204" pitchFamily="34" charset="0"/>
                        </a:rPr>
                        <a:t>57.716</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b"/>
                      <a:r>
                        <a:rPr lang="en-US" sz="1500" b="1" i="0" u="none" strike="noStrike">
                          <a:solidFill>
                            <a:srgbClr val="000000"/>
                          </a:solidFill>
                          <a:effectLst/>
                          <a:latin typeface="Calibri" panose="020F0502020204030204" pitchFamily="34" charset="0"/>
                        </a:rPr>
                        <a:t>54.780</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b"/>
                      <a:r>
                        <a:rPr lang="en-US" sz="1500" b="1" i="0" u="none" strike="noStrike">
                          <a:solidFill>
                            <a:srgbClr val="000000"/>
                          </a:solidFill>
                          <a:effectLst/>
                          <a:latin typeface="Calibri" panose="020F0502020204030204" pitchFamily="34" charset="0"/>
                        </a:rPr>
                        <a:t>46.590</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b"/>
                      <a:r>
                        <a:rPr lang="en-US" sz="1500" b="1" i="0" u="none" strike="noStrike">
                          <a:solidFill>
                            <a:srgbClr val="000000"/>
                          </a:solidFill>
                          <a:effectLst/>
                          <a:latin typeface="Calibri" panose="020F0502020204030204" pitchFamily="34" charset="0"/>
                        </a:rPr>
                        <a:t>1.481.100</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b"/>
                      <a:r>
                        <a:rPr lang="en-US" sz="1500" b="1" i="0" u="none" strike="noStrike">
                          <a:solidFill>
                            <a:srgbClr val="000000"/>
                          </a:solidFill>
                          <a:effectLst/>
                          <a:latin typeface="Calibri" panose="020F0502020204030204" pitchFamily="34" charset="0"/>
                        </a:rPr>
                        <a:t>24.562</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b"/>
                      <a:r>
                        <a:rPr lang="en-US" sz="1500" b="1" i="0" u="none" strike="noStrike" dirty="0">
                          <a:solidFill>
                            <a:srgbClr val="000000"/>
                          </a:solidFill>
                          <a:effectLst/>
                          <a:latin typeface="Calibri" panose="020F0502020204030204" pitchFamily="34" charset="0"/>
                        </a:rPr>
                        <a:t>5.794</a:t>
                      </a:r>
                    </a:p>
                  </a:txBody>
                  <a:tcPr marL="6566" marR="6566" marT="656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2528276466"/>
                  </a:ext>
                </a:extLst>
              </a:tr>
            </a:tbl>
          </a:graphicData>
        </a:graphic>
      </p:graphicFrame>
    </p:spTree>
    <p:extLst>
      <p:ext uri="{BB962C8B-B14F-4D97-AF65-F5344CB8AC3E}">
        <p14:creationId xmlns:p14="http://schemas.microsoft.com/office/powerpoint/2010/main" val="1381121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sp>
        <p:nvSpPr>
          <p:cNvPr id="21" name="Content Placeholder 12">
            <a:extLst>
              <a:ext uri="{FF2B5EF4-FFF2-40B4-BE49-F238E27FC236}">
                <a16:creationId xmlns:a16="http://schemas.microsoft.com/office/drawing/2014/main" id="{1ADDA321-5AA8-4CDB-A31C-E3B22F291C77}"/>
              </a:ext>
            </a:extLst>
          </p:cNvPr>
          <p:cNvSpPr txBox="1">
            <a:spLocks/>
          </p:cNvSpPr>
          <p:nvPr/>
        </p:nvSpPr>
        <p:spPr>
          <a:xfrm>
            <a:off x="1695878" y="1280160"/>
            <a:ext cx="11238643" cy="5094070"/>
          </a:xfrm>
          <a:prstGeom prst="rect">
            <a:avLst/>
          </a:prstGeom>
        </p:spPr>
        <p:txBody>
          <a:bodyPr anchor="ctr"/>
          <a:lstStyle>
            <a:lvl1pPr marL="0" indent="0" algn="l" defTabSz="685800" rtl="0" eaLnBrk="1" latinLnBrk="0" hangingPunct="1">
              <a:lnSpc>
                <a:spcPct val="105000"/>
              </a:lnSpc>
              <a:spcBef>
                <a:spcPts val="750"/>
              </a:spcBef>
              <a:buFontTx/>
              <a:buNone/>
              <a:tabLst/>
              <a:defRPr sz="1300" b="0" i="0" kern="1200">
                <a:solidFill>
                  <a:schemeClr val="tx1"/>
                </a:solidFill>
                <a:latin typeface="IBM Plex Sans" charset="0"/>
                <a:ea typeface="IBM Plex Sans" charset="0"/>
                <a:cs typeface="IBM Plex Sans" charset="0"/>
              </a:defRPr>
            </a:lvl1pPr>
            <a:lvl2pPr marL="142875" indent="-142875" algn="l" defTabSz="685800" rtl="0" eaLnBrk="1" latinLnBrk="0" hangingPunct="1">
              <a:lnSpc>
                <a:spcPct val="105000"/>
              </a:lnSpc>
              <a:spcBef>
                <a:spcPts val="625"/>
              </a:spcBef>
              <a:buFont typeface="LucidaGrande" charset="0"/>
              <a:buChar char="-"/>
              <a:defRPr sz="1300" b="0" i="0" kern="1200">
                <a:solidFill>
                  <a:schemeClr val="tx1"/>
                </a:solidFill>
                <a:latin typeface="IBM Plex Sans" charset="0"/>
                <a:ea typeface="IBM Plex Sans" charset="0"/>
                <a:cs typeface="IBM Plex Sans" charset="0"/>
              </a:defRPr>
            </a:lvl2pPr>
            <a:lvl3pPr marL="285750" indent="-142875" algn="l" defTabSz="685800" rtl="0" eaLnBrk="1" latinLnBrk="0" hangingPunct="1">
              <a:lnSpc>
                <a:spcPct val="105000"/>
              </a:lnSpc>
              <a:spcBef>
                <a:spcPts val="0"/>
              </a:spcBef>
              <a:buSzPct val="80000"/>
              <a:buFont typeface="Arial" panose="020B0604020202020204" pitchFamily="34" charset="0"/>
              <a:buChar char="•"/>
              <a:defRPr sz="1300" b="0" i="0" kern="1200">
                <a:solidFill>
                  <a:schemeClr val="tx1"/>
                </a:solidFill>
                <a:latin typeface="IBM Plex Sans" charset="0"/>
                <a:ea typeface="IBM Plex Sans" charset="0"/>
                <a:cs typeface="IBM Plex Sans" charset="0"/>
              </a:defRPr>
            </a:lvl3pPr>
            <a:lvl4pPr marL="428625" indent="-142875" algn="l" defTabSz="685800" rtl="0" eaLnBrk="1" latinLnBrk="0" hangingPunct="1">
              <a:lnSpc>
                <a:spcPct val="105000"/>
              </a:lnSpc>
              <a:spcBef>
                <a:spcPts val="0"/>
              </a:spcBef>
              <a:buFont typeface=".AppleSystemUIFont" charset="-120"/>
              <a:buChar char="–"/>
              <a:defRPr sz="1300" b="0" i="0" kern="1200">
                <a:solidFill>
                  <a:schemeClr val="tx1"/>
                </a:solidFill>
                <a:latin typeface="IBM Plex Sans" charset="0"/>
                <a:ea typeface="IBM Plex Sans" charset="0"/>
                <a:cs typeface="IBM Plex Sans" charset="0"/>
              </a:defRPr>
            </a:lvl4pPr>
            <a:lvl5pPr marL="571500" indent="-142875" algn="l" defTabSz="685800" rtl="0" eaLnBrk="1" latinLnBrk="0" hangingPunct="1">
              <a:lnSpc>
                <a:spcPct val="105000"/>
              </a:lnSpc>
              <a:spcBef>
                <a:spcPts val="0"/>
              </a:spcBef>
              <a:buSzPct val="80000"/>
              <a:buFont typeface="Arial" panose="020B0604020202020204" pitchFamily="34" charset="0"/>
              <a:buChar char="•"/>
              <a:defRPr sz="1300" b="0" i="0" kern="1200">
                <a:solidFill>
                  <a:schemeClr val="tx1"/>
                </a:solidFill>
                <a:latin typeface="IBM Plex Sans" charset="0"/>
                <a:ea typeface="IBM Plex Sans" charset="0"/>
                <a:cs typeface="IBM Plex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a:spcBef>
                <a:spcPts val="480"/>
              </a:spcBef>
              <a:defRPr/>
            </a:pPr>
            <a:r>
              <a:rPr lang="hr-HR" sz="5000" dirty="0">
                <a:solidFill>
                  <a:srgbClr val="000000"/>
                </a:solidFill>
                <a:latin typeface="+mn-lt"/>
              </a:rPr>
              <a:t>Općinski sud – parnični postupak</a:t>
            </a:r>
            <a:endParaRPr lang="en-US" sz="5000" dirty="0">
              <a:solidFill>
                <a:srgbClr val="000000"/>
              </a:solidFill>
            </a:endParaRPr>
          </a:p>
        </p:txBody>
      </p:sp>
    </p:spTree>
    <p:extLst>
      <p:ext uri="{BB962C8B-B14F-4D97-AF65-F5344CB8AC3E}">
        <p14:creationId xmlns:p14="http://schemas.microsoft.com/office/powerpoint/2010/main" val="3148187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274320" y="205309"/>
            <a:ext cx="12344400" cy="1143000"/>
          </a:xfrm>
        </p:spPr>
        <p:txBody>
          <a:bodyPr/>
          <a:lstStyle/>
          <a:p>
            <a:r>
              <a:rPr lang="hr-HR" dirty="0">
                <a:cs typeface="IBM Plex Arabic" panose="020B0503050203000203" pitchFamily="34" charset="-78"/>
              </a:rPr>
              <a:t>Općinski parnica – opći podaci</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7" name="Table 6">
            <a:extLst>
              <a:ext uri="{FF2B5EF4-FFF2-40B4-BE49-F238E27FC236}">
                <a16:creationId xmlns:a16="http://schemas.microsoft.com/office/drawing/2014/main" id="{EC5C1C4B-6F9C-407F-8A01-1C39B43B332F}"/>
              </a:ext>
            </a:extLst>
          </p:cNvPr>
          <p:cNvGraphicFramePr>
            <a:graphicFrameLocks noGrp="1"/>
          </p:cNvGraphicFramePr>
          <p:nvPr>
            <p:extLst>
              <p:ext uri="{D42A27DB-BD31-4B8C-83A1-F6EECF244321}">
                <p14:modId xmlns:p14="http://schemas.microsoft.com/office/powerpoint/2010/main" val="4155594177"/>
              </p:ext>
            </p:extLst>
          </p:nvPr>
        </p:nvGraphicFramePr>
        <p:xfrm>
          <a:off x="2756797" y="1590885"/>
          <a:ext cx="7978139" cy="4929405"/>
        </p:xfrm>
        <a:graphic>
          <a:graphicData uri="http://schemas.openxmlformats.org/drawingml/2006/table">
            <a:tbl>
              <a:tblPr/>
              <a:tblGrid>
                <a:gridCol w="3016718">
                  <a:extLst>
                    <a:ext uri="{9D8B030D-6E8A-4147-A177-3AD203B41FA5}">
                      <a16:colId xmlns:a16="http://schemas.microsoft.com/office/drawing/2014/main" val="1423384367"/>
                    </a:ext>
                  </a:extLst>
                </a:gridCol>
                <a:gridCol w="2309662">
                  <a:extLst>
                    <a:ext uri="{9D8B030D-6E8A-4147-A177-3AD203B41FA5}">
                      <a16:colId xmlns:a16="http://schemas.microsoft.com/office/drawing/2014/main" val="3196108935"/>
                    </a:ext>
                  </a:extLst>
                </a:gridCol>
                <a:gridCol w="2651759">
                  <a:extLst>
                    <a:ext uri="{9D8B030D-6E8A-4147-A177-3AD203B41FA5}">
                      <a16:colId xmlns:a16="http://schemas.microsoft.com/office/drawing/2014/main" val="1280359628"/>
                    </a:ext>
                  </a:extLst>
                </a:gridCol>
              </a:tblGrid>
              <a:tr h="468405">
                <a:tc>
                  <a:txBody>
                    <a:bodyPr/>
                    <a:lstStyle/>
                    <a:p>
                      <a:pPr algn="ctr" fontAlgn="b"/>
                      <a:r>
                        <a:rPr lang="en-US" sz="1500" b="1" i="0" u="none" strike="noStrike" dirty="0" err="1">
                          <a:solidFill>
                            <a:srgbClr val="000000"/>
                          </a:solidFill>
                          <a:effectLst/>
                          <a:latin typeface="Calibri" panose="020F0502020204030204" pitchFamily="34" charset="0"/>
                        </a:rPr>
                        <a:t>sud</a:t>
                      </a:r>
                      <a:endParaRPr lang="en-US" sz="15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b"/>
                      <a:r>
                        <a:rPr lang="en-US" sz="1500" b="1" i="0" u="none" strike="noStrike" dirty="0" err="1">
                          <a:solidFill>
                            <a:srgbClr val="000000"/>
                          </a:solidFill>
                          <a:effectLst/>
                          <a:latin typeface="Calibri" panose="020F0502020204030204" pitchFamily="34" charset="0"/>
                        </a:rPr>
                        <a:t>broj</a:t>
                      </a:r>
                      <a:r>
                        <a:rPr lang="en-US" sz="1500" b="1" i="0" u="none" strike="noStrike" dirty="0">
                          <a:solidFill>
                            <a:srgbClr val="000000"/>
                          </a:solidFill>
                          <a:effectLst/>
                          <a:latin typeface="Calibri" panose="020F0502020204030204" pitchFamily="34" charset="0"/>
                        </a:rPr>
                        <a:t> </a:t>
                      </a:r>
                      <a:r>
                        <a:rPr lang="en-US" sz="1500" b="1" i="0" u="none" strike="noStrike" dirty="0" err="1">
                          <a:solidFill>
                            <a:srgbClr val="000000"/>
                          </a:solidFill>
                          <a:effectLst/>
                          <a:latin typeface="Calibri" panose="020F0502020204030204" pitchFamily="34" charset="0"/>
                        </a:rPr>
                        <a:t>sudaca</a:t>
                      </a:r>
                      <a:endParaRPr lang="en-US" sz="15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b"/>
                      <a:r>
                        <a:rPr lang="en-US" sz="1500" b="1" i="0" u="none" strike="noStrike">
                          <a:solidFill>
                            <a:srgbClr val="000000"/>
                          </a:solidFill>
                          <a:effectLst/>
                          <a:latin typeface="Calibri" panose="020F0502020204030204" pitchFamily="34" charset="0"/>
                        </a:rPr>
                        <a:t>broj predmeta</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3249442621"/>
                  </a:ext>
                </a:extLst>
              </a:tr>
              <a:tr h="446100">
                <a:tc>
                  <a:txBody>
                    <a:bodyPr/>
                    <a:lstStyle/>
                    <a:p>
                      <a:pPr algn="ctr" fontAlgn="b"/>
                      <a:r>
                        <a:rPr lang="pl-PL" sz="1500" b="0" i="0" u="none" strike="noStrike" dirty="0">
                          <a:solidFill>
                            <a:srgbClr val="000000"/>
                          </a:solidFill>
                          <a:effectLst/>
                          <a:latin typeface="Calibri" panose="020F0502020204030204" pitchFamily="34" charset="0"/>
                        </a:rPr>
                        <a:t>Općinski građanski sud u Zagrebu</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886</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946578870"/>
                  </a:ext>
                </a:extLst>
              </a:tr>
              <a:tr h="446100">
                <a:tc>
                  <a:txBody>
                    <a:bodyPr/>
                    <a:lstStyle/>
                    <a:p>
                      <a:pPr algn="ctr" fontAlgn="b"/>
                      <a:r>
                        <a:rPr lang="hr-HR" sz="1500" b="0" i="0" u="none" strike="noStrike" dirty="0">
                          <a:solidFill>
                            <a:srgbClr val="000000"/>
                          </a:solidFill>
                          <a:effectLst/>
                          <a:latin typeface="Calibri" panose="020F0502020204030204" pitchFamily="34" charset="0"/>
                        </a:rPr>
                        <a:t>Općinski radni sud u Zagrebu</a:t>
                      </a:r>
                      <a:endParaRPr lang="en-US" sz="15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7</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1699</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465888586"/>
                  </a:ext>
                </a:extLst>
              </a:tr>
              <a:tr h="446100">
                <a:tc>
                  <a:txBody>
                    <a:bodyPr/>
                    <a:lstStyle/>
                    <a:p>
                      <a:pPr algn="ctr" fontAlgn="b"/>
                      <a:r>
                        <a:rPr lang="en-US" sz="1500" b="0" i="0" u="none" strike="noStrike" dirty="0">
                          <a:solidFill>
                            <a:srgbClr val="000000"/>
                          </a:solidFill>
                          <a:effectLst/>
                          <a:latin typeface="Calibri" panose="020F0502020204030204" pitchFamily="34" charset="0"/>
                        </a:rPr>
                        <a:t>O</a:t>
                      </a:r>
                      <a:r>
                        <a:rPr lang="hr-HR" sz="1500" b="0" i="0" u="none" strike="noStrike" dirty="0" err="1">
                          <a:solidFill>
                            <a:srgbClr val="000000"/>
                          </a:solidFill>
                          <a:effectLst/>
                          <a:latin typeface="Calibri" panose="020F0502020204030204" pitchFamily="34" charset="0"/>
                        </a:rPr>
                        <a:t>pćinski</a:t>
                      </a:r>
                      <a:r>
                        <a:rPr lang="hr-HR" sz="1500" b="0" i="0" u="none" strike="noStrike" dirty="0">
                          <a:solidFill>
                            <a:srgbClr val="000000"/>
                          </a:solidFill>
                          <a:effectLst/>
                          <a:latin typeface="Calibri" panose="020F0502020204030204" pitchFamily="34" charset="0"/>
                        </a:rPr>
                        <a:t> sud u Bjelovaru</a:t>
                      </a:r>
                      <a:endParaRPr lang="en-US" sz="15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150</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512106272"/>
                  </a:ext>
                </a:extLst>
              </a:tr>
              <a:tr h="446100">
                <a:tc>
                  <a:txBody>
                    <a:bodyPr/>
                    <a:lstStyle/>
                    <a:p>
                      <a:pPr algn="ctr" fontAlgn="b"/>
                      <a:r>
                        <a:rPr lang="en-US" sz="1500" b="0" i="0" u="none" strike="noStrike" dirty="0">
                          <a:solidFill>
                            <a:srgbClr val="000000"/>
                          </a:solidFill>
                          <a:effectLst/>
                          <a:latin typeface="Calibri" panose="020F0502020204030204" pitchFamily="34" charset="0"/>
                        </a:rPr>
                        <a:t>O</a:t>
                      </a:r>
                      <a:r>
                        <a:rPr lang="hr-HR" sz="1500" b="0" i="0" u="none" strike="noStrike" dirty="0" err="1">
                          <a:solidFill>
                            <a:srgbClr val="000000"/>
                          </a:solidFill>
                          <a:effectLst/>
                          <a:latin typeface="Calibri" panose="020F0502020204030204" pitchFamily="34" charset="0"/>
                        </a:rPr>
                        <a:t>pćinski</a:t>
                      </a:r>
                      <a:r>
                        <a:rPr lang="hr-HR" sz="1500" b="0" i="0" u="none" strike="noStrike" dirty="0">
                          <a:solidFill>
                            <a:srgbClr val="000000"/>
                          </a:solidFill>
                          <a:effectLst/>
                          <a:latin typeface="Calibri" panose="020F0502020204030204" pitchFamily="34" charset="0"/>
                        </a:rPr>
                        <a:t> sud u Karlovcu</a:t>
                      </a:r>
                      <a:endParaRPr lang="en-US" sz="15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563</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299685331"/>
                  </a:ext>
                </a:extLst>
              </a:tr>
              <a:tr h="446100">
                <a:tc>
                  <a:txBody>
                    <a:bodyPr/>
                    <a:lstStyle/>
                    <a:p>
                      <a:pPr algn="ctr" fontAlgn="b"/>
                      <a:r>
                        <a:rPr lang="en-US" sz="1500" b="0" i="0" u="none" strike="noStrike" dirty="0">
                          <a:solidFill>
                            <a:srgbClr val="000000"/>
                          </a:solidFill>
                          <a:effectLst/>
                          <a:latin typeface="Calibri" panose="020F0502020204030204" pitchFamily="34" charset="0"/>
                        </a:rPr>
                        <a:t>O</a:t>
                      </a:r>
                      <a:r>
                        <a:rPr lang="hr-HR" sz="1500" b="0" i="0" u="none" strike="noStrike" dirty="0" err="1">
                          <a:solidFill>
                            <a:srgbClr val="000000"/>
                          </a:solidFill>
                          <a:effectLst/>
                          <a:latin typeface="Calibri" panose="020F0502020204030204" pitchFamily="34" charset="0"/>
                        </a:rPr>
                        <a:t>pćinski</a:t>
                      </a:r>
                      <a:r>
                        <a:rPr lang="hr-HR" sz="1500" b="0" i="0" u="none" strike="noStrike" dirty="0">
                          <a:solidFill>
                            <a:srgbClr val="000000"/>
                          </a:solidFill>
                          <a:effectLst/>
                          <a:latin typeface="Calibri" panose="020F0502020204030204" pitchFamily="34" charset="0"/>
                        </a:rPr>
                        <a:t> sud u Novom Zagrebu</a:t>
                      </a:r>
                      <a:endParaRPr lang="en-US" sz="15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50</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428389831"/>
                  </a:ext>
                </a:extLst>
              </a:tr>
              <a:tr h="446100">
                <a:tc>
                  <a:txBody>
                    <a:bodyPr/>
                    <a:lstStyle/>
                    <a:p>
                      <a:pPr algn="ctr" fontAlgn="b"/>
                      <a:r>
                        <a:rPr lang="en-US" sz="1500" b="0" i="0" u="none" strike="noStrike" dirty="0">
                          <a:solidFill>
                            <a:srgbClr val="000000"/>
                          </a:solidFill>
                          <a:effectLst/>
                          <a:latin typeface="Calibri" panose="020F0502020204030204" pitchFamily="34" charset="0"/>
                        </a:rPr>
                        <a:t>O</a:t>
                      </a:r>
                      <a:r>
                        <a:rPr lang="hr-HR" sz="1500" b="0" i="0" u="none" strike="noStrike" dirty="0" err="1">
                          <a:solidFill>
                            <a:srgbClr val="000000"/>
                          </a:solidFill>
                          <a:effectLst/>
                          <a:latin typeface="Calibri" panose="020F0502020204030204" pitchFamily="34" charset="0"/>
                        </a:rPr>
                        <a:t>pćinski</a:t>
                      </a:r>
                      <a:r>
                        <a:rPr lang="hr-HR" sz="1500" b="0" i="0" u="none" strike="noStrike" dirty="0">
                          <a:solidFill>
                            <a:srgbClr val="000000"/>
                          </a:solidFill>
                          <a:effectLst/>
                          <a:latin typeface="Calibri" panose="020F0502020204030204" pitchFamily="34" charset="0"/>
                        </a:rPr>
                        <a:t> sud u Osijeku</a:t>
                      </a:r>
                      <a:endParaRPr lang="en-US" sz="15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7</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1690</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670202610"/>
                  </a:ext>
                </a:extLst>
              </a:tr>
              <a:tr h="446100">
                <a:tc>
                  <a:txBody>
                    <a:bodyPr/>
                    <a:lstStyle/>
                    <a:p>
                      <a:pPr algn="ctr" fontAlgn="b"/>
                      <a:r>
                        <a:rPr lang="en-US" sz="1500" b="0" i="0" u="none" strike="noStrike" dirty="0">
                          <a:solidFill>
                            <a:srgbClr val="000000"/>
                          </a:solidFill>
                          <a:effectLst/>
                          <a:latin typeface="Calibri" panose="020F0502020204030204" pitchFamily="34" charset="0"/>
                        </a:rPr>
                        <a:t>O</a:t>
                      </a:r>
                      <a:r>
                        <a:rPr lang="hr-HR" sz="1500" b="0" i="0" u="none" strike="noStrike" dirty="0" err="1">
                          <a:solidFill>
                            <a:srgbClr val="000000"/>
                          </a:solidFill>
                          <a:effectLst/>
                          <a:latin typeface="Calibri" panose="020F0502020204030204" pitchFamily="34" charset="0"/>
                        </a:rPr>
                        <a:t>pćinski</a:t>
                      </a:r>
                      <a:r>
                        <a:rPr lang="hr-HR" sz="1500" b="0" i="0" u="none" strike="noStrike" dirty="0">
                          <a:solidFill>
                            <a:srgbClr val="000000"/>
                          </a:solidFill>
                          <a:effectLst/>
                          <a:latin typeface="Calibri" panose="020F0502020204030204" pitchFamily="34" charset="0"/>
                        </a:rPr>
                        <a:t> sud u Pazinu</a:t>
                      </a:r>
                      <a:endParaRPr lang="en-US" sz="15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875</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73414789"/>
                  </a:ext>
                </a:extLst>
              </a:tr>
              <a:tr h="446100">
                <a:tc>
                  <a:txBody>
                    <a:bodyPr/>
                    <a:lstStyle/>
                    <a:p>
                      <a:pPr algn="ctr" fontAlgn="b"/>
                      <a:r>
                        <a:rPr lang="en-US" sz="1500" b="0" i="0" u="none" strike="noStrike" dirty="0">
                          <a:solidFill>
                            <a:srgbClr val="000000"/>
                          </a:solidFill>
                          <a:effectLst/>
                          <a:latin typeface="Calibri" panose="020F0502020204030204" pitchFamily="34" charset="0"/>
                        </a:rPr>
                        <a:t>O</a:t>
                      </a:r>
                      <a:r>
                        <a:rPr lang="hr-HR" sz="1500" b="0" i="0" u="none" strike="noStrike" dirty="0" err="1">
                          <a:solidFill>
                            <a:srgbClr val="000000"/>
                          </a:solidFill>
                          <a:effectLst/>
                          <a:latin typeface="Calibri" panose="020F0502020204030204" pitchFamily="34" charset="0"/>
                        </a:rPr>
                        <a:t>pćinski</a:t>
                      </a:r>
                      <a:r>
                        <a:rPr lang="hr-HR" sz="1500" b="0" i="0" u="none" strike="noStrike" dirty="0">
                          <a:solidFill>
                            <a:srgbClr val="000000"/>
                          </a:solidFill>
                          <a:effectLst/>
                          <a:latin typeface="Calibri" panose="020F0502020204030204" pitchFamily="34" charset="0"/>
                        </a:rPr>
                        <a:t> sud u Rijeci</a:t>
                      </a:r>
                      <a:endParaRPr lang="en-US" sz="15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611</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851567356"/>
                  </a:ext>
                </a:extLst>
              </a:tr>
              <a:tr h="446100">
                <a:tc>
                  <a:txBody>
                    <a:bodyPr/>
                    <a:lstStyle/>
                    <a:p>
                      <a:pPr algn="ctr" fontAlgn="b"/>
                      <a:r>
                        <a:rPr lang="en-US" sz="1500" b="0" i="0" u="none" strike="noStrike" dirty="0">
                          <a:solidFill>
                            <a:srgbClr val="000000"/>
                          </a:solidFill>
                          <a:effectLst/>
                          <a:latin typeface="Calibri" panose="020F0502020204030204" pitchFamily="34" charset="0"/>
                        </a:rPr>
                        <a:t>O</a:t>
                      </a:r>
                      <a:r>
                        <a:rPr lang="hr-HR" sz="1500" b="0" i="0" u="none" strike="noStrike" dirty="0" err="1">
                          <a:solidFill>
                            <a:srgbClr val="000000"/>
                          </a:solidFill>
                          <a:effectLst/>
                          <a:latin typeface="Calibri" panose="020F0502020204030204" pitchFamily="34" charset="0"/>
                        </a:rPr>
                        <a:t>pćinski</a:t>
                      </a:r>
                      <a:r>
                        <a:rPr lang="hr-HR" sz="1500" b="0" i="0" u="none" strike="noStrike" dirty="0">
                          <a:solidFill>
                            <a:srgbClr val="000000"/>
                          </a:solidFill>
                          <a:effectLst/>
                          <a:latin typeface="Calibri" panose="020F0502020204030204" pitchFamily="34" charset="0"/>
                        </a:rPr>
                        <a:t> sud u Varaždinu</a:t>
                      </a:r>
                      <a:endParaRPr lang="en-US" sz="15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450</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514125364"/>
                  </a:ext>
                </a:extLst>
              </a:tr>
              <a:tr h="446100">
                <a:tc>
                  <a:txBody>
                    <a:bodyPr/>
                    <a:lstStyle/>
                    <a:p>
                      <a:pPr algn="ctr" fontAlgn="b"/>
                      <a:r>
                        <a:rPr lang="en-US" sz="1500" b="1" i="0" u="none" strike="noStrike">
                          <a:solidFill>
                            <a:srgbClr val="000000"/>
                          </a:solidFill>
                          <a:effectLst/>
                          <a:latin typeface="Calibri" panose="020F0502020204030204" pitchFamily="34" charset="0"/>
                        </a:rPr>
                        <a:t>UKUPNO</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b"/>
                      <a:r>
                        <a:rPr lang="en-US" sz="1500" b="1" i="0" u="none" strike="noStrike" dirty="0">
                          <a:solidFill>
                            <a:srgbClr val="000000"/>
                          </a:solidFill>
                          <a:effectLst/>
                          <a:latin typeface="Calibri" panose="020F0502020204030204" pitchFamily="34" charset="0"/>
                        </a:rPr>
                        <a:t>39</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b"/>
                      <a:r>
                        <a:rPr lang="en-US" sz="1500" b="1" i="0" u="none" strike="noStrike" dirty="0">
                          <a:solidFill>
                            <a:srgbClr val="000000"/>
                          </a:solidFill>
                          <a:effectLst/>
                          <a:latin typeface="Calibri" panose="020F0502020204030204" pitchFamily="34" charset="0"/>
                        </a:rPr>
                        <a:t>6974</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2856686621"/>
                  </a:ext>
                </a:extLst>
              </a:tr>
            </a:tbl>
          </a:graphicData>
        </a:graphic>
      </p:graphicFrame>
    </p:spTree>
    <p:extLst>
      <p:ext uri="{BB962C8B-B14F-4D97-AF65-F5344CB8AC3E}">
        <p14:creationId xmlns:p14="http://schemas.microsoft.com/office/powerpoint/2010/main" val="988943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274320" y="205309"/>
            <a:ext cx="12344400" cy="1143000"/>
          </a:xfrm>
        </p:spPr>
        <p:txBody>
          <a:bodyPr/>
          <a:lstStyle/>
          <a:p>
            <a:r>
              <a:rPr lang="hr-HR" dirty="0">
                <a:cs typeface="IBM Plex Arabic" panose="020B0503050203000203" pitchFamily="34" charset="-78"/>
              </a:rPr>
              <a:t>Općinski parnica – izračun prosječnih vremena (složenost)</a:t>
            </a:r>
            <a:br>
              <a:rPr lang="hr-HR" dirty="0">
                <a:cs typeface="IBM Plex Arabic" panose="020B0503050203000203" pitchFamily="34" charset="-78"/>
              </a:rPr>
            </a:b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4" name="Table 3">
            <a:extLst>
              <a:ext uri="{FF2B5EF4-FFF2-40B4-BE49-F238E27FC236}">
                <a16:creationId xmlns:a16="http://schemas.microsoft.com/office/drawing/2014/main" id="{C2E8AF3C-7A8B-4CD9-8FBB-708E81F47325}"/>
              </a:ext>
            </a:extLst>
          </p:cNvPr>
          <p:cNvGraphicFramePr>
            <a:graphicFrameLocks noGrp="1"/>
          </p:cNvGraphicFramePr>
          <p:nvPr>
            <p:extLst>
              <p:ext uri="{D42A27DB-BD31-4B8C-83A1-F6EECF244321}">
                <p14:modId xmlns:p14="http://schemas.microsoft.com/office/powerpoint/2010/main" val="1702583576"/>
              </p:ext>
            </p:extLst>
          </p:nvPr>
        </p:nvGraphicFramePr>
        <p:xfrm>
          <a:off x="1668498" y="768520"/>
          <a:ext cx="8736836" cy="6799762"/>
        </p:xfrm>
        <a:graphic>
          <a:graphicData uri="http://schemas.openxmlformats.org/drawingml/2006/table">
            <a:tbl>
              <a:tblPr/>
              <a:tblGrid>
                <a:gridCol w="1833114">
                  <a:extLst>
                    <a:ext uri="{9D8B030D-6E8A-4147-A177-3AD203B41FA5}">
                      <a16:colId xmlns:a16="http://schemas.microsoft.com/office/drawing/2014/main" val="2541424456"/>
                    </a:ext>
                  </a:extLst>
                </a:gridCol>
                <a:gridCol w="4309694">
                  <a:extLst>
                    <a:ext uri="{9D8B030D-6E8A-4147-A177-3AD203B41FA5}">
                      <a16:colId xmlns:a16="http://schemas.microsoft.com/office/drawing/2014/main" val="1892514169"/>
                    </a:ext>
                  </a:extLst>
                </a:gridCol>
                <a:gridCol w="432338">
                  <a:extLst>
                    <a:ext uri="{9D8B030D-6E8A-4147-A177-3AD203B41FA5}">
                      <a16:colId xmlns:a16="http://schemas.microsoft.com/office/drawing/2014/main" val="2579469380"/>
                    </a:ext>
                  </a:extLst>
                </a:gridCol>
                <a:gridCol w="432338">
                  <a:extLst>
                    <a:ext uri="{9D8B030D-6E8A-4147-A177-3AD203B41FA5}">
                      <a16:colId xmlns:a16="http://schemas.microsoft.com/office/drawing/2014/main" val="2033651053"/>
                    </a:ext>
                  </a:extLst>
                </a:gridCol>
                <a:gridCol w="432338">
                  <a:extLst>
                    <a:ext uri="{9D8B030D-6E8A-4147-A177-3AD203B41FA5}">
                      <a16:colId xmlns:a16="http://schemas.microsoft.com/office/drawing/2014/main" val="2094443801"/>
                    </a:ext>
                  </a:extLst>
                </a:gridCol>
                <a:gridCol w="432338">
                  <a:extLst>
                    <a:ext uri="{9D8B030D-6E8A-4147-A177-3AD203B41FA5}">
                      <a16:colId xmlns:a16="http://schemas.microsoft.com/office/drawing/2014/main" val="2993914502"/>
                    </a:ext>
                  </a:extLst>
                </a:gridCol>
                <a:gridCol w="432338">
                  <a:extLst>
                    <a:ext uri="{9D8B030D-6E8A-4147-A177-3AD203B41FA5}">
                      <a16:colId xmlns:a16="http://schemas.microsoft.com/office/drawing/2014/main" val="816546166"/>
                    </a:ext>
                  </a:extLst>
                </a:gridCol>
                <a:gridCol w="432338">
                  <a:extLst>
                    <a:ext uri="{9D8B030D-6E8A-4147-A177-3AD203B41FA5}">
                      <a16:colId xmlns:a16="http://schemas.microsoft.com/office/drawing/2014/main" val="1962346868"/>
                    </a:ext>
                  </a:extLst>
                </a:gridCol>
              </a:tblGrid>
              <a:tr h="207900">
                <a:tc>
                  <a:txBody>
                    <a:bodyPr/>
                    <a:lstStyle/>
                    <a:p>
                      <a:pPr algn="l" fontAlgn="b"/>
                      <a:r>
                        <a:rPr lang="en-US" sz="1000" b="0" i="0" u="none" strike="noStrike">
                          <a:solidFill>
                            <a:srgbClr val="000000"/>
                          </a:solidFill>
                          <a:effectLst/>
                          <a:latin typeface="Arial" panose="020B0604020202020204" pitchFamily="34" charset="0"/>
                        </a:rPr>
                        <a:t> </a:t>
                      </a:r>
                    </a:p>
                  </a:txBody>
                  <a:tcPr marL="5533" marR="5533" marT="5533" marB="0" anchor="b">
                    <a:lnL>
                      <a:noFill/>
                    </a:lnL>
                    <a:lnR>
                      <a:noFill/>
                    </a:lnR>
                    <a:lnT>
                      <a:noFill/>
                    </a:lnT>
                    <a:lnB w="6350" cap="flat" cmpd="sng" algn="ctr">
                      <a:solidFill>
                        <a:srgbClr val="5B9BD5"/>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5533" marR="5533" marT="5533" marB="0" anchor="b">
                    <a:lnL>
                      <a:noFill/>
                    </a:lnL>
                    <a:lnR w="6350" cap="flat" cmpd="sng" algn="ctr">
                      <a:solidFill>
                        <a:srgbClr val="5B9BD5"/>
                      </a:solidFill>
                      <a:prstDash val="solid"/>
                      <a:round/>
                      <a:headEnd type="none" w="med" len="med"/>
                      <a:tailEnd type="none" w="med" len="med"/>
                    </a:lnR>
                    <a:lnT>
                      <a:noFill/>
                    </a:lnT>
                    <a:lnB w="6350" cap="flat" cmpd="sng" algn="ctr">
                      <a:solidFill>
                        <a:srgbClr val="5B9BD5"/>
                      </a:solidFill>
                      <a:prstDash val="solid"/>
                      <a:round/>
                      <a:headEnd type="none" w="med" len="med"/>
                      <a:tailEnd type="none" w="med" len="med"/>
                    </a:lnB>
                  </a:tcPr>
                </a:tc>
                <a:tc gridSpan="3">
                  <a:txBody>
                    <a:bodyPr/>
                    <a:lstStyle/>
                    <a:p>
                      <a:pPr algn="ctr" rtl="0" fontAlgn="ctr"/>
                      <a:r>
                        <a:rPr lang="en-US" sz="1000" b="1" i="0" u="none" strike="noStrike" dirty="0" err="1">
                          <a:solidFill>
                            <a:srgbClr val="000000"/>
                          </a:solidFill>
                          <a:effectLst/>
                          <a:latin typeface="Calibri" panose="020F0502020204030204" pitchFamily="34" charset="0"/>
                        </a:rPr>
                        <a:t>prva</a:t>
                      </a:r>
                      <a:r>
                        <a:rPr lang="en-US" sz="1000" b="1" i="0" u="none" strike="noStrike" dirty="0">
                          <a:solidFill>
                            <a:srgbClr val="000000"/>
                          </a:solidFill>
                          <a:effectLst/>
                          <a:latin typeface="Calibri" panose="020F0502020204030204" pitchFamily="34" charset="0"/>
                        </a:rPr>
                        <a:t> </a:t>
                      </a:r>
                      <a:r>
                        <a:rPr lang="en-US" sz="1000" b="1" i="0" u="none" strike="noStrike" dirty="0" err="1">
                          <a:solidFill>
                            <a:srgbClr val="000000"/>
                          </a:solidFill>
                          <a:effectLst/>
                          <a:latin typeface="Calibri" panose="020F0502020204030204" pitchFamily="34" charset="0"/>
                        </a:rPr>
                        <a:t>varijanta</a:t>
                      </a:r>
                      <a:endParaRPr lang="en-US" sz="1000" b="1" i="0" u="none" strike="noStrike" dirty="0">
                        <a:solidFill>
                          <a:srgbClr val="000000"/>
                        </a:solidFill>
                        <a:effectLst/>
                        <a:latin typeface="Calibri" panose="020F0502020204030204" pitchFamily="34" charset="0"/>
                      </a:endParaRP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hMerge="1">
                  <a:txBody>
                    <a:bodyPr/>
                    <a:lstStyle/>
                    <a:p>
                      <a:endParaRPr lang="en-US"/>
                    </a:p>
                  </a:txBody>
                  <a:tcPr/>
                </a:tc>
                <a:tc hMerge="1">
                  <a:txBody>
                    <a:bodyPr/>
                    <a:lstStyle/>
                    <a:p>
                      <a:endParaRPr lang="en-US"/>
                    </a:p>
                  </a:txBody>
                  <a:tcPr/>
                </a:tc>
                <a:tc gridSpan="3">
                  <a:txBody>
                    <a:bodyPr/>
                    <a:lstStyle/>
                    <a:p>
                      <a:pPr algn="ctr" rtl="0" fontAlgn="ctr"/>
                      <a:r>
                        <a:rPr lang="en-US" sz="1000" b="1" i="0" u="none" strike="noStrike" dirty="0" err="1">
                          <a:solidFill>
                            <a:srgbClr val="000000"/>
                          </a:solidFill>
                          <a:effectLst/>
                          <a:latin typeface="Calibri" panose="020F0502020204030204" pitchFamily="34" charset="0"/>
                        </a:rPr>
                        <a:t>druga</a:t>
                      </a:r>
                      <a:r>
                        <a:rPr lang="en-US" sz="1000" b="1" i="0" u="none" strike="noStrike" dirty="0">
                          <a:solidFill>
                            <a:srgbClr val="000000"/>
                          </a:solidFill>
                          <a:effectLst/>
                          <a:latin typeface="Calibri" panose="020F0502020204030204" pitchFamily="34" charset="0"/>
                        </a:rPr>
                        <a:t> </a:t>
                      </a:r>
                      <a:r>
                        <a:rPr lang="en-US" sz="1000" b="1" i="0" u="none" strike="noStrike" dirty="0" err="1">
                          <a:solidFill>
                            <a:srgbClr val="000000"/>
                          </a:solidFill>
                          <a:effectLst/>
                          <a:latin typeface="Calibri" panose="020F0502020204030204" pitchFamily="34" charset="0"/>
                        </a:rPr>
                        <a:t>varijanta</a:t>
                      </a:r>
                      <a:endParaRPr lang="en-US" sz="1000" b="1" i="0" u="none" strike="noStrike" dirty="0">
                        <a:solidFill>
                          <a:srgbClr val="000000"/>
                        </a:solidFill>
                        <a:effectLst/>
                        <a:latin typeface="Calibri" panose="020F0502020204030204" pitchFamily="34" charset="0"/>
                      </a:endParaRP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36063374"/>
                  </a:ext>
                </a:extLst>
              </a:tr>
              <a:tr h="201194">
                <a:tc>
                  <a:txBody>
                    <a:bodyPr/>
                    <a:lstStyle/>
                    <a:p>
                      <a:pPr algn="ctr" rtl="0" fontAlgn="ctr"/>
                      <a:r>
                        <a:rPr lang="en-US" sz="1000" b="1" i="0" u="none" strike="noStrike" dirty="0" err="1">
                          <a:solidFill>
                            <a:srgbClr val="000000"/>
                          </a:solidFill>
                          <a:effectLst/>
                          <a:latin typeface="Calibri" panose="020F0502020204030204" pitchFamily="34" charset="0"/>
                        </a:rPr>
                        <a:t>Faza</a:t>
                      </a:r>
                      <a:endParaRPr lang="en-US" sz="1000" b="1" i="0" u="none" strike="noStrike" dirty="0">
                        <a:solidFill>
                          <a:srgbClr val="000000"/>
                        </a:solidFill>
                        <a:effectLst/>
                        <a:latin typeface="Calibri" panose="020F0502020204030204" pitchFamily="34" charset="0"/>
                      </a:endParaRP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rtl="0" fontAlgn="ctr"/>
                      <a:r>
                        <a:rPr lang="en-US" sz="1000" b="1" i="0" u="none" strike="noStrike" dirty="0" err="1">
                          <a:solidFill>
                            <a:srgbClr val="000000"/>
                          </a:solidFill>
                          <a:effectLst/>
                          <a:latin typeface="Calibri" panose="020F0502020204030204" pitchFamily="34" charset="0"/>
                        </a:rPr>
                        <a:t>aktivnost</a:t>
                      </a:r>
                      <a:endParaRPr lang="en-US" sz="1000" b="1" i="0" u="none" strike="noStrike" dirty="0">
                        <a:solidFill>
                          <a:srgbClr val="000000"/>
                        </a:solidFill>
                        <a:effectLst/>
                        <a:latin typeface="Calibri" panose="020F0502020204030204" pitchFamily="34" charset="0"/>
                      </a:endParaRP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rtl="0" fontAlgn="ctr"/>
                      <a:r>
                        <a:rPr lang="en-US" sz="1000" b="1" i="0" u="none" strike="noStrike" dirty="0" err="1">
                          <a:solidFill>
                            <a:srgbClr val="000000"/>
                          </a:solidFill>
                          <a:effectLst/>
                          <a:latin typeface="Calibri" panose="020F0502020204030204" pitchFamily="34" charset="0"/>
                        </a:rPr>
                        <a:t>jednostavan</a:t>
                      </a:r>
                      <a:endParaRPr lang="en-US" sz="1000" b="1" i="0" u="none" strike="noStrike" dirty="0">
                        <a:solidFill>
                          <a:srgbClr val="000000"/>
                        </a:solidFill>
                        <a:effectLst/>
                        <a:latin typeface="Calibri" panose="020F0502020204030204" pitchFamily="34" charset="0"/>
                      </a:endParaRP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rtl="0" fontAlgn="ctr"/>
                      <a:r>
                        <a:rPr lang="en-US" sz="1000" b="1" i="0" u="none" strike="noStrike" dirty="0" err="1">
                          <a:solidFill>
                            <a:srgbClr val="000000"/>
                          </a:solidFill>
                          <a:effectLst/>
                          <a:latin typeface="Calibri" panose="020F0502020204030204" pitchFamily="34" charset="0"/>
                        </a:rPr>
                        <a:t>srednje</a:t>
                      </a:r>
                      <a:r>
                        <a:rPr lang="en-US" sz="1000" b="1" i="0" u="none" strike="noStrike" dirty="0">
                          <a:solidFill>
                            <a:srgbClr val="000000"/>
                          </a:solidFill>
                          <a:effectLst/>
                          <a:latin typeface="Calibri" panose="020F0502020204030204" pitchFamily="34" charset="0"/>
                        </a:rPr>
                        <a:t> </a:t>
                      </a:r>
                      <a:r>
                        <a:rPr lang="en-US" sz="1000" b="1" i="0" u="none" strike="noStrike" dirty="0" err="1">
                          <a:solidFill>
                            <a:srgbClr val="000000"/>
                          </a:solidFill>
                          <a:effectLst/>
                          <a:latin typeface="Calibri" panose="020F0502020204030204" pitchFamily="34" charset="0"/>
                        </a:rPr>
                        <a:t>složen</a:t>
                      </a:r>
                      <a:endParaRPr lang="en-US" sz="1000" b="1" i="0" u="none" strike="noStrike" dirty="0">
                        <a:solidFill>
                          <a:srgbClr val="000000"/>
                        </a:solidFill>
                        <a:effectLst/>
                        <a:latin typeface="Calibri" panose="020F0502020204030204" pitchFamily="34" charset="0"/>
                      </a:endParaRP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rtl="0" fontAlgn="ctr"/>
                      <a:r>
                        <a:rPr lang="en-US" sz="1000" b="1" i="0" u="none" strike="noStrike" dirty="0" err="1">
                          <a:solidFill>
                            <a:srgbClr val="000000"/>
                          </a:solidFill>
                          <a:effectLst/>
                          <a:latin typeface="Calibri" panose="020F0502020204030204" pitchFamily="34" charset="0"/>
                        </a:rPr>
                        <a:t>složen</a:t>
                      </a:r>
                      <a:endParaRPr lang="en-US" sz="1000" b="1" i="0" u="none" strike="noStrike" dirty="0">
                        <a:solidFill>
                          <a:srgbClr val="000000"/>
                        </a:solidFill>
                        <a:effectLst/>
                        <a:latin typeface="Calibri" panose="020F0502020204030204" pitchFamily="34" charset="0"/>
                      </a:endParaRP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rtl="0" fontAlgn="ctr"/>
                      <a:r>
                        <a:rPr lang="en-US" sz="1000" b="1" i="0" u="none" strike="noStrike" dirty="0" err="1">
                          <a:solidFill>
                            <a:srgbClr val="000000"/>
                          </a:solidFill>
                          <a:effectLst/>
                          <a:latin typeface="Calibri" panose="020F0502020204030204" pitchFamily="34" charset="0"/>
                        </a:rPr>
                        <a:t>jednostavan</a:t>
                      </a:r>
                      <a:endParaRPr lang="en-US" sz="1000" b="1" i="0" u="none" strike="noStrike" dirty="0">
                        <a:solidFill>
                          <a:srgbClr val="000000"/>
                        </a:solidFill>
                        <a:effectLst/>
                        <a:latin typeface="Calibri" panose="020F0502020204030204" pitchFamily="34" charset="0"/>
                      </a:endParaRP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rtl="0" fontAlgn="ctr"/>
                      <a:r>
                        <a:rPr lang="en-US" sz="1000" b="1" i="0" u="none" strike="noStrike" dirty="0" err="1">
                          <a:solidFill>
                            <a:srgbClr val="000000"/>
                          </a:solidFill>
                          <a:effectLst/>
                          <a:latin typeface="Calibri" panose="020F0502020204030204" pitchFamily="34" charset="0"/>
                        </a:rPr>
                        <a:t>srednje</a:t>
                      </a:r>
                      <a:r>
                        <a:rPr lang="en-US" sz="1000" b="1" i="0" u="none" strike="noStrike" dirty="0">
                          <a:solidFill>
                            <a:srgbClr val="000000"/>
                          </a:solidFill>
                          <a:effectLst/>
                          <a:latin typeface="Calibri" panose="020F0502020204030204" pitchFamily="34" charset="0"/>
                        </a:rPr>
                        <a:t> </a:t>
                      </a:r>
                      <a:r>
                        <a:rPr lang="en-US" sz="1000" b="1" i="0" u="none" strike="noStrike" dirty="0" err="1">
                          <a:solidFill>
                            <a:srgbClr val="000000"/>
                          </a:solidFill>
                          <a:effectLst/>
                          <a:latin typeface="Calibri" panose="020F0502020204030204" pitchFamily="34" charset="0"/>
                        </a:rPr>
                        <a:t>složen</a:t>
                      </a:r>
                      <a:endParaRPr lang="en-US" sz="1000" b="1" i="0" u="none" strike="noStrike" dirty="0">
                        <a:solidFill>
                          <a:srgbClr val="000000"/>
                        </a:solidFill>
                        <a:effectLst/>
                        <a:latin typeface="Calibri" panose="020F0502020204030204" pitchFamily="34" charset="0"/>
                      </a:endParaRP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rtl="0" fontAlgn="ctr"/>
                      <a:r>
                        <a:rPr lang="en-US" sz="1000" b="1" i="0" u="none" strike="noStrike" dirty="0" err="1">
                          <a:solidFill>
                            <a:srgbClr val="000000"/>
                          </a:solidFill>
                          <a:effectLst/>
                          <a:latin typeface="Calibri" panose="020F0502020204030204" pitchFamily="34" charset="0"/>
                        </a:rPr>
                        <a:t>složen</a:t>
                      </a:r>
                      <a:endParaRPr lang="en-US" sz="1000" b="1" i="0" u="none" strike="noStrike" dirty="0">
                        <a:solidFill>
                          <a:srgbClr val="000000"/>
                        </a:solidFill>
                        <a:effectLst/>
                        <a:latin typeface="Calibri" panose="020F0502020204030204" pitchFamily="34" charset="0"/>
                      </a:endParaRP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extLst>
                  <a:ext uri="{0D108BD9-81ED-4DB2-BD59-A6C34878D82A}">
                    <a16:rowId xmlns:a16="http://schemas.microsoft.com/office/drawing/2014/main" val="3546912517"/>
                  </a:ext>
                </a:extLst>
              </a:tr>
              <a:tr h="160955">
                <a:tc rowSpan="5">
                  <a:txBody>
                    <a:bodyPr/>
                    <a:lstStyle/>
                    <a:p>
                      <a:pPr algn="ctr" rtl="0" fontAlgn="ctr"/>
                      <a:r>
                        <a:rPr lang="en-US" sz="1000" b="0" i="0" u="none" strike="noStrike">
                          <a:solidFill>
                            <a:srgbClr val="000000"/>
                          </a:solidFill>
                          <a:effectLst/>
                          <a:latin typeface="Calibri" panose="020F0502020204030204" pitchFamily="34" charset="0"/>
                        </a:rPr>
                        <a:t>Faza1 Tužba</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dirty="0" err="1">
                          <a:solidFill>
                            <a:srgbClr val="000000"/>
                          </a:solidFill>
                          <a:effectLst/>
                          <a:latin typeface="Calibri" panose="020F0502020204030204" pitchFamily="34" charset="0"/>
                        </a:rPr>
                        <a:t>Ispitivanje</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tužbe</a:t>
                      </a:r>
                      <a:r>
                        <a:rPr lang="en-US" sz="1000" b="0" i="0" u="none" strike="noStrike" dirty="0">
                          <a:solidFill>
                            <a:srgbClr val="000000"/>
                          </a:solidFill>
                          <a:effectLst/>
                          <a:latin typeface="Calibri" panose="020F0502020204030204" pitchFamily="34" charset="0"/>
                        </a:rPr>
                        <a:t> </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8</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17</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FF0000"/>
                          </a:solidFill>
                          <a:effectLst/>
                          <a:latin typeface="Calibri" panose="020F0502020204030204" pitchFamily="34" charset="0"/>
                        </a:rPr>
                        <a:t>16</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E2EFDA"/>
                    </a:solidFill>
                  </a:tcPr>
                </a:tc>
                <a:tc>
                  <a:txBody>
                    <a:bodyPr/>
                    <a:lstStyle/>
                    <a:p>
                      <a:pPr algn="ctr" rtl="0" fontAlgn="ctr"/>
                      <a:r>
                        <a:rPr lang="en-US" sz="1000" b="0" i="0" u="none" strike="noStrike">
                          <a:solidFill>
                            <a:srgbClr val="000000"/>
                          </a:solidFill>
                          <a:effectLst/>
                          <a:latin typeface="Calibri" panose="020F0502020204030204" pitchFamily="34" charset="0"/>
                        </a:rPr>
                        <a:t>8</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17</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256855118"/>
                  </a:ext>
                </a:extLst>
              </a:tr>
              <a:tr h="160955">
                <a:tc vMerge="1">
                  <a:txBody>
                    <a:bodyPr/>
                    <a:lstStyle/>
                    <a:p>
                      <a:endParaRPr lang="en-US"/>
                    </a:p>
                  </a:txBody>
                  <a:tcPr/>
                </a:tc>
                <a:tc>
                  <a:txBody>
                    <a:bodyPr/>
                    <a:lstStyle/>
                    <a:p>
                      <a:pPr algn="ctr" rtl="0" fontAlgn="ctr"/>
                      <a:r>
                        <a:rPr lang="en-US" sz="1000" b="0" i="0" u="none" strike="noStrike">
                          <a:solidFill>
                            <a:srgbClr val="000000"/>
                          </a:solidFill>
                          <a:effectLst/>
                          <a:latin typeface="Calibri" panose="020F0502020204030204" pitchFamily="34" charset="0"/>
                        </a:rPr>
                        <a:t>Proučavanje propisa i sudske prakse</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FF0000"/>
                          </a:solidFill>
                          <a:effectLst/>
                          <a:latin typeface="Calibri" panose="020F0502020204030204" pitchFamily="34" charset="0"/>
                        </a:rPr>
                        <a:t>31</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E2EFDA"/>
                    </a:solidFill>
                  </a:tcPr>
                </a:tc>
                <a:tc>
                  <a:txBody>
                    <a:bodyPr/>
                    <a:lstStyle/>
                    <a:p>
                      <a:pPr algn="ctr" rtl="0" fontAlgn="ctr"/>
                      <a:r>
                        <a:rPr lang="en-US" sz="1000" b="0" i="0" u="none" strike="noStrike">
                          <a:solidFill>
                            <a:srgbClr val="FF0000"/>
                          </a:solidFill>
                          <a:effectLst/>
                          <a:latin typeface="Calibri" panose="020F0502020204030204" pitchFamily="34" charset="0"/>
                        </a:rPr>
                        <a:t>31</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E2EFDA"/>
                    </a:solidFill>
                  </a:tcPr>
                </a:tc>
                <a:tc>
                  <a:txBody>
                    <a:bodyPr/>
                    <a:lstStyle/>
                    <a:p>
                      <a:pPr algn="ctr" rtl="0" fontAlgn="ctr"/>
                      <a:r>
                        <a:rPr lang="en-US" sz="1000" b="0" i="0" u="none" strike="noStrike">
                          <a:solidFill>
                            <a:srgbClr val="FF0000"/>
                          </a:solidFill>
                          <a:effectLst/>
                          <a:latin typeface="Calibri" panose="020F0502020204030204" pitchFamily="34" charset="0"/>
                        </a:rPr>
                        <a:t>31</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E2EFDA"/>
                    </a:solidFill>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759493736"/>
                  </a:ext>
                </a:extLst>
              </a:tr>
              <a:tr h="160955">
                <a:tc vMerge="1">
                  <a:txBody>
                    <a:bodyPr/>
                    <a:lstStyle/>
                    <a:p>
                      <a:endParaRPr lang="en-US"/>
                    </a:p>
                  </a:txBody>
                  <a:tcPr/>
                </a:tc>
                <a:tc>
                  <a:txBody>
                    <a:bodyPr/>
                    <a:lstStyle/>
                    <a:p>
                      <a:pPr algn="ctr" rtl="0" fontAlgn="ctr"/>
                      <a:r>
                        <a:rPr lang="en-US" sz="1000" b="0" i="0" u="none" strike="noStrike">
                          <a:solidFill>
                            <a:srgbClr val="000000"/>
                          </a:solidFill>
                          <a:effectLst/>
                          <a:latin typeface="Calibri" panose="020F0502020204030204" pitchFamily="34" charset="0"/>
                        </a:rPr>
                        <a:t>Ostale odluke/dopisi (odluke kojima se predmet ne dovršava)</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12</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FF0000"/>
                          </a:solidFill>
                          <a:effectLst/>
                          <a:latin typeface="Calibri" panose="020F0502020204030204" pitchFamily="34" charset="0"/>
                        </a:rPr>
                        <a:t>10</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E2EFDA"/>
                    </a:solidFill>
                  </a:tcPr>
                </a:tc>
                <a:tc>
                  <a:txBody>
                    <a:bodyPr/>
                    <a:lstStyle/>
                    <a:p>
                      <a:pPr algn="ctr" rtl="0" fontAlgn="ctr"/>
                      <a:r>
                        <a:rPr lang="en-US" sz="1000" b="0" i="0" u="none" strike="noStrike">
                          <a:solidFill>
                            <a:srgbClr val="000000"/>
                          </a:solidFill>
                          <a:effectLst/>
                          <a:latin typeface="Calibri" panose="020F0502020204030204" pitchFamily="34" charset="0"/>
                        </a:rPr>
                        <a:t>5</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12</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5</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782818185"/>
                  </a:ext>
                </a:extLst>
              </a:tr>
              <a:tr h="160955">
                <a:tc vMerge="1">
                  <a:txBody>
                    <a:bodyPr/>
                    <a:lstStyle/>
                    <a:p>
                      <a:endParaRPr lang="en-US"/>
                    </a:p>
                  </a:txBody>
                  <a:tcPr/>
                </a:tc>
                <a:tc>
                  <a:txBody>
                    <a:bodyPr/>
                    <a:lstStyle/>
                    <a:p>
                      <a:pPr algn="ctr" rtl="0" fontAlgn="ctr"/>
                      <a:r>
                        <a:rPr lang="pl-PL" sz="1000" b="0" i="0" u="none" strike="noStrike">
                          <a:solidFill>
                            <a:srgbClr val="000000"/>
                          </a:solidFill>
                          <a:effectLst/>
                          <a:latin typeface="Calibri" panose="020F0502020204030204" pitchFamily="34" charset="0"/>
                        </a:rPr>
                        <a:t>Ostale radnje (rad u eSpisu, naredbe, i sl.)</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3</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5</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FF0000"/>
                          </a:solidFill>
                          <a:effectLst/>
                          <a:latin typeface="Calibri" panose="020F0502020204030204" pitchFamily="34" charset="0"/>
                        </a:rPr>
                        <a:t>7</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E2EFDA"/>
                    </a:solidFill>
                  </a:tcPr>
                </a:tc>
                <a:tc>
                  <a:txBody>
                    <a:bodyPr/>
                    <a:lstStyle/>
                    <a:p>
                      <a:pPr algn="ctr" rtl="0" fontAlgn="ctr"/>
                      <a:r>
                        <a:rPr lang="en-US" sz="1000" b="0" i="0" u="none" strike="noStrike">
                          <a:solidFill>
                            <a:srgbClr val="000000"/>
                          </a:solidFill>
                          <a:effectLst/>
                          <a:latin typeface="Calibri" panose="020F0502020204030204" pitchFamily="34" charset="0"/>
                        </a:rPr>
                        <a:t>3</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5</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967396538"/>
                  </a:ext>
                </a:extLst>
              </a:tr>
              <a:tr h="160955">
                <a:tc vMerge="1">
                  <a:txBody>
                    <a:bodyPr/>
                    <a:lstStyle/>
                    <a:p>
                      <a:endParaRPr lang="en-US"/>
                    </a:p>
                  </a:txBody>
                  <a:tcPr/>
                </a:tc>
                <a:tc>
                  <a:txBody>
                    <a:bodyPr/>
                    <a:lstStyle/>
                    <a:p>
                      <a:pPr algn="ctr" rtl="0" fontAlgn="ctr"/>
                      <a:r>
                        <a:rPr lang="en-US" sz="1000" b="0" i="0" u="none" strike="noStrike">
                          <a:solidFill>
                            <a:srgbClr val="000000"/>
                          </a:solidFill>
                          <a:effectLst/>
                          <a:latin typeface="Calibri" panose="020F0502020204030204" pitchFamily="34" charset="0"/>
                        </a:rPr>
                        <a:t>Naplata pristojbe</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FF0000"/>
                          </a:solidFill>
                          <a:effectLst/>
                          <a:latin typeface="Calibri" panose="020F0502020204030204" pitchFamily="34" charset="0"/>
                        </a:rPr>
                        <a:t>9</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E2EFDA"/>
                    </a:solidFill>
                  </a:tcPr>
                </a:tc>
                <a:tc>
                  <a:txBody>
                    <a:bodyPr/>
                    <a:lstStyle/>
                    <a:p>
                      <a:pPr algn="ctr" rtl="0" fontAlgn="ctr"/>
                      <a:r>
                        <a:rPr lang="en-US" sz="1000" b="0" i="0" u="none" strike="noStrike">
                          <a:solidFill>
                            <a:srgbClr val="FF0000"/>
                          </a:solidFill>
                          <a:effectLst/>
                          <a:latin typeface="Calibri" panose="020F0502020204030204" pitchFamily="34" charset="0"/>
                        </a:rPr>
                        <a:t>9</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E2EFDA"/>
                    </a:solidFill>
                  </a:tcPr>
                </a:tc>
                <a:tc>
                  <a:txBody>
                    <a:bodyPr/>
                    <a:lstStyle/>
                    <a:p>
                      <a:pPr algn="ctr" rtl="0" fontAlgn="ctr"/>
                      <a:r>
                        <a:rPr lang="en-US" sz="1000" b="0" i="0" u="none" strike="noStrike">
                          <a:solidFill>
                            <a:srgbClr val="FF0000"/>
                          </a:solidFill>
                          <a:effectLst/>
                          <a:latin typeface="Calibri" panose="020F0502020204030204" pitchFamily="34" charset="0"/>
                        </a:rPr>
                        <a:t>9</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E2EFDA"/>
                    </a:solidFill>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583603193"/>
                  </a:ext>
                </a:extLst>
              </a:tr>
              <a:tr h="160955">
                <a:tc rowSpan="4">
                  <a:txBody>
                    <a:bodyPr/>
                    <a:lstStyle/>
                    <a:p>
                      <a:pPr algn="ctr" rtl="0" fontAlgn="ctr"/>
                      <a:r>
                        <a:rPr lang="en-US" sz="1000" b="0" i="0" u="none" strike="noStrike">
                          <a:solidFill>
                            <a:srgbClr val="000000"/>
                          </a:solidFill>
                          <a:effectLst/>
                          <a:latin typeface="Calibri" panose="020F0502020204030204" pitchFamily="34" charset="0"/>
                        </a:rPr>
                        <a:t>Faza1 Odgovor na tužbu</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Ispitivanje odgovora na tužbu </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10</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15</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FF0000"/>
                          </a:solidFill>
                          <a:effectLst/>
                          <a:latin typeface="Calibri" panose="020F0502020204030204" pitchFamily="34" charset="0"/>
                        </a:rPr>
                        <a:t>18</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E2EFDA"/>
                    </a:solidFill>
                  </a:tcPr>
                </a:tc>
                <a:tc>
                  <a:txBody>
                    <a:bodyPr/>
                    <a:lstStyle/>
                    <a:p>
                      <a:pPr algn="ctr" rtl="0" fontAlgn="ctr"/>
                      <a:r>
                        <a:rPr lang="en-US" sz="1000" b="0" i="0" u="none" strike="noStrike">
                          <a:solidFill>
                            <a:srgbClr val="000000"/>
                          </a:solidFill>
                          <a:effectLst/>
                          <a:latin typeface="Calibri" panose="020F0502020204030204" pitchFamily="34" charset="0"/>
                        </a:rPr>
                        <a:t>10</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15</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78380391"/>
                  </a:ext>
                </a:extLst>
              </a:tr>
              <a:tr h="160955">
                <a:tc vMerge="1">
                  <a:txBody>
                    <a:bodyPr/>
                    <a:lstStyle/>
                    <a:p>
                      <a:endParaRPr lang="en-US"/>
                    </a:p>
                  </a:txBody>
                  <a:tcPr/>
                </a:tc>
                <a:tc>
                  <a:txBody>
                    <a:bodyPr/>
                    <a:lstStyle/>
                    <a:p>
                      <a:pPr algn="ctr" rtl="0" fontAlgn="ctr"/>
                      <a:r>
                        <a:rPr lang="en-US" sz="1000" b="0" i="0" u="none" strike="noStrike">
                          <a:solidFill>
                            <a:srgbClr val="000000"/>
                          </a:solidFill>
                          <a:effectLst/>
                          <a:latin typeface="Calibri" panose="020F0502020204030204" pitchFamily="34" charset="0"/>
                        </a:rPr>
                        <a:t>Proučavanje propisa i sudske prakse</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5</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FF0000"/>
                          </a:solidFill>
                          <a:effectLst/>
                          <a:latin typeface="Calibri" panose="020F0502020204030204" pitchFamily="34" charset="0"/>
                        </a:rPr>
                        <a:t>31</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E2EFDA"/>
                    </a:solidFill>
                  </a:tcPr>
                </a:tc>
                <a:tc>
                  <a:txBody>
                    <a:bodyPr/>
                    <a:lstStyle/>
                    <a:p>
                      <a:pPr algn="ctr" rtl="0" fontAlgn="ctr"/>
                      <a:r>
                        <a:rPr lang="en-US" sz="1000" b="0" i="0" u="none" strike="noStrike">
                          <a:solidFill>
                            <a:srgbClr val="FF0000"/>
                          </a:solidFill>
                          <a:effectLst/>
                          <a:latin typeface="Calibri" panose="020F0502020204030204" pitchFamily="34" charset="0"/>
                        </a:rPr>
                        <a:t>31</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E2EFDA"/>
                    </a:solidFill>
                  </a:tcPr>
                </a:tc>
                <a:tc>
                  <a:txBody>
                    <a:bodyPr/>
                    <a:lstStyle/>
                    <a:p>
                      <a:pPr algn="ctr" rtl="0" fontAlgn="ctr"/>
                      <a:r>
                        <a:rPr lang="en-US" sz="1000" b="0" i="0" u="none" strike="noStrike">
                          <a:solidFill>
                            <a:srgbClr val="000000"/>
                          </a:solidFill>
                          <a:effectLst/>
                          <a:latin typeface="Calibri" panose="020F0502020204030204" pitchFamily="34" charset="0"/>
                        </a:rPr>
                        <a:t>5</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146145164"/>
                  </a:ext>
                </a:extLst>
              </a:tr>
              <a:tr h="160955">
                <a:tc vMerge="1">
                  <a:txBody>
                    <a:bodyPr/>
                    <a:lstStyle/>
                    <a:p>
                      <a:endParaRPr lang="en-US"/>
                    </a:p>
                  </a:txBody>
                  <a:tcPr/>
                </a:tc>
                <a:tc>
                  <a:txBody>
                    <a:bodyPr/>
                    <a:lstStyle/>
                    <a:p>
                      <a:pPr algn="ctr" rtl="0" fontAlgn="ctr"/>
                      <a:r>
                        <a:rPr lang="en-US" sz="1000" b="0" i="0" u="none" strike="noStrike">
                          <a:solidFill>
                            <a:srgbClr val="000000"/>
                          </a:solidFill>
                          <a:effectLst/>
                          <a:latin typeface="Calibri" panose="020F0502020204030204" pitchFamily="34" charset="0"/>
                        </a:rPr>
                        <a:t>Ostale odluke/dopisi (odluke kojima se predmet ne dovršava)</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7</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FF0000"/>
                          </a:solidFill>
                          <a:effectLst/>
                          <a:latin typeface="Calibri" panose="020F0502020204030204" pitchFamily="34" charset="0"/>
                        </a:rPr>
                        <a:t>18</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E2EFDA"/>
                    </a:solidFill>
                  </a:tcPr>
                </a:tc>
                <a:tc>
                  <a:txBody>
                    <a:bodyPr/>
                    <a:lstStyle/>
                    <a:p>
                      <a:pPr algn="ctr" rtl="0" fontAlgn="ctr"/>
                      <a:r>
                        <a:rPr lang="en-US" sz="1000" b="0" i="0" u="none" strike="noStrike">
                          <a:solidFill>
                            <a:srgbClr val="FF0000"/>
                          </a:solidFill>
                          <a:effectLst/>
                          <a:latin typeface="Calibri" panose="020F0502020204030204" pitchFamily="34" charset="0"/>
                        </a:rPr>
                        <a:t>18</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E2EFDA"/>
                    </a:solidFill>
                  </a:tcPr>
                </a:tc>
                <a:tc>
                  <a:txBody>
                    <a:bodyPr/>
                    <a:lstStyle/>
                    <a:p>
                      <a:pPr algn="ctr" rtl="0" fontAlgn="ctr"/>
                      <a:r>
                        <a:rPr lang="en-US" sz="1000" b="0" i="0" u="none" strike="noStrike">
                          <a:solidFill>
                            <a:srgbClr val="000000"/>
                          </a:solidFill>
                          <a:effectLst/>
                          <a:latin typeface="Calibri" panose="020F0502020204030204" pitchFamily="34" charset="0"/>
                        </a:rPr>
                        <a:t>7</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743420260"/>
                  </a:ext>
                </a:extLst>
              </a:tr>
              <a:tr h="160955">
                <a:tc vMerge="1">
                  <a:txBody>
                    <a:bodyPr/>
                    <a:lstStyle/>
                    <a:p>
                      <a:endParaRPr lang="en-US"/>
                    </a:p>
                  </a:txBody>
                  <a:tcPr/>
                </a:tc>
                <a:tc>
                  <a:txBody>
                    <a:bodyPr/>
                    <a:lstStyle/>
                    <a:p>
                      <a:pPr algn="ctr" rtl="0" fontAlgn="ctr"/>
                      <a:r>
                        <a:rPr lang="pl-PL" sz="1000" b="0" i="0" u="none" strike="noStrike">
                          <a:solidFill>
                            <a:srgbClr val="000000"/>
                          </a:solidFill>
                          <a:effectLst/>
                          <a:latin typeface="Calibri" panose="020F0502020204030204" pitchFamily="34" charset="0"/>
                        </a:rPr>
                        <a:t>Ostale radnje (rad u eSpisu, naredbe, i sl.)</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FF0000"/>
                          </a:solidFill>
                          <a:effectLst/>
                          <a:latin typeface="Calibri" panose="020F0502020204030204" pitchFamily="34" charset="0"/>
                        </a:rPr>
                        <a:t>6</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E2EFDA"/>
                    </a:solidFill>
                  </a:tcPr>
                </a:tc>
                <a:tc>
                  <a:txBody>
                    <a:bodyPr/>
                    <a:lstStyle/>
                    <a:p>
                      <a:pPr algn="ctr" rtl="0" fontAlgn="ctr"/>
                      <a:r>
                        <a:rPr lang="en-US" sz="1000" b="0" i="0" u="none" strike="noStrike">
                          <a:solidFill>
                            <a:srgbClr val="000000"/>
                          </a:solidFill>
                          <a:effectLst/>
                          <a:latin typeface="Calibri" panose="020F0502020204030204" pitchFamily="34" charset="0"/>
                        </a:rPr>
                        <a:t>15</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10</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15</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10</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922699443"/>
                  </a:ext>
                </a:extLst>
              </a:tr>
              <a:tr h="160955">
                <a:tc rowSpan="5">
                  <a:txBody>
                    <a:bodyPr/>
                    <a:lstStyle/>
                    <a:p>
                      <a:pPr algn="ctr" rtl="0" fontAlgn="ctr"/>
                      <a:r>
                        <a:rPr lang="en-US" sz="1000" b="0" i="0" u="none" strike="noStrike" dirty="0">
                          <a:solidFill>
                            <a:srgbClr val="000000"/>
                          </a:solidFill>
                          <a:effectLst/>
                          <a:latin typeface="Calibri" panose="020F0502020204030204" pitchFamily="34" charset="0"/>
                        </a:rPr>
                        <a:t>Faza1 </a:t>
                      </a:r>
                      <a:r>
                        <a:rPr lang="en-US" sz="1000" b="0" i="0" u="none" strike="noStrike" dirty="0" err="1">
                          <a:solidFill>
                            <a:srgbClr val="000000"/>
                          </a:solidFill>
                          <a:effectLst/>
                          <a:latin typeface="Calibri" panose="020F0502020204030204" pitchFamily="34" charset="0"/>
                        </a:rPr>
                        <a:t>Pripremno</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ročište</a:t>
                      </a:r>
                      <a:endParaRPr lang="en-US" sz="1000" b="0" i="0" u="none" strike="noStrike" dirty="0">
                        <a:solidFill>
                          <a:srgbClr val="000000"/>
                        </a:solidFill>
                        <a:effectLst/>
                        <a:latin typeface="Calibri" panose="020F0502020204030204" pitchFamily="34" charset="0"/>
                      </a:endParaRP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Pripreme za ročište </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15</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28</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36</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15</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28</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36</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506568099"/>
                  </a:ext>
                </a:extLst>
              </a:tr>
              <a:tr h="160955">
                <a:tc vMerge="1">
                  <a:txBody>
                    <a:bodyPr/>
                    <a:lstStyle/>
                    <a:p>
                      <a:endParaRPr lang="en-US"/>
                    </a:p>
                  </a:txBody>
                  <a:tcPr/>
                </a:tc>
                <a:tc>
                  <a:txBody>
                    <a:bodyPr/>
                    <a:lstStyle/>
                    <a:p>
                      <a:pPr algn="ctr" rtl="0" fontAlgn="ctr"/>
                      <a:r>
                        <a:rPr lang="en-US" sz="1000" b="0" i="0" u="none" strike="noStrike">
                          <a:solidFill>
                            <a:srgbClr val="000000"/>
                          </a:solidFill>
                          <a:effectLst/>
                          <a:latin typeface="Calibri" panose="020F0502020204030204" pitchFamily="34" charset="0"/>
                        </a:rPr>
                        <a:t>Određivanje ročišta </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6</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10</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5</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6</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10</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5</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064625017"/>
                  </a:ext>
                </a:extLst>
              </a:tr>
              <a:tr h="160955">
                <a:tc vMerge="1">
                  <a:txBody>
                    <a:bodyPr/>
                    <a:lstStyle/>
                    <a:p>
                      <a:endParaRPr lang="en-US"/>
                    </a:p>
                  </a:txBody>
                  <a:tcPr/>
                </a:tc>
                <a:tc>
                  <a:txBody>
                    <a:bodyPr/>
                    <a:lstStyle/>
                    <a:p>
                      <a:pPr algn="ctr" rtl="0" fontAlgn="ctr"/>
                      <a:r>
                        <a:rPr lang="en-US" sz="1000" b="0" i="0" u="none" strike="noStrike">
                          <a:solidFill>
                            <a:srgbClr val="000000"/>
                          </a:solidFill>
                          <a:effectLst/>
                          <a:latin typeface="Calibri" panose="020F0502020204030204" pitchFamily="34" charset="0"/>
                        </a:rPr>
                        <a:t>Održavanje pripremnog ročišta</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13</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18</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23</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13</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18</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23</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266877338"/>
                  </a:ext>
                </a:extLst>
              </a:tr>
              <a:tr h="160955">
                <a:tc vMerge="1">
                  <a:txBody>
                    <a:bodyPr/>
                    <a:lstStyle/>
                    <a:p>
                      <a:endParaRPr lang="en-US"/>
                    </a:p>
                  </a:txBody>
                  <a:tcPr/>
                </a:tc>
                <a:tc>
                  <a:txBody>
                    <a:bodyPr/>
                    <a:lstStyle/>
                    <a:p>
                      <a:pPr algn="ctr" rtl="0" fontAlgn="ctr"/>
                      <a:r>
                        <a:rPr lang="en-US" sz="1000" b="0" i="0" u="none" strike="noStrike">
                          <a:solidFill>
                            <a:srgbClr val="000000"/>
                          </a:solidFill>
                          <a:effectLst/>
                          <a:latin typeface="Calibri" panose="020F0502020204030204" pitchFamily="34" charset="0"/>
                        </a:rPr>
                        <a:t>Ostale odluke/dopisi (odluke kojima se predmet ne dovršava)</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17</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60</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FF0000"/>
                          </a:solidFill>
                          <a:effectLst/>
                          <a:latin typeface="Calibri" panose="020F0502020204030204" pitchFamily="34" charset="0"/>
                        </a:rPr>
                        <a:t>14</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E2EFDA"/>
                    </a:solidFill>
                  </a:tcPr>
                </a:tc>
                <a:tc>
                  <a:txBody>
                    <a:bodyPr/>
                    <a:lstStyle/>
                    <a:p>
                      <a:pPr algn="ctr" rtl="0" fontAlgn="ctr"/>
                      <a:r>
                        <a:rPr lang="en-US" sz="1000" b="0" i="0" u="none" strike="noStrike">
                          <a:solidFill>
                            <a:srgbClr val="000000"/>
                          </a:solidFill>
                          <a:effectLst/>
                          <a:latin typeface="Calibri" panose="020F0502020204030204" pitchFamily="34" charset="0"/>
                        </a:rPr>
                        <a:t>17</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60</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267755406"/>
                  </a:ext>
                </a:extLst>
              </a:tr>
              <a:tr h="160955">
                <a:tc vMerge="1">
                  <a:txBody>
                    <a:bodyPr/>
                    <a:lstStyle/>
                    <a:p>
                      <a:endParaRPr lang="en-US"/>
                    </a:p>
                  </a:txBody>
                  <a:tcPr/>
                </a:tc>
                <a:tc>
                  <a:txBody>
                    <a:bodyPr/>
                    <a:lstStyle/>
                    <a:p>
                      <a:pPr algn="ctr" rtl="0" fontAlgn="ctr"/>
                      <a:r>
                        <a:rPr lang="pl-PL" sz="1000" b="0" i="0" u="none" strike="noStrike">
                          <a:solidFill>
                            <a:srgbClr val="000000"/>
                          </a:solidFill>
                          <a:effectLst/>
                          <a:latin typeface="Calibri" panose="020F0502020204030204" pitchFamily="34" charset="0"/>
                        </a:rPr>
                        <a:t>Ostale radnje (rad u eSpisu, naredbe, i sl.)</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4</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7</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FF0000"/>
                          </a:solidFill>
                          <a:effectLst/>
                          <a:latin typeface="Calibri" panose="020F0502020204030204" pitchFamily="34" charset="0"/>
                        </a:rPr>
                        <a:t>8</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E2EFDA"/>
                    </a:solidFill>
                  </a:tcPr>
                </a:tc>
                <a:tc>
                  <a:txBody>
                    <a:bodyPr/>
                    <a:lstStyle/>
                    <a:p>
                      <a:pPr algn="ctr" rtl="0" fontAlgn="ctr"/>
                      <a:r>
                        <a:rPr lang="en-US" sz="1000" b="0" i="0" u="none" strike="noStrike">
                          <a:solidFill>
                            <a:srgbClr val="000000"/>
                          </a:solidFill>
                          <a:effectLst/>
                          <a:latin typeface="Calibri" panose="020F0502020204030204" pitchFamily="34" charset="0"/>
                        </a:rPr>
                        <a:t>4</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7</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634684106"/>
                  </a:ext>
                </a:extLst>
              </a:tr>
              <a:tr h="160955">
                <a:tc rowSpan="5">
                  <a:txBody>
                    <a:bodyPr/>
                    <a:lstStyle/>
                    <a:p>
                      <a:pPr algn="ctr" rtl="0" fontAlgn="ctr"/>
                      <a:r>
                        <a:rPr lang="en-US" sz="1000" b="0" i="0" u="none" strike="noStrike">
                          <a:solidFill>
                            <a:srgbClr val="000000"/>
                          </a:solidFill>
                          <a:effectLst/>
                          <a:latin typeface="Calibri" panose="020F0502020204030204" pitchFamily="34" charset="0"/>
                        </a:rPr>
                        <a:t>Faza2 Glavna rasprava</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Pripreme za ročište </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12</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19</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33</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12</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19</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33</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676078793"/>
                  </a:ext>
                </a:extLst>
              </a:tr>
              <a:tr h="160955">
                <a:tc vMerge="1">
                  <a:txBody>
                    <a:bodyPr/>
                    <a:lstStyle/>
                    <a:p>
                      <a:endParaRPr lang="en-US"/>
                    </a:p>
                  </a:txBody>
                  <a:tcPr/>
                </a:tc>
                <a:tc>
                  <a:txBody>
                    <a:bodyPr/>
                    <a:lstStyle/>
                    <a:p>
                      <a:pPr algn="ctr" rtl="0" fontAlgn="ctr"/>
                      <a:r>
                        <a:rPr lang="en-US" sz="1000" b="0" i="0" u="none" strike="noStrike">
                          <a:solidFill>
                            <a:srgbClr val="000000"/>
                          </a:solidFill>
                          <a:effectLst/>
                          <a:latin typeface="Calibri" panose="020F0502020204030204" pitchFamily="34" charset="0"/>
                        </a:rPr>
                        <a:t>Određivanje ročišta </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10</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11</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24</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10</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11</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24</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4228786311"/>
                  </a:ext>
                </a:extLst>
              </a:tr>
              <a:tr h="160955">
                <a:tc vMerge="1">
                  <a:txBody>
                    <a:bodyPr/>
                    <a:lstStyle/>
                    <a:p>
                      <a:endParaRPr lang="en-US"/>
                    </a:p>
                  </a:txBody>
                  <a:tcPr/>
                </a:tc>
                <a:tc>
                  <a:txBody>
                    <a:bodyPr/>
                    <a:lstStyle/>
                    <a:p>
                      <a:pPr algn="ctr" rtl="0" fontAlgn="ctr"/>
                      <a:r>
                        <a:rPr lang="en-US" sz="1000" b="0" i="0" u="none" strike="noStrike">
                          <a:solidFill>
                            <a:srgbClr val="000000"/>
                          </a:solidFill>
                          <a:effectLst/>
                          <a:latin typeface="Calibri" panose="020F0502020204030204" pitchFamily="34" charset="0"/>
                        </a:rPr>
                        <a:t>Ročište za glavnu raspravu </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26</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36</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49</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26</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36</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49</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987872489"/>
                  </a:ext>
                </a:extLst>
              </a:tr>
              <a:tr h="160955">
                <a:tc vMerge="1">
                  <a:txBody>
                    <a:bodyPr/>
                    <a:lstStyle/>
                    <a:p>
                      <a:endParaRPr lang="en-US"/>
                    </a:p>
                  </a:txBody>
                  <a:tcPr/>
                </a:tc>
                <a:tc>
                  <a:txBody>
                    <a:bodyPr/>
                    <a:lstStyle/>
                    <a:p>
                      <a:pPr algn="ctr" rtl="0" fontAlgn="ctr"/>
                      <a:r>
                        <a:rPr lang="en-US" sz="1000" b="0" i="0" u="none" strike="noStrike">
                          <a:solidFill>
                            <a:srgbClr val="000000"/>
                          </a:solidFill>
                          <a:effectLst/>
                          <a:latin typeface="Calibri" panose="020F0502020204030204" pitchFamily="34" charset="0"/>
                        </a:rPr>
                        <a:t>Ostale odluke/dopisi (odluke kojima se predmet ne dovršava)</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15</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19</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24</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15</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19</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24</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499215815"/>
                  </a:ext>
                </a:extLst>
              </a:tr>
              <a:tr h="160955">
                <a:tc vMerge="1">
                  <a:txBody>
                    <a:bodyPr/>
                    <a:lstStyle/>
                    <a:p>
                      <a:endParaRPr lang="en-US"/>
                    </a:p>
                  </a:txBody>
                  <a:tcPr/>
                </a:tc>
                <a:tc>
                  <a:txBody>
                    <a:bodyPr/>
                    <a:lstStyle/>
                    <a:p>
                      <a:pPr algn="ctr" rtl="0" fontAlgn="ctr"/>
                      <a:r>
                        <a:rPr lang="pl-PL" sz="1000" b="0" i="0" u="none" strike="noStrike">
                          <a:solidFill>
                            <a:srgbClr val="000000"/>
                          </a:solidFill>
                          <a:effectLst/>
                          <a:latin typeface="Calibri" panose="020F0502020204030204" pitchFamily="34" charset="0"/>
                        </a:rPr>
                        <a:t>Ostale radnje (rad u eSpisu, naredbe, i sl.)</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5</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8</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9</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5</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8</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9</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4273486884"/>
                  </a:ext>
                </a:extLst>
              </a:tr>
              <a:tr h="160955">
                <a:tc rowSpan="6">
                  <a:txBody>
                    <a:bodyPr/>
                    <a:lstStyle/>
                    <a:p>
                      <a:pPr algn="ctr" rtl="0" fontAlgn="ctr"/>
                      <a:r>
                        <a:rPr lang="en-US" sz="1000" b="0" i="0" u="none" strike="noStrike">
                          <a:solidFill>
                            <a:srgbClr val="000000"/>
                          </a:solidFill>
                          <a:effectLst/>
                          <a:latin typeface="Calibri" panose="020F0502020204030204" pitchFamily="34" charset="0"/>
                        </a:rPr>
                        <a:t>Faza3 Presuda rješenje</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nn-NO" sz="1000" b="0" i="0" u="none" strike="noStrike">
                          <a:solidFill>
                            <a:srgbClr val="000000"/>
                          </a:solidFill>
                          <a:effectLst/>
                          <a:latin typeface="Calibri" panose="020F0502020204030204" pitchFamily="34" charset="0"/>
                        </a:rPr>
                        <a:t>Proučavanje spisa prije odlučivanja, sudske prakse i propisa</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32</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66</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88</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32</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66</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88</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270974511"/>
                  </a:ext>
                </a:extLst>
              </a:tr>
              <a:tr h="160955">
                <a:tc vMerge="1">
                  <a:txBody>
                    <a:bodyPr/>
                    <a:lstStyle/>
                    <a:p>
                      <a:endParaRPr lang="en-US"/>
                    </a:p>
                  </a:txBody>
                  <a:tcPr/>
                </a:tc>
                <a:tc>
                  <a:txBody>
                    <a:bodyPr/>
                    <a:lstStyle/>
                    <a:p>
                      <a:pPr algn="ctr" rtl="0" fontAlgn="ctr"/>
                      <a:r>
                        <a:rPr lang="en-US" sz="1000" b="0" i="0" u="none" strike="noStrike">
                          <a:solidFill>
                            <a:srgbClr val="000000"/>
                          </a:solidFill>
                          <a:effectLst/>
                          <a:latin typeface="Calibri" panose="020F0502020204030204" pitchFamily="34" charset="0"/>
                        </a:rPr>
                        <a:t>Izrada odluke</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49</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135</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272</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49</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135</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272</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63379553"/>
                  </a:ext>
                </a:extLst>
              </a:tr>
              <a:tr h="160955">
                <a:tc vMerge="1">
                  <a:txBody>
                    <a:bodyPr/>
                    <a:lstStyle/>
                    <a:p>
                      <a:endParaRPr lang="en-US"/>
                    </a:p>
                  </a:txBody>
                  <a:tcPr/>
                </a:tc>
                <a:tc>
                  <a:txBody>
                    <a:bodyPr/>
                    <a:lstStyle/>
                    <a:p>
                      <a:pPr algn="ctr" rtl="0" fontAlgn="ctr"/>
                      <a:r>
                        <a:rPr lang="en-US" sz="1000" b="0" i="0" u="none" strike="noStrike">
                          <a:solidFill>
                            <a:srgbClr val="000000"/>
                          </a:solidFill>
                          <a:effectLst/>
                          <a:latin typeface="Calibri" panose="020F0502020204030204" pitchFamily="34" charset="0"/>
                        </a:rPr>
                        <a:t>Ročište za objavu presude</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6</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8</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10</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6</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8</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10</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814134178"/>
                  </a:ext>
                </a:extLst>
              </a:tr>
              <a:tr h="160955">
                <a:tc vMerge="1">
                  <a:txBody>
                    <a:bodyPr/>
                    <a:lstStyle/>
                    <a:p>
                      <a:endParaRPr lang="en-US"/>
                    </a:p>
                  </a:txBody>
                  <a:tcPr/>
                </a:tc>
                <a:tc>
                  <a:txBody>
                    <a:bodyPr/>
                    <a:lstStyle/>
                    <a:p>
                      <a:pPr algn="ctr" rtl="0" fontAlgn="ctr"/>
                      <a:r>
                        <a:rPr lang="en-US" sz="1000" b="0" i="0" u="none" strike="noStrike">
                          <a:solidFill>
                            <a:srgbClr val="000000"/>
                          </a:solidFill>
                          <a:effectLst/>
                          <a:latin typeface="Calibri" panose="020F0502020204030204" pitchFamily="34" charset="0"/>
                        </a:rPr>
                        <a:t>Ostale odluke </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14</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24</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20</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14</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24</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20</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766993657"/>
                  </a:ext>
                </a:extLst>
              </a:tr>
              <a:tr h="160955">
                <a:tc vMerge="1">
                  <a:txBody>
                    <a:bodyPr/>
                    <a:lstStyle/>
                    <a:p>
                      <a:endParaRPr lang="en-US"/>
                    </a:p>
                  </a:txBody>
                  <a:tcPr/>
                </a:tc>
                <a:tc>
                  <a:txBody>
                    <a:bodyPr/>
                    <a:lstStyle/>
                    <a:p>
                      <a:pPr algn="ctr" rtl="0" fontAlgn="ctr"/>
                      <a:r>
                        <a:rPr lang="pl-PL" sz="1000" b="0" i="0" u="none" strike="noStrike">
                          <a:solidFill>
                            <a:srgbClr val="000000"/>
                          </a:solidFill>
                          <a:effectLst/>
                          <a:latin typeface="Calibri" panose="020F0502020204030204" pitchFamily="34" charset="0"/>
                        </a:rPr>
                        <a:t>Ostale radnje (rad u eSpisu, naredbe, i sl.)</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5</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9</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11</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5</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9</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11</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569955104"/>
                  </a:ext>
                </a:extLst>
              </a:tr>
              <a:tr h="160955">
                <a:tc vMerge="1">
                  <a:txBody>
                    <a:bodyPr/>
                    <a:lstStyle/>
                    <a:p>
                      <a:endParaRPr lang="en-US"/>
                    </a:p>
                  </a:txBody>
                  <a:tcPr/>
                </a:tc>
                <a:tc>
                  <a:txBody>
                    <a:bodyPr/>
                    <a:lstStyle/>
                    <a:p>
                      <a:pPr algn="ctr" rtl="0" fontAlgn="ctr"/>
                      <a:r>
                        <a:rPr lang="en-US" sz="1000" b="0" i="0" u="none" strike="noStrike">
                          <a:solidFill>
                            <a:srgbClr val="000000"/>
                          </a:solidFill>
                          <a:effectLst/>
                          <a:latin typeface="Calibri" panose="020F0502020204030204" pitchFamily="34" charset="0"/>
                        </a:rPr>
                        <a:t>Naplata pristojbe</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6</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19</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12</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6</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19</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12</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609573728"/>
                  </a:ext>
                </a:extLst>
              </a:tr>
              <a:tr h="160955">
                <a:tc rowSpan="4">
                  <a:txBody>
                    <a:bodyPr/>
                    <a:lstStyle/>
                    <a:p>
                      <a:pPr algn="ctr" rtl="0" fontAlgn="ctr"/>
                      <a:r>
                        <a:rPr lang="en-US" sz="1000" b="0" i="0" u="none" strike="noStrike">
                          <a:solidFill>
                            <a:srgbClr val="000000"/>
                          </a:solidFill>
                          <a:effectLst/>
                          <a:latin typeface="Calibri" panose="020F0502020204030204" pitchFamily="34" charset="0"/>
                        </a:rPr>
                        <a:t>Faza4 Redovni pravni lijekovi</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Ispitivanje žalbe </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5</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13</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27</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5</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13</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27</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090516896"/>
                  </a:ext>
                </a:extLst>
              </a:tr>
              <a:tr h="160955">
                <a:tc vMerge="1">
                  <a:txBody>
                    <a:bodyPr/>
                    <a:lstStyle/>
                    <a:p>
                      <a:endParaRPr lang="en-US"/>
                    </a:p>
                  </a:txBody>
                  <a:tcPr/>
                </a:tc>
                <a:tc>
                  <a:txBody>
                    <a:bodyPr/>
                    <a:lstStyle/>
                    <a:p>
                      <a:pPr algn="ctr" rtl="0" fontAlgn="ctr"/>
                      <a:r>
                        <a:rPr lang="en-US" sz="1000" b="0" i="0" u="none" strike="noStrike">
                          <a:solidFill>
                            <a:srgbClr val="000000"/>
                          </a:solidFill>
                          <a:effectLst/>
                          <a:latin typeface="Calibri" panose="020F0502020204030204" pitchFamily="34" charset="0"/>
                        </a:rPr>
                        <a:t>Ispitivanje odgovora na žalbu </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7</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14</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26</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7</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14</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26</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376406083"/>
                  </a:ext>
                </a:extLst>
              </a:tr>
              <a:tr h="160955">
                <a:tc vMerge="1">
                  <a:txBody>
                    <a:bodyPr/>
                    <a:lstStyle/>
                    <a:p>
                      <a:endParaRPr lang="en-US"/>
                    </a:p>
                  </a:txBody>
                  <a:tcPr/>
                </a:tc>
                <a:tc>
                  <a:txBody>
                    <a:bodyPr/>
                    <a:lstStyle/>
                    <a:p>
                      <a:pPr algn="ctr" rtl="0" fontAlgn="ctr"/>
                      <a:r>
                        <a:rPr lang="en-US" sz="1000" b="0" i="0" u="none" strike="noStrike">
                          <a:solidFill>
                            <a:srgbClr val="000000"/>
                          </a:solidFill>
                          <a:effectLst/>
                          <a:latin typeface="Calibri" panose="020F0502020204030204" pitchFamily="34" charset="0"/>
                        </a:rPr>
                        <a:t>Ostale radnje</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6</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10</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14</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6</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10</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14</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799539063"/>
                  </a:ext>
                </a:extLst>
              </a:tr>
              <a:tr h="160955">
                <a:tc vMerge="1">
                  <a:txBody>
                    <a:bodyPr/>
                    <a:lstStyle/>
                    <a:p>
                      <a:endParaRPr lang="en-US"/>
                    </a:p>
                  </a:txBody>
                  <a:tcPr/>
                </a:tc>
                <a:tc>
                  <a:txBody>
                    <a:bodyPr/>
                    <a:lstStyle/>
                    <a:p>
                      <a:pPr algn="ctr" rtl="0" fontAlgn="ctr"/>
                      <a:r>
                        <a:rPr lang="en-US" sz="1000" b="0" i="0" u="none" strike="noStrike">
                          <a:solidFill>
                            <a:srgbClr val="000000"/>
                          </a:solidFill>
                          <a:effectLst/>
                          <a:latin typeface="Calibri" panose="020F0502020204030204" pitchFamily="34" charset="0"/>
                        </a:rPr>
                        <a:t>Naplata pristojbe</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5</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15</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15</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5</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15</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15</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985066752"/>
                  </a:ext>
                </a:extLst>
              </a:tr>
              <a:tr h="191415">
                <a:tc rowSpan="7">
                  <a:txBody>
                    <a:bodyPr/>
                    <a:lstStyle/>
                    <a:p>
                      <a:pPr algn="ctr" rtl="0" fontAlgn="ctr"/>
                      <a:r>
                        <a:rPr lang="en-US" sz="1000" b="0" i="0" u="none" strike="noStrike" dirty="0">
                          <a:solidFill>
                            <a:srgbClr val="000000"/>
                          </a:solidFill>
                          <a:effectLst/>
                          <a:latin typeface="Calibri" panose="020F0502020204030204" pitchFamily="34" charset="0"/>
                        </a:rPr>
                        <a:t>Faza4 </a:t>
                      </a:r>
                      <a:r>
                        <a:rPr lang="en-US" sz="1000" b="0" i="0" u="none" strike="noStrike" dirty="0" err="1">
                          <a:solidFill>
                            <a:srgbClr val="000000"/>
                          </a:solidFill>
                          <a:effectLst/>
                          <a:latin typeface="Calibri" panose="020F0502020204030204" pitchFamily="34" charset="0"/>
                        </a:rPr>
                        <a:t>Izvanredni</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pravni</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lijekovi</a:t>
                      </a:r>
                      <a:endParaRPr lang="en-US" sz="1000" b="0" i="0" u="none" strike="noStrike" dirty="0">
                        <a:solidFill>
                          <a:srgbClr val="000000"/>
                        </a:solidFill>
                        <a:effectLst/>
                        <a:latin typeface="Calibri" panose="020F0502020204030204" pitchFamily="34" charset="0"/>
                      </a:endParaRP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Ispitivanje prijedloga za dopuštenje revizije/revizije/prijedloga za ponavljanje postupka </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FF0000"/>
                          </a:solidFill>
                          <a:effectLst/>
                          <a:latin typeface="Calibri" panose="020F0502020204030204" pitchFamily="34" charset="0"/>
                        </a:rPr>
                        <a:t>17</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E2EFDA"/>
                    </a:solidFill>
                  </a:tcPr>
                </a:tc>
                <a:tc>
                  <a:txBody>
                    <a:bodyPr/>
                    <a:lstStyle/>
                    <a:p>
                      <a:pPr algn="ctr" rtl="0" fontAlgn="ctr"/>
                      <a:r>
                        <a:rPr lang="en-US" sz="1000" b="0" i="0" u="none" strike="noStrike">
                          <a:solidFill>
                            <a:srgbClr val="000000"/>
                          </a:solidFill>
                          <a:effectLst/>
                          <a:latin typeface="Calibri" panose="020F0502020204030204" pitchFamily="34" charset="0"/>
                        </a:rPr>
                        <a:t>24</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13</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24</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13</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155750616"/>
                  </a:ext>
                </a:extLst>
              </a:tr>
              <a:tr h="191415">
                <a:tc vMerge="1">
                  <a:txBody>
                    <a:bodyPr/>
                    <a:lstStyle/>
                    <a:p>
                      <a:endParaRPr lang="en-US"/>
                    </a:p>
                  </a:txBody>
                  <a:tcPr/>
                </a:tc>
                <a:tc>
                  <a:txBody>
                    <a:bodyPr/>
                    <a:lstStyle/>
                    <a:p>
                      <a:pPr algn="ctr" rtl="0" fontAlgn="ctr"/>
                      <a:r>
                        <a:rPr lang="en-US" sz="1000" b="0" i="0" u="none" strike="noStrike">
                          <a:solidFill>
                            <a:srgbClr val="000000"/>
                          </a:solidFill>
                          <a:effectLst/>
                          <a:latin typeface="Calibri" panose="020F0502020204030204" pitchFamily="34" charset="0"/>
                        </a:rPr>
                        <a:t>Ispitivanje odgovora na  prijedlog za dopuštenje revizije/reviziju/prijedlog za ponavljanje postupka</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FF0000"/>
                          </a:solidFill>
                          <a:effectLst/>
                          <a:latin typeface="Calibri" panose="020F0502020204030204" pitchFamily="34" charset="0"/>
                        </a:rPr>
                        <a:t>13</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E2EFDA"/>
                    </a:solidFill>
                  </a:tcPr>
                </a:tc>
                <a:tc>
                  <a:txBody>
                    <a:bodyPr/>
                    <a:lstStyle/>
                    <a:p>
                      <a:pPr algn="ctr" rtl="0" fontAlgn="ctr"/>
                      <a:r>
                        <a:rPr lang="en-US" sz="1000" b="0" i="0" u="none" strike="noStrike">
                          <a:solidFill>
                            <a:srgbClr val="000000"/>
                          </a:solidFill>
                          <a:effectLst/>
                          <a:latin typeface="Calibri" panose="020F0502020204030204" pitchFamily="34" charset="0"/>
                        </a:rPr>
                        <a:t>20</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23</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20</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23</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506105618"/>
                  </a:ext>
                </a:extLst>
              </a:tr>
              <a:tr h="160955">
                <a:tc vMerge="1">
                  <a:txBody>
                    <a:bodyPr/>
                    <a:lstStyle/>
                    <a:p>
                      <a:endParaRPr lang="en-US"/>
                    </a:p>
                  </a:txBody>
                  <a:tcPr/>
                </a:tc>
                <a:tc>
                  <a:txBody>
                    <a:bodyPr/>
                    <a:lstStyle/>
                    <a:p>
                      <a:pPr algn="ctr" rtl="0" fontAlgn="ctr"/>
                      <a:r>
                        <a:rPr lang="en-US" sz="1000" b="0" i="0" u="none" strike="noStrike">
                          <a:solidFill>
                            <a:srgbClr val="000000"/>
                          </a:solidFill>
                          <a:effectLst/>
                          <a:latin typeface="Calibri" panose="020F0502020204030204" pitchFamily="34" charset="0"/>
                        </a:rPr>
                        <a:t>Ročište povodom prijedloga za ponavljanje postupka </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FF0000"/>
                          </a:solidFill>
                          <a:effectLst/>
                          <a:latin typeface="Calibri" panose="020F0502020204030204" pitchFamily="34" charset="0"/>
                        </a:rPr>
                        <a:t>18</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E2EFDA"/>
                    </a:solidFill>
                  </a:tcPr>
                </a:tc>
                <a:tc>
                  <a:txBody>
                    <a:bodyPr/>
                    <a:lstStyle/>
                    <a:p>
                      <a:pPr algn="ctr" rtl="0" fontAlgn="ctr"/>
                      <a:r>
                        <a:rPr lang="en-US" sz="1000" b="0" i="0" u="none" strike="noStrike">
                          <a:solidFill>
                            <a:srgbClr val="FF0000"/>
                          </a:solidFill>
                          <a:effectLst/>
                          <a:latin typeface="Calibri" panose="020F0502020204030204" pitchFamily="34" charset="0"/>
                        </a:rPr>
                        <a:t>18</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E2EFDA"/>
                    </a:solidFill>
                  </a:tcPr>
                </a:tc>
                <a:tc>
                  <a:txBody>
                    <a:bodyPr/>
                    <a:lstStyle/>
                    <a:p>
                      <a:pPr algn="ctr" rtl="0" fontAlgn="ctr"/>
                      <a:r>
                        <a:rPr lang="en-US" sz="1000" b="0" i="0" u="none" strike="noStrike">
                          <a:solidFill>
                            <a:srgbClr val="FF0000"/>
                          </a:solidFill>
                          <a:effectLst/>
                          <a:latin typeface="Calibri" panose="020F0502020204030204" pitchFamily="34" charset="0"/>
                        </a:rPr>
                        <a:t>18</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E2EFDA"/>
                    </a:solidFill>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904252848"/>
                  </a:ext>
                </a:extLst>
              </a:tr>
              <a:tr h="160955">
                <a:tc vMerge="1">
                  <a:txBody>
                    <a:bodyPr/>
                    <a:lstStyle/>
                    <a:p>
                      <a:endParaRPr lang="en-US"/>
                    </a:p>
                  </a:txBody>
                  <a:tcPr/>
                </a:tc>
                <a:tc>
                  <a:txBody>
                    <a:bodyPr/>
                    <a:lstStyle/>
                    <a:p>
                      <a:pPr algn="ctr" rtl="0" fontAlgn="ctr"/>
                      <a:r>
                        <a:rPr lang="pl-PL" sz="1000" b="0" i="0" u="none" strike="noStrike">
                          <a:solidFill>
                            <a:srgbClr val="000000"/>
                          </a:solidFill>
                          <a:effectLst/>
                          <a:latin typeface="Calibri" panose="020F0502020204030204" pitchFamily="34" charset="0"/>
                        </a:rPr>
                        <a:t>Odluka povodom prijedloga za ponavljanje postupka</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35</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FF0000"/>
                          </a:solidFill>
                          <a:effectLst/>
                          <a:latin typeface="Calibri" panose="020F0502020204030204" pitchFamily="34" charset="0"/>
                        </a:rPr>
                        <a:t>69</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E2EFDA"/>
                    </a:solidFill>
                  </a:tcPr>
                </a:tc>
                <a:tc>
                  <a:txBody>
                    <a:bodyPr/>
                    <a:lstStyle/>
                    <a:p>
                      <a:pPr algn="ctr" rtl="0" fontAlgn="ctr"/>
                      <a:r>
                        <a:rPr lang="en-US" sz="1000" b="0" i="0" u="none" strike="noStrike">
                          <a:solidFill>
                            <a:srgbClr val="FF0000"/>
                          </a:solidFill>
                          <a:effectLst/>
                          <a:latin typeface="Calibri" panose="020F0502020204030204" pitchFamily="34" charset="0"/>
                        </a:rPr>
                        <a:t>69</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E2EFDA"/>
                    </a:solidFill>
                  </a:tcPr>
                </a:tc>
                <a:tc>
                  <a:txBody>
                    <a:bodyPr/>
                    <a:lstStyle/>
                    <a:p>
                      <a:pPr algn="ctr" rtl="0" fontAlgn="ctr"/>
                      <a:r>
                        <a:rPr lang="en-US" sz="1000" b="0" i="0" u="none" strike="noStrike">
                          <a:solidFill>
                            <a:srgbClr val="000000"/>
                          </a:solidFill>
                          <a:effectLst/>
                          <a:latin typeface="Calibri" panose="020F0502020204030204" pitchFamily="34" charset="0"/>
                        </a:rPr>
                        <a:t>35</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453021965"/>
                  </a:ext>
                </a:extLst>
              </a:tr>
              <a:tr h="191415">
                <a:tc vMerge="1">
                  <a:txBody>
                    <a:bodyPr/>
                    <a:lstStyle/>
                    <a:p>
                      <a:endParaRPr lang="en-US"/>
                    </a:p>
                  </a:txBody>
                  <a:tcPr/>
                </a:tc>
                <a:tc>
                  <a:txBody>
                    <a:bodyPr/>
                    <a:lstStyle/>
                    <a:p>
                      <a:pPr algn="ctr" rtl="0" fontAlgn="ctr"/>
                      <a:r>
                        <a:rPr lang="pl-PL" sz="1000" b="0" i="0" u="none" strike="noStrike">
                          <a:solidFill>
                            <a:srgbClr val="000000"/>
                          </a:solidFill>
                          <a:effectLst/>
                          <a:latin typeface="Calibri" panose="020F0502020204030204" pitchFamily="34" charset="0"/>
                        </a:rPr>
                        <a:t>Postupanje po žalbi na rješenje o prijedlogu za ponavljanje postupka</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FF0000"/>
                          </a:solidFill>
                          <a:effectLst/>
                          <a:latin typeface="Calibri" panose="020F0502020204030204" pitchFamily="34" charset="0"/>
                        </a:rPr>
                        <a:t>8</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E2EFDA"/>
                    </a:solidFill>
                  </a:tcPr>
                </a:tc>
                <a:tc>
                  <a:txBody>
                    <a:bodyPr/>
                    <a:lstStyle/>
                    <a:p>
                      <a:pPr algn="ctr" rtl="0" fontAlgn="ctr"/>
                      <a:r>
                        <a:rPr lang="en-US" sz="1000" b="0" i="0" u="none" strike="noStrike">
                          <a:solidFill>
                            <a:srgbClr val="FF0000"/>
                          </a:solidFill>
                          <a:effectLst/>
                          <a:latin typeface="Calibri" panose="020F0502020204030204" pitchFamily="34" charset="0"/>
                        </a:rPr>
                        <a:t>8</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E2EFDA"/>
                    </a:solidFill>
                  </a:tcPr>
                </a:tc>
                <a:tc>
                  <a:txBody>
                    <a:bodyPr/>
                    <a:lstStyle/>
                    <a:p>
                      <a:pPr algn="ctr" rtl="0" fontAlgn="ctr"/>
                      <a:r>
                        <a:rPr lang="en-US" sz="1000" b="0" i="0" u="none" strike="noStrike">
                          <a:solidFill>
                            <a:srgbClr val="000000"/>
                          </a:solidFill>
                          <a:effectLst/>
                          <a:latin typeface="Calibri" panose="020F0502020204030204" pitchFamily="34" charset="0"/>
                        </a:rPr>
                        <a:t>2</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620246758"/>
                  </a:ext>
                </a:extLst>
              </a:tr>
              <a:tr h="160955">
                <a:tc vMerge="1">
                  <a:txBody>
                    <a:bodyPr/>
                    <a:lstStyle/>
                    <a:p>
                      <a:endParaRPr lang="en-US"/>
                    </a:p>
                  </a:txBody>
                  <a:tcPr/>
                </a:tc>
                <a:tc>
                  <a:txBody>
                    <a:bodyPr/>
                    <a:lstStyle/>
                    <a:p>
                      <a:pPr algn="ctr" rtl="0" fontAlgn="ctr"/>
                      <a:r>
                        <a:rPr lang="pl-PL" sz="1000" b="0" i="0" u="none" strike="noStrike">
                          <a:solidFill>
                            <a:srgbClr val="000000"/>
                          </a:solidFill>
                          <a:effectLst/>
                          <a:latin typeface="Calibri" panose="020F0502020204030204" pitchFamily="34" charset="0"/>
                        </a:rPr>
                        <a:t>Ostale radnje (rad u eSpisu, naredbe, i sl.)</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6</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14</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17</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6</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14</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17</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861614641"/>
                  </a:ext>
                </a:extLst>
              </a:tr>
              <a:tr h="160955">
                <a:tc vMerge="1">
                  <a:txBody>
                    <a:bodyPr/>
                    <a:lstStyle/>
                    <a:p>
                      <a:endParaRPr lang="en-US"/>
                    </a:p>
                  </a:txBody>
                  <a:tcPr/>
                </a:tc>
                <a:tc>
                  <a:txBody>
                    <a:bodyPr/>
                    <a:lstStyle/>
                    <a:p>
                      <a:pPr algn="ctr" rtl="0" fontAlgn="ctr"/>
                      <a:r>
                        <a:rPr lang="en-US" sz="1000" b="0" i="0" u="none" strike="noStrike">
                          <a:solidFill>
                            <a:srgbClr val="000000"/>
                          </a:solidFill>
                          <a:effectLst/>
                          <a:latin typeface="Calibri" panose="020F0502020204030204" pitchFamily="34" charset="0"/>
                        </a:rPr>
                        <a:t>Naplata pristojbe</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FF0000"/>
                          </a:solidFill>
                          <a:effectLst/>
                          <a:latin typeface="Calibri" panose="020F0502020204030204" pitchFamily="34" charset="0"/>
                        </a:rPr>
                        <a:t>16</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E2EFDA"/>
                    </a:solidFill>
                  </a:tcPr>
                </a:tc>
                <a:tc>
                  <a:txBody>
                    <a:bodyPr/>
                    <a:lstStyle/>
                    <a:p>
                      <a:pPr algn="ctr" rtl="0" fontAlgn="ctr"/>
                      <a:r>
                        <a:rPr lang="en-US" sz="1000" b="0" i="0" u="none" strike="noStrike">
                          <a:solidFill>
                            <a:srgbClr val="FF0000"/>
                          </a:solidFill>
                          <a:effectLst/>
                          <a:latin typeface="Calibri" panose="020F0502020204030204" pitchFamily="34" charset="0"/>
                        </a:rPr>
                        <a:t>16</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E2EFDA"/>
                    </a:solidFill>
                  </a:tcPr>
                </a:tc>
                <a:tc>
                  <a:txBody>
                    <a:bodyPr/>
                    <a:lstStyle/>
                    <a:p>
                      <a:pPr algn="ctr" rtl="0" fontAlgn="ctr"/>
                      <a:r>
                        <a:rPr lang="en-US" sz="1000" b="0" i="0" u="none" strike="noStrike">
                          <a:solidFill>
                            <a:srgbClr val="000000"/>
                          </a:solidFill>
                          <a:effectLst/>
                          <a:latin typeface="Calibri" panose="020F0502020204030204" pitchFamily="34" charset="0"/>
                        </a:rPr>
                        <a:t>18</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18</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077148310"/>
                  </a:ext>
                </a:extLst>
              </a:tr>
              <a:tr h="134129">
                <a:tc>
                  <a:txBody>
                    <a:bodyPr/>
                    <a:lstStyle/>
                    <a:p>
                      <a:pPr algn="ctr" rtl="0" fontAlgn="ctr"/>
                      <a:r>
                        <a:rPr lang="en-US" sz="1000" b="1" i="0" u="none" strike="noStrike" dirty="0">
                          <a:solidFill>
                            <a:srgbClr val="000000"/>
                          </a:solidFill>
                          <a:effectLst/>
                          <a:latin typeface="Calibri" panose="020F0502020204030204" pitchFamily="34" charset="0"/>
                        </a:rPr>
                        <a:t>UKUPNO</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rtl="0" fontAlgn="ctr"/>
                      <a:r>
                        <a:rPr lang="en-US" sz="1000" b="1" i="0" u="none" strike="noStrike" dirty="0">
                          <a:solidFill>
                            <a:srgbClr val="000000"/>
                          </a:solidFill>
                          <a:effectLst/>
                          <a:latin typeface="Calibri" panose="020F0502020204030204" pitchFamily="34" charset="0"/>
                        </a:rPr>
                        <a:t> </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rtl="0" fontAlgn="ctr"/>
                      <a:r>
                        <a:rPr lang="en-US" sz="1000" b="1" i="0" u="none" strike="noStrike" dirty="0">
                          <a:solidFill>
                            <a:srgbClr val="000000"/>
                          </a:solidFill>
                          <a:effectLst/>
                          <a:latin typeface="Calibri" panose="020F0502020204030204" pitchFamily="34" charset="0"/>
                        </a:rPr>
                        <a:t>456</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rtl="0" fontAlgn="ctr"/>
                      <a:r>
                        <a:rPr lang="en-US" sz="1000" b="1" i="0" u="none" strike="noStrike" dirty="0">
                          <a:solidFill>
                            <a:srgbClr val="000000"/>
                          </a:solidFill>
                          <a:effectLst/>
                          <a:latin typeface="Calibri" panose="020F0502020204030204" pitchFamily="34" charset="0"/>
                        </a:rPr>
                        <a:t>849</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rtl="0" fontAlgn="ctr"/>
                      <a:r>
                        <a:rPr lang="en-US" sz="1000" b="1" i="0" u="none" strike="noStrike" dirty="0">
                          <a:solidFill>
                            <a:srgbClr val="000000"/>
                          </a:solidFill>
                          <a:effectLst/>
                          <a:latin typeface="Calibri" panose="020F0502020204030204" pitchFamily="34" charset="0"/>
                        </a:rPr>
                        <a:t>1031</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rtl="0" fontAlgn="ctr"/>
                      <a:r>
                        <a:rPr lang="en-US" sz="1000" b="1" i="0" u="none" strike="noStrike" dirty="0">
                          <a:solidFill>
                            <a:srgbClr val="000000"/>
                          </a:solidFill>
                          <a:effectLst/>
                          <a:latin typeface="Calibri" panose="020F0502020204030204" pitchFamily="34" charset="0"/>
                        </a:rPr>
                        <a:t>346</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rtl="0" fontAlgn="ctr"/>
                      <a:r>
                        <a:rPr lang="en-US" sz="1000" b="1" i="0" u="none" strike="noStrike" dirty="0">
                          <a:solidFill>
                            <a:srgbClr val="000000"/>
                          </a:solidFill>
                          <a:effectLst/>
                          <a:latin typeface="Calibri" panose="020F0502020204030204" pitchFamily="34" charset="0"/>
                        </a:rPr>
                        <a:t>639</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rtl="0" fontAlgn="ctr"/>
                      <a:r>
                        <a:rPr lang="en-US" sz="1000" b="1" i="0" u="none" strike="noStrike" dirty="0">
                          <a:solidFill>
                            <a:srgbClr val="000000"/>
                          </a:solidFill>
                          <a:effectLst/>
                          <a:latin typeface="Calibri" panose="020F0502020204030204" pitchFamily="34" charset="0"/>
                        </a:rPr>
                        <a:t>784</a:t>
                      </a:r>
                    </a:p>
                  </a:txBody>
                  <a:tcPr marL="5533" marR="5533" marT="55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extLst>
                  <a:ext uri="{0D108BD9-81ED-4DB2-BD59-A6C34878D82A}">
                    <a16:rowId xmlns:a16="http://schemas.microsoft.com/office/drawing/2014/main" val="840337513"/>
                  </a:ext>
                </a:extLst>
              </a:tr>
            </a:tbl>
          </a:graphicData>
        </a:graphic>
      </p:graphicFrame>
    </p:spTree>
    <p:extLst>
      <p:ext uri="{BB962C8B-B14F-4D97-AF65-F5344CB8AC3E}">
        <p14:creationId xmlns:p14="http://schemas.microsoft.com/office/powerpoint/2010/main" val="2825685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274320" y="205309"/>
            <a:ext cx="12344400" cy="1143000"/>
          </a:xfrm>
        </p:spPr>
        <p:txBody>
          <a:bodyPr/>
          <a:lstStyle/>
          <a:p>
            <a:r>
              <a:rPr lang="hr-HR" dirty="0">
                <a:cs typeface="IBM Plex Arabic" panose="020B0503050203000203" pitchFamily="34" charset="-78"/>
              </a:rPr>
              <a:t>Općinski parnica – udio procijenjenih predmeta</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2" name="Table 1">
            <a:extLst>
              <a:ext uri="{FF2B5EF4-FFF2-40B4-BE49-F238E27FC236}">
                <a16:creationId xmlns:a16="http://schemas.microsoft.com/office/drawing/2014/main" id="{ACB55E72-E137-4425-BEE7-1F2DC70EC591}"/>
              </a:ext>
            </a:extLst>
          </p:cNvPr>
          <p:cNvGraphicFramePr>
            <a:graphicFrameLocks noGrp="1"/>
          </p:cNvGraphicFramePr>
          <p:nvPr>
            <p:extLst>
              <p:ext uri="{D42A27DB-BD31-4B8C-83A1-F6EECF244321}">
                <p14:modId xmlns:p14="http://schemas.microsoft.com/office/powerpoint/2010/main" val="3569965949"/>
              </p:ext>
            </p:extLst>
          </p:nvPr>
        </p:nvGraphicFramePr>
        <p:xfrm>
          <a:off x="718078" y="920742"/>
          <a:ext cx="12344403" cy="6148432"/>
        </p:xfrm>
        <a:graphic>
          <a:graphicData uri="http://schemas.openxmlformats.org/drawingml/2006/table">
            <a:tbl>
              <a:tblPr/>
              <a:tblGrid>
                <a:gridCol w="1834977">
                  <a:extLst>
                    <a:ext uri="{9D8B030D-6E8A-4147-A177-3AD203B41FA5}">
                      <a16:colId xmlns:a16="http://schemas.microsoft.com/office/drawing/2014/main" val="4152784643"/>
                    </a:ext>
                  </a:extLst>
                </a:gridCol>
                <a:gridCol w="1167714">
                  <a:extLst>
                    <a:ext uri="{9D8B030D-6E8A-4147-A177-3AD203B41FA5}">
                      <a16:colId xmlns:a16="http://schemas.microsoft.com/office/drawing/2014/main" val="2572966325"/>
                    </a:ext>
                  </a:extLst>
                </a:gridCol>
                <a:gridCol w="1167714">
                  <a:extLst>
                    <a:ext uri="{9D8B030D-6E8A-4147-A177-3AD203B41FA5}">
                      <a16:colId xmlns:a16="http://schemas.microsoft.com/office/drawing/2014/main" val="390029497"/>
                    </a:ext>
                  </a:extLst>
                </a:gridCol>
                <a:gridCol w="1167714">
                  <a:extLst>
                    <a:ext uri="{9D8B030D-6E8A-4147-A177-3AD203B41FA5}">
                      <a16:colId xmlns:a16="http://schemas.microsoft.com/office/drawing/2014/main" val="202455214"/>
                    </a:ext>
                  </a:extLst>
                </a:gridCol>
                <a:gridCol w="1167714">
                  <a:extLst>
                    <a:ext uri="{9D8B030D-6E8A-4147-A177-3AD203B41FA5}">
                      <a16:colId xmlns:a16="http://schemas.microsoft.com/office/drawing/2014/main" val="10253578"/>
                    </a:ext>
                  </a:extLst>
                </a:gridCol>
                <a:gridCol w="1167714">
                  <a:extLst>
                    <a:ext uri="{9D8B030D-6E8A-4147-A177-3AD203B41FA5}">
                      <a16:colId xmlns:a16="http://schemas.microsoft.com/office/drawing/2014/main" val="1445344023"/>
                    </a:ext>
                  </a:extLst>
                </a:gridCol>
                <a:gridCol w="1167714">
                  <a:extLst>
                    <a:ext uri="{9D8B030D-6E8A-4147-A177-3AD203B41FA5}">
                      <a16:colId xmlns:a16="http://schemas.microsoft.com/office/drawing/2014/main" val="1898460588"/>
                    </a:ext>
                  </a:extLst>
                </a:gridCol>
                <a:gridCol w="1167714">
                  <a:extLst>
                    <a:ext uri="{9D8B030D-6E8A-4147-A177-3AD203B41FA5}">
                      <a16:colId xmlns:a16="http://schemas.microsoft.com/office/drawing/2014/main" val="3601177014"/>
                    </a:ext>
                  </a:extLst>
                </a:gridCol>
                <a:gridCol w="1167714">
                  <a:extLst>
                    <a:ext uri="{9D8B030D-6E8A-4147-A177-3AD203B41FA5}">
                      <a16:colId xmlns:a16="http://schemas.microsoft.com/office/drawing/2014/main" val="3196675542"/>
                    </a:ext>
                  </a:extLst>
                </a:gridCol>
                <a:gridCol w="1167714">
                  <a:extLst>
                    <a:ext uri="{9D8B030D-6E8A-4147-A177-3AD203B41FA5}">
                      <a16:colId xmlns:a16="http://schemas.microsoft.com/office/drawing/2014/main" val="2325703028"/>
                    </a:ext>
                  </a:extLst>
                </a:gridCol>
              </a:tblGrid>
              <a:tr h="786261">
                <a:tc>
                  <a:txBody>
                    <a:bodyPr/>
                    <a:lstStyle/>
                    <a:p>
                      <a:pPr algn="ctr" fontAlgn="ctr"/>
                      <a:r>
                        <a:rPr lang="hr-HR" sz="1400" b="1" i="0" u="none" strike="noStrike" noProof="0">
                          <a:solidFill>
                            <a:srgbClr val="000000"/>
                          </a:solidFill>
                          <a:effectLst/>
                          <a:latin typeface="Calibri" panose="020F0502020204030204" pitchFamily="34" charset="0"/>
                        </a:rPr>
                        <a:t>Vrsta spora</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jednostavan</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srednje složen</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složen</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1" i="0" u="none" strike="noStrike" noProof="0" dirty="0">
                          <a:solidFill>
                            <a:srgbClr val="000000"/>
                          </a:solidFill>
                          <a:effectLst/>
                          <a:latin typeface="Calibri" panose="020F0502020204030204" pitchFamily="34" charset="0"/>
                        </a:rPr>
                        <a:t>nije procijenjeno</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UKUPNO</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1" i="0" u="none" strike="noStrike" noProof="0" dirty="0">
                          <a:solidFill>
                            <a:srgbClr val="000000"/>
                          </a:solidFill>
                          <a:effectLst/>
                          <a:latin typeface="Calibri" panose="020F0502020204030204" pitchFamily="34" charset="0"/>
                        </a:rPr>
                        <a:t>ukupno </a:t>
                      </a:r>
                      <a:br>
                        <a:rPr lang="hr-HR" sz="1400" b="1" i="0" u="none" strike="noStrike" noProof="0" dirty="0">
                          <a:solidFill>
                            <a:srgbClr val="000000"/>
                          </a:solidFill>
                          <a:effectLst/>
                          <a:latin typeface="Calibri" panose="020F0502020204030204" pitchFamily="34" charset="0"/>
                        </a:rPr>
                      </a:br>
                      <a:r>
                        <a:rPr lang="hr-HR" sz="1400" b="1" i="0" u="none" strike="noStrike" noProof="0" dirty="0">
                          <a:solidFill>
                            <a:srgbClr val="000000"/>
                          </a:solidFill>
                          <a:effectLst/>
                          <a:latin typeface="Calibri" panose="020F0502020204030204" pitchFamily="34" charset="0"/>
                        </a:rPr>
                        <a:t>procijenjeno</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postotak procijenjenih </a:t>
                      </a:r>
                      <a:br>
                        <a:rPr lang="hr-HR" sz="1400" b="1" i="0" u="none" strike="noStrike" noProof="0">
                          <a:solidFill>
                            <a:srgbClr val="000000"/>
                          </a:solidFill>
                          <a:effectLst/>
                          <a:latin typeface="Calibri" panose="020F0502020204030204" pitchFamily="34" charset="0"/>
                        </a:rPr>
                      </a:br>
                      <a:r>
                        <a:rPr lang="hr-HR" sz="1400" b="1" i="0" u="none" strike="noStrike" noProof="0">
                          <a:solidFill>
                            <a:srgbClr val="000000"/>
                          </a:solidFill>
                          <a:effectLst/>
                          <a:latin typeface="Calibri" panose="020F0502020204030204" pitchFamily="34" charset="0"/>
                        </a:rPr>
                        <a:t>u ukupno </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postotak složenih </a:t>
                      </a:r>
                      <a:br>
                        <a:rPr lang="hr-HR" sz="1400" b="1" i="0" u="none" strike="noStrike" noProof="0">
                          <a:solidFill>
                            <a:srgbClr val="000000"/>
                          </a:solidFill>
                          <a:effectLst/>
                          <a:latin typeface="Calibri" panose="020F0502020204030204" pitchFamily="34" charset="0"/>
                        </a:rPr>
                      </a:br>
                      <a:r>
                        <a:rPr lang="hr-HR" sz="1400" b="1" i="0" u="none" strike="noStrike" noProof="0">
                          <a:solidFill>
                            <a:srgbClr val="000000"/>
                          </a:solidFill>
                          <a:effectLst/>
                          <a:latin typeface="Calibri" panose="020F0502020204030204" pitchFamily="34" charset="0"/>
                        </a:rPr>
                        <a:t>u ukupno procijenjenima</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postotak složenih </a:t>
                      </a:r>
                      <a:br>
                        <a:rPr lang="hr-HR" sz="1400" b="1" i="0" u="none" strike="noStrike" noProof="0">
                          <a:solidFill>
                            <a:srgbClr val="000000"/>
                          </a:solidFill>
                          <a:effectLst/>
                          <a:latin typeface="Calibri" panose="020F0502020204030204" pitchFamily="34" charset="0"/>
                        </a:rPr>
                      </a:br>
                      <a:r>
                        <a:rPr lang="hr-HR" sz="1400" b="1" i="0" u="none" strike="noStrike" noProof="0">
                          <a:solidFill>
                            <a:srgbClr val="000000"/>
                          </a:solidFill>
                          <a:effectLst/>
                          <a:latin typeface="Calibri" panose="020F0502020204030204" pitchFamily="34" charset="0"/>
                        </a:rPr>
                        <a:t>u ukupno procijenjenima</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3778056961"/>
                  </a:ext>
                </a:extLst>
              </a:tr>
              <a:tr h="196566">
                <a:tc>
                  <a:txBody>
                    <a:bodyPr/>
                    <a:lstStyle/>
                    <a:p>
                      <a:pPr algn="ctr" fontAlgn="ctr"/>
                      <a:r>
                        <a:rPr lang="hr-HR" sz="1400" b="1" i="0" u="none" strike="noStrike" noProof="0">
                          <a:solidFill>
                            <a:srgbClr val="000000"/>
                          </a:solidFill>
                          <a:effectLst/>
                          <a:latin typeface="Calibri" panose="020F0502020204030204" pitchFamily="34" charset="0"/>
                        </a:rPr>
                        <a:t>UKUPNO</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240</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278</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206</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6250</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6974</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0" i="0" u="none" strike="noStrike" noProof="0">
                          <a:solidFill>
                            <a:srgbClr val="000000"/>
                          </a:solidFill>
                          <a:effectLst/>
                          <a:latin typeface="Calibri" panose="020F0502020204030204" pitchFamily="34" charset="0"/>
                        </a:rPr>
                        <a:t>724</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0" i="0" u="none" strike="noStrike" noProof="0">
                          <a:solidFill>
                            <a:srgbClr val="000000"/>
                          </a:solidFill>
                          <a:effectLst/>
                          <a:latin typeface="Calibri" panose="020F0502020204030204" pitchFamily="34" charset="0"/>
                        </a:rPr>
                        <a:t>10%</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0" i="0" u="none" strike="noStrike" noProof="0">
                          <a:solidFill>
                            <a:srgbClr val="000000"/>
                          </a:solidFill>
                          <a:effectLst/>
                          <a:latin typeface="Calibri" panose="020F0502020204030204" pitchFamily="34" charset="0"/>
                        </a:rPr>
                        <a:t>28%</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0" i="0" u="none" strike="noStrike" noProof="0">
                          <a:solidFill>
                            <a:srgbClr val="000000"/>
                          </a:solidFill>
                          <a:effectLst/>
                          <a:latin typeface="Calibri" panose="020F0502020204030204" pitchFamily="34" charset="0"/>
                        </a:rPr>
                        <a:t>3%</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4157319637"/>
                  </a:ext>
                </a:extLst>
              </a:tr>
              <a:tr h="368794">
                <a:tc>
                  <a:txBody>
                    <a:bodyPr/>
                    <a:lstStyle/>
                    <a:p>
                      <a:pPr algn="ctr" fontAlgn="ctr"/>
                      <a:r>
                        <a:rPr lang="hr-HR" sz="1400" b="0" i="0" u="none" strike="noStrike" noProof="0">
                          <a:solidFill>
                            <a:srgbClr val="000000"/>
                          </a:solidFill>
                          <a:effectLst/>
                          <a:latin typeface="Calibri" panose="020F0502020204030204" pitchFamily="34" charset="0"/>
                        </a:rPr>
                        <a:t>Radno - materijalna davanja (isplata)</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55</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92</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62</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1838</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2047</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209</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10%</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0" i="0" u="none" strike="noStrike" noProof="0">
                          <a:solidFill>
                            <a:srgbClr val="000000"/>
                          </a:solidFill>
                          <a:effectLst/>
                          <a:latin typeface="Calibri" panose="020F0502020204030204" pitchFamily="34" charset="0"/>
                        </a:rPr>
                        <a:t>30%</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3%</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918588969"/>
                  </a:ext>
                </a:extLst>
              </a:tr>
              <a:tr h="368794">
                <a:tc>
                  <a:txBody>
                    <a:bodyPr/>
                    <a:lstStyle/>
                    <a:p>
                      <a:pPr algn="ctr" fontAlgn="ctr"/>
                      <a:r>
                        <a:rPr lang="hr-HR" sz="1400" b="0" i="0" u="none" strike="noStrike" noProof="0">
                          <a:solidFill>
                            <a:srgbClr val="000000"/>
                          </a:solidFill>
                          <a:effectLst/>
                          <a:latin typeface="Calibri" panose="020F0502020204030204" pitchFamily="34" charset="0"/>
                        </a:rPr>
                        <a:t>Radno - (prestanak, otkaz, utvrđenje radnog odnosa)</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3</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8</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25</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320</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356</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36</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10%</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0" i="0" u="none" strike="noStrike" noProof="0">
                          <a:solidFill>
                            <a:srgbClr val="000000"/>
                          </a:solidFill>
                          <a:effectLst/>
                          <a:latin typeface="Calibri" panose="020F0502020204030204" pitchFamily="34" charset="0"/>
                        </a:rPr>
                        <a:t>69%</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7%</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095281514"/>
                  </a:ext>
                </a:extLst>
              </a:tr>
              <a:tr h="336969">
                <a:tc>
                  <a:txBody>
                    <a:bodyPr/>
                    <a:lstStyle/>
                    <a:p>
                      <a:pPr algn="ctr" fontAlgn="ctr"/>
                      <a:r>
                        <a:rPr lang="hr-HR" sz="1400" b="0" i="0" u="none" strike="noStrike" noProof="0">
                          <a:solidFill>
                            <a:srgbClr val="000000"/>
                          </a:solidFill>
                          <a:effectLst/>
                          <a:latin typeface="Calibri" panose="020F0502020204030204" pitchFamily="34" charset="0"/>
                        </a:rPr>
                        <a:t>Radno - naknada štete</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3</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14</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23</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285</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325</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40</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12%</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0" i="0" u="none" strike="noStrike" noProof="0">
                          <a:solidFill>
                            <a:srgbClr val="000000"/>
                          </a:solidFill>
                          <a:effectLst/>
                          <a:latin typeface="Calibri" panose="020F0502020204030204" pitchFamily="34" charset="0"/>
                        </a:rPr>
                        <a:t>58%</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7%</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506515178"/>
                  </a:ext>
                </a:extLst>
              </a:tr>
              <a:tr h="368794">
                <a:tc>
                  <a:txBody>
                    <a:bodyPr/>
                    <a:lstStyle/>
                    <a:p>
                      <a:pPr algn="ctr" fontAlgn="ctr"/>
                      <a:r>
                        <a:rPr lang="hr-HR" sz="1400" b="0" i="0" u="none" strike="noStrike" noProof="0">
                          <a:solidFill>
                            <a:srgbClr val="000000"/>
                          </a:solidFill>
                          <a:effectLst/>
                          <a:latin typeface="Calibri" panose="020F0502020204030204" pitchFamily="34" charset="0"/>
                        </a:rPr>
                        <a:t>Stvarno - Pravo vlasništva nekretnine</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25</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23</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14</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366</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428</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62</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14%</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0" i="0" u="none" strike="noStrike" noProof="0">
                          <a:solidFill>
                            <a:srgbClr val="000000"/>
                          </a:solidFill>
                          <a:effectLst/>
                          <a:latin typeface="Calibri" panose="020F0502020204030204" pitchFamily="34" charset="0"/>
                        </a:rPr>
                        <a:t>23%</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3%</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504917821"/>
                  </a:ext>
                </a:extLst>
              </a:tr>
              <a:tr h="336969">
                <a:tc>
                  <a:txBody>
                    <a:bodyPr/>
                    <a:lstStyle/>
                    <a:p>
                      <a:pPr algn="ctr" fontAlgn="ctr"/>
                      <a:r>
                        <a:rPr lang="hr-HR" sz="1400" b="0" i="0" u="none" strike="noStrike" noProof="0">
                          <a:solidFill>
                            <a:srgbClr val="000000"/>
                          </a:solidFill>
                          <a:effectLst/>
                          <a:latin typeface="Calibri" panose="020F0502020204030204" pitchFamily="34" charset="0"/>
                        </a:rPr>
                        <a:t>Obvezno - ništetnost</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16</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11</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818</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846</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28</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3%</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0" i="0" u="none" strike="noStrike" noProof="0">
                          <a:solidFill>
                            <a:srgbClr val="000000"/>
                          </a:solidFill>
                          <a:effectLst/>
                          <a:latin typeface="Calibri" panose="020F0502020204030204" pitchFamily="34" charset="0"/>
                        </a:rPr>
                        <a:t>39%</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64537112"/>
                  </a:ext>
                </a:extLst>
              </a:tr>
              <a:tr h="336969">
                <a:tc>
                  <a:txBody>
                    <a:bodyPr/>
                    <a:lstStyle/>
                    <a:p>
                      <a:pPr algn="ctr" fontAlgn="ctr"/>
                      <a:r>
                        <a:rPr lang="hr-HR" sz="1400" b="0" i="0" u="none" strike="noStrike" noProof="0">
                          <a:solidFill>
                            <a:srgbClr val="000000"/>
                          </a:solidFill>
                          <a:effectLst/>
                          <a:latin typeface="Calibri" panose="020F0502020204030204" pitchFamily="34" charset="0"/>
                        </a:rPr>
                        <a:t>Naknada štete - ostalo</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5</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7</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82</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95</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13</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14%</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0" i="0" u="none" strike="noStrike" noProof="0">
                          <a:solidFill>
                            <a:srgbClr val="000000"/>
                          </a:solidFill>
                          <a:effectLst/>
                          <a:latin typeface="Calibri" panose="020F0502020204030204" pitchFamily="34" charset="0"/>
                        </a:rPr>
                        <a:t>54%</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7%</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88102480"/>
                  </a:ext>
                </a:extLst>
              </a:tr>
              <a:tr h="336969">
                <a:tc>
                  <a:txBody>
                    <a:bodyPr/>
                    <a:lstStyle/>
                    <a:p>
                      <a:pPr algn="ctr" fontAlgn="ctr"/>
                      <a:r>
                        <a:rPr lang="hr-HR" sz="1400" b="0" i="0" u="none" strike="noStrike" noProof="0">
                          <a:solidFill>
                            <a:srgbClr val="000000"/>
                          </a:solidFill>
                          <a:effectLst/>
                          <a:latin typeface="Calibri" panose="020F0502020204030204" pitchFamily="34" charset="0"/>
                        </a:rPr>
                        <a:t>Naknada štete - osiguranje</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0</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6</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5</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69</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80</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11</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14%</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0" i="0" u="none" strike="noStrike" noProof="0">
                          <a:solidFill>
                            <a:srgbClr val="000000"/>
                          </a:solidFill>
                          <a:effectLst/>
                          <a:latin typeface="Calibri" panose="020F0502020204030204" pitchFamily="34" charset="0"/>
                        </a:rPr>
                        <a:t>45%</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6%</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689737260"/>
                  </a:ext>
                </a:extLst>
              </a:tr>
              <a:tr h="336969">
                <a:tc>
                  <a:txBody>
                    <a:bodyPr/>
                    <a:lstStyle/>
                    <a:p>
                      <a:pPr algn="ctr" fontAlgn="ctr"/>
                      <a:r>
                        <a:rPr lang="hr-HR" sz="1400" b="0" i="0" u="none" strike="noStrike" noProof="0">
                          <a:solidFill>
                            <a:srgbClr val="000000"/>
                          </a:solidFill>
                          <a:effectLst/>
                          <a:latin typeface="Calibri" panose="020F0502020204030204" pitchFamily="34" charset="0"/>
                        </a:rPr>
                        <a:t>Obvezno - isplata</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8</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5</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4</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250</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267</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17</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6%</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0" i="0" u="none" strike="noStrike" noProof="0">
                          <a:solidFill>
                            <a:srgbClr val="000000"/>
                          </a:solidFill>
                          <a:effectLst/>
                          <a:latin typeface="Calibri" panose="020F0502020204030204" pitchFamily="34" charset="0"/>
                        </a:rPr>
                        <a:t>24%</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840349899"/>
                  </a:ext>
                </a:extLst>
              </a:tr>
              <a:tr h="336969">
                <a:tc>
                  <a:txBody>
                    <a:bodyPr/>
                    <a:lstStyle/>
                    <a:p>
                      <a:pPr algn="ctr" fontAlgn="ctr"/>
                      <a:r>
                        <a:rPr lang="hr-HR" sz="1400" b="0" i="0" u="none" strike="noStrike" noProof="0">
                          <a:solidFill>
                            <a:srgbClr val="000000"/>
                          </a:solidFill>
                          <a:effectLst/>
                          <a:latin typeface="Calibri" panose="020F0502020204030204" pitchFamily="34" charset="0"/>
                        </a:rPr>
                        <a:t>Smetanje posjeda</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2</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4</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4</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89</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99</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10</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10%</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0" i="0" u="none" strike="noStrike" noProof="0">
                          <a:solidFill>
                            <a:srgbClr val="000000"/>
                          </a:solidFill>
                          <a:effectLst/>
                          <a:latin typeface="Calibri" panose="020F0502020204030204" pitchFamily="34" charset="0"/>
                        </a:rPr>
                        <a:t>40%</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4%</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32947840"/>
                  </a:ext>
                </a:extLst>
              </a:tr>
              <a:tr h="368794">
                <a:tc>
                  <a:txBody>
                    <a:bodyPr/>
                    <a:lstStyle/>
                    <a:p>
                      <a:pPr algn="ctr" fontAlgn="ctr"/>
                      <a:r>
                        <a:rPr lang="hr-HR" sz="1400" b="0" i="0" u="none" strike="noStrike" noProof="0">
                          <a:solidFill>
                            <a:srgbClr val="000000"/>
                          </a:solidFill>
                          <a:effectLst/>
                          <a:latin typeface="Calibri" panose="020F0502020204030204" pitchFamily="34" charset="0"/>
                        </a:rPr>
                        <a:t>Obiteljsko - bračna stečevina</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4</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3</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4</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83</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94</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11</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12%</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0" i="0" u="none" strike="noStrike" noProof="0">
                          <a:solidFill>
                            <a:srgbClr val="000000"/>
                          </a:solidFill>
                          <a:effectLst/>
                          <a:latin typeface="Calibri" panose="020F0502020204030204" pitchFamily="34" charset="0"/>
                        </a:rPr>
                        <a:t>36%</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4%</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423355992"/>
                  </a:ext>
                </a:extLst>
              </a:tr>
              <a:tr h="336969">
                <a:tc>
                  <a:txBody>
                    <a:bodyPr/>
                    <a:lstStyle/>
                    <a:p>
                      <a:pPr algn="ctr" fontAlgn="ctr"/>
                      <a:r>
                        <a:rPr lang="hr-HR" sz="1400" b="0" i="0" u="none" strike="noStrike" noProof="0">
                          <a:solidFill>
                            <a:srgbClr val="000000"/>
                          </a:solidFill>
                          <a:effectLst/>
                          <a:latin typeface="Calibri" panose="020F0502020204030204" pitchFamily="34" charset="0"/>
                        </a:rPr>
                        <a:t>Radno - ostalo</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0</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4</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4</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58</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66</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8</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12%</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0" i="0" u="none" strike="noStrike" noProof="0">
                          <a:solidFill>
                            <a:srgbClr val="000000"/>
                          </a:solidFill>
                          <a:effectLst/>
                          <a:latin typeface="Calibri" panose="020F0502020204030204" pitchFamily="34" charset="0"/>
                        </a:rPr>
                        <a:t>50%</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6%</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93166759"/>
                  </a:ext>
                </a:extLst>
              </a:tr>
              <a:tr h="336969">
                <a:tc>
                  <a:txBody>
                    <a:bodyPr/>
                    <a:lstStyle/>
                    <a:p>
                      <a:pPr algn="ctr" fontAlgn="ctr"/>
                      <a:r>
                        <a:rPr lang="hr-HR" sz="1400" b="0" i="0" u="none" strike="noStrike" noProof="0">
                          <a:solidFill>
                            <a:srgbClr val="000000"/>
                          </a:solidFill>
                          <a:effectLst/>
                          <a:latin typeface="Calibri" panose="020F0502020204030204" pitchFamily="34" charset="0"/>
                        </a:rPr>
                        <a:t>Sporovi iz nasljeđivanja</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3</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4</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44</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52</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8</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15%</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0" i="0" u="none" strike="noStrike" noProof="0">
                          <a:solidFill>
                            <a:srgbClr val="000000"/>
                          </a:solidFill>
                          <a:effectLst/>
                          <a:latin typeface="Calibri" panose="020F0502020204030204" pitchFamily="34" charset="0"/>
                        </a:rPr>
                        <a:t>50%</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8%</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220936787"/>
                  </a:ext>
                </a:extLst>
              </a:tr>
              <a:tr h="336969">
                <a:tc>
                  <a:txBody>
                    <a:bodyPr/>
                    <a:lstStyle/>
                    <a:p>
                      <a:pPr algn="ctr" fontAlgn="ctr"/>
                      <a:r>
                        <a:rPr lang="hr-HR" sz="1400" b="0" i="0" u="none" strike="noStrike" noProof="0">
                          <a:solidFill>
                            <a:srgbClr val="000000"/>
                          </a:solidFill>
                          <a:effectLst/>
                          <a:latin typeface="Calibri" panose="020F0502020204030204" pitchFamily="34" charset="0"/>
                        </a:rPr>
                        <a:t>Stvarno činidba</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0</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0</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4</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38</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42</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4</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10%</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0" i="0" u="none" strike="noStrike" noProof="0">
                          <a:solidFill>
                            <a:srgbClr val="000000"/>
                          </a:solidFill>
                          <a:effectLst/>
                          <a:latin typeface="Calibri" panose="020F0502020204030204" pitchFamily="34" charset="0"/>
                        </a:rPr>
                        <a:t>100%</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dirty="0">
                          <a:solidFill>
                            <a:srgbClr val="000000"/>
                          </a:solidFill>
                          <a:effectLst/>
                          <a:latin typeface="Calibri" panose="020F0502020204030204" pitchFamily="34" charset="0"/>
                        </a:rPr>
                        <a:t>10%</a:t>
                      </a:r>
                    </a:p>
                  </a:txBody>
                  <a:tcPr marL="5560" marR="5560" marT="556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810764542"/>
                  </a:ext>
                </a:extLst>
              </a:tr>
            </a:tbl>
          </a:graphicData>
        </a:graphic>
      </p:graphicFrame>
    </p:spTree>
    <p:extLst>
      <p:ext uri="{BB962C8B-B14F-4D97-AF65-F5344CB8AC3E}">
        <p14:creationId xmlns:p14="http://schemas.microsoft.com/office/powerpoint/2010/main" val="2307149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274320" y="205309"/>
            <a:ext cx="12344400" cy="1143000"/>
          </a:xfrm>
        </p:spPr>
        <p:txBody>
          <a:bodyPr/>
          <a:lstStyle/>
          <a:p>
            <a:r>
              <a:rPr lang="hr-HR" dirty="0">
                <a:cs typeface="IBM Plex Arabic" panose="020B0503050203000203" pitchFamily="34" charset="-78"/>
              </a:rPr>
              <a:t>Općinski parnica – prosječna trajanja po grupi vrste spora</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4" name="Table 3">
            <a:extLst>
              <a:ext uri="{FF2B5EF4-FFF2-40B4-BE49-F238E27FC236}">
                <a16:creationId xmlns:a16="http://schemas.microsoft.com/office/drawing/2014/main" id="{67163791-D56E-4866-9192-EFDE0831AF80}"/>
              </a:ext>
            </a:extLst>
          </p:cNvPr>
          <p:cNvGraphicFramePr>
            <a:graphicFrameLocks noGrp="1"/>
          </p:cNvGraphicFramePr>
          <p:nvPr>
            <p:extLst>
              <p:ext uri="{D42A27DB-BD31-4B8C-83A1-F6EECF244321}">
                <p14:modId xmlns:p14="http://schemas.microsoft.com/office/powerpoint/2010/main" val="2371371431"/>
              </p:ext>
            </p:extLst>
          </p:nvPr>
        </p:nvGraphicFramePr>
        <p:xfrm>
          <a:off x="662941" y="914216"/>
          <a:ext cx="13304518" cy="6863518"/>
        </p:xfrm>
        <a:graphic>
          <a:graphicData uri="http://schemas.openxmlformats.org/drawingml/2006/table">
            <a:tbl>
              <a:tblPr/>
              <a:tblGrid>
                <a:gridCol w="1583872">
                  <a:extLst>
                    <a:ext uri="{9D8B030D-6E8A-4147-A177-3AD203B41FA5}">
                      <a16:colId xmlns:a16="http://schemas.microsoft.com/office/drawing/2014/main" val="3911102722"/>
                    </a:ext>
                  </a:extLst>
                </a:gridCol>
                <a:gridCol w="3687369">
                  <a:extLst>
                    <a:ext uri="{9D8B030D-6E8A-4147-A177-3AD203B41FA5}">
                      <a16:colId xmlns:a16="http://schemas.microsoft.com/office/drawing/2014/main" val="1914870540"/>
                    </a:ext>
                  </a:extLst>
                </a:gridCol>
                <a:gridCol w="643581">
                  <a:extLst>
                    <a:ext uri="{9D8B030D-6E8A-4147-A177-3AD203B41FA5}">
                      <a16:colId xmlns:a16="http://schemas.microsoft.com/office/drawing/2014/main" val="591502709"/>
                    </a:ext>
                  </a:extLst>
                </a:gridCol>
                <a:gridCol w="643581">
                  <a:extLst>
                    <a:ext uri="{9D8B030D-6E8A-4147-A177-3AD203B41FA5}">
                      <a16:colId xmlns:a16="http://schemas.microsoft.com/office/drawing/2014/main" val="3899330029"/>
                    </a:ext>
                  </a:extLst>
                </a:gridCol>
                <a:gridCol w="643581">
                  <a:extLst>
                    <a:ext uri="{9D8B030D-6E8A-4147-A177-3AD203B41FA5}">
                      <a16:colId xmlns:a16="http://schemas.microsoft.com/office/drawing/2014/main" val="3151919855"/>
                    </a:ext>
                  </a:extLst>
                </a:gridCol>
                <a:gridCol w="720200">
                  <a:extLst>
                    <a:ext uri="{9D8B030D-6E8A-4147-A177-3AD203B41FA5}">
                      <a16:colId xmlns:a16="http://schemas.microsoft.com/office/drawing/2014/main" val="1376805269"/>
                    </a:ext>
                  </a:extLst>
                </a:gridCol>
                <a:gridCol w="724029">
                  <a:extLst>
                    <a:ext uri="{9D8B030D-6E8A-4147-A177-3AD203B41FA5}">
                      <a16:colId xmlns:a16="http://schemas.microsoft.com/office/drawing/2014/main" val="3221952695"/>
                    </a:ext>
                  </a:extLst>
                </a:gridCol>
                <a:gridCol w="720200">
                  <a:extLst>
                    <a:ext uri="{9D8B030D-6E8A-4147-A177-3AD203B41FA5}">
                      <a16:colId xmlns:a16="http://schemas.microsoft.com/office/drawing/2014/main" val="3804487300"/>
                    </a:ext>
                  </a:extLst>
                </a:gridCol>
                <a:gridCol w="720200">
                  <a:extLst>
                    <a:ext uri="{9D8B030D-6E8A-4147-A177-3AD203B41FA5}">
                      <a16:colId xmlns:a16="http://schemas.microsoft.com/office/drawing/2014/main" val="3479470992"/>
                    </a:ext>
                  </a:extLst>
                </a:gridCol>
                <a:gridCol w="643581">
                  <a:extLst>
                    <a:ext uri="{9D8B030D-6E8A-4147-A177-3AD203B41FA5}">
                      <a16:colId xmlns:a16="http://schemas.microsoft.com/office/drawing/2014/main" val="142295229"/>
                    </a:ext>
                  </a:extLst>
                </a:gridCol>
                <a:gridCol w="643581">
                  <a:extLst>
                    <a:ext uri="{9D8B030D-6E8A-4147-A177-3AD203B41FA5}">
                      <a16:colId xmlns:a16="http://schemas.microsoft.com/office/drawing/2014/main" val="69228477"/>
                    </a:ext>
                  </a:extLst>
                </a:gridCol>
                <a:gridCol w="643581">
                  <a:extLst>
                    <a:ext uri="{9D8B030D-6E8A-4147-A177-3AD203B41FA5}">
                      <a16:colId xmlns:a16="http://schemas.microsoft.com/office/drawing/2014/main" val="1060351111"/>
                    </a:ext>
                  </a:extLst>
                </a:gridCol>
                <a:gridCol w="643581">
                  <a:extLst>
                    <a:ext uri="{9D8B030D-6E8A-4147-A177-3AD203B41FA5}">
                      <a16:colId xmlns:a16="http://schemas.microsoft.com/office/drawing/2014/main" val="1955207513"/>
                    </a:ext>
                  </a:extLst>
                </a:gridCol>
                <a:gridCol w="643581">
                  <a:extLst>
                    <a:ext uri="{9D8B030D-6E8A-4147-A177-3AD203B41FA5}">
                      <a16:colId xmlns:a16="http://schemas.microsoft.com/office/drawing/2014/main" val="131035591"/>
                    </a:ext>
                  </a:extLst>
                </a:gridCol>
              </a:tblGrid>
              <a:tr h="264198">
                <a:tc>
                  <a:txBody>
                    <a:bodyPr/>
                    <a:lstStyle/>
                    <a:p>
                      <a:pPr algn="ctr" fontAlgn="ctr"/>
                      <a:r>
                        <a:rPr lang="en-US" sz="1000" b="1" i="0" u="none" strike="noStrike">
                          <a:solidFill>
                            <a:srgbClr val="000000"/>
                          </a:solidFill>
                          <a:effectLst/>
                          <a:latin typeface="Calibri" panose="020F0502020204030204" pitchFamily="34" charset="0"/>
                        </a:rPr>
                        <a:t>Faza</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000" b="1" i="0" u="none" strike="noStrike">
                          <a:solidFill>
                            <a:srgbClr val="000000"/>
                          </a:solidFill>
                          <a:effectLst/>
                          <a:latin typeface="Calibri" panose="020F0502020204030204" pitchFamily="34" charset="0"/>
                        </a:rPr>
                        <a:t>Aktivnost</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000" b="1" i="0" u="none" strike="noStrike">
                          <a:solidFill>
                            <a:srgbClr val="000000"/>
                          </a:solidFill>
                          <a:effectLst/>
                          <a:latin typeface="Calibri" panose="020F0502020204030204" pitchFamily="34" charset="0"/>
                        </a:rPr>
                        <a:t>Povrv</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000" b="1" i="0" u="none" strike="noStrike" dirty="0" err="1">
                          <a:solidFill>
                            <a:srgbClr val="000000"/>
                          </a:solidFill>
                          <a:effectLst/>
                          <a:latin typeface="Calibri" panose="020F0502020204030204" pitchFamily="34" charset="0"/>
                        </a:rPr>
                        <a:t>radno</a:t>
                      </a:r>
                      <a:r>
                        <a:rPr lang="en-US" sz="1000" b="1" i="0" u="none" strike="noStrike" dirty="0">
                          <a:solidFill>
                            <a:srgbClr val="000000"/>
                          </a:solidFill>
                          <a:effectLst/>
                          <a:latin typeface="Calibri" panose="020F0502020204030204" pitchFamily="34" charset="0"/>
                        </a:rPr>
                        <a:t> </a:t>
                      </a:r>
                      <a:r>
                        <a:rPr lang="en-US" sz="1000" b="1" i="0" u="none" strike="noStrike" dirty="0" err="1">
                          <a:solidFill>
                            <a:srgbClr val="000000"/>
                          </a:solidFill>
                          <a:effectLst/>
                          <a:latin typeface="Calibri" panose="020F0502020204030204" pitchFamily="34" charset="0"/>
                        </a:rPr>
                        <a:t>isplata</a:t>
                      </a:r>
                      <a:r>
                        <a:rPr lang="hr-HR" sz="1000" b="1" i="0" u="none" strike="noStrike" dirty="0">
                          <a:solidFill>
                            <a:srgbClr val="000000"/>
                          </a:solidFill>
                          <a:effectLst/>
                          <a:latin typeface="Calibri" panose="020F0502020204030204" pitchFamily="34" charset="0"/>
                        </a:rPr>
                        <a:t> - kolektivni</a:t>
                      </a:r>
                      <a:endParaRPr lang="en-US" sz="1000" b="1" i="0" u="none" strike="noStrike" dirty="0">
                        <a:solidFill>
                          <a:srgbClr val="000000"/>
                        </a:solidFill>
                        <a:effectLst/>
                        <a:latin typeface="Calibri" panose="020F0502020204030204" pitchFamily="34" charset="0"/>
                      </a:endParaRP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000" b="1" i="0" u="none" strike="noStrike">
                          <a:solidFill>
                            <a:srgbClr val="000000"/>
                          </a:solidFill>
                          <a:effectLst/>
                          <a:latin typeface="Calibri" panose="020F0502020204030204" pitchFamily="34" charset="0"/>
                        </a:rPr>
                        <a:t>predaja-povrat</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000" b="1" i="0" u="none" strike="noStrike">
                          <a:solidFill>
                            <a:srgbClr val="000000"/>
                          </a:solidFill>
                          <a:effectLst/>
                          <a:latin typeface="Calibri" panose="020F0502020204030204" pitchFamily="34" charset="0"/>
                        </a:rPr>
                        <a:t>bračna stečevina</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000" b="1" i="0" u="none" strike="noStrike">
                          <a:solidFill>
                            <a:srgbClr val="000000"/>
                          </a:solidFill>
                          <a:effectLst/>
                          <a:latin typeface="Calibri" panose="020F0502020204030204" pitchFamily="34" charset="0"/>
                        </a:rPr>
                        <a:t>obvezno nistetnost</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000" b="1" i="0" u="none" strike="noStrike">
                          <a:solidFill>
                            <a:srgbClr val="000000"/>
                          </a:solidFill>
                          <a:effectLst/>
                          <a:latin typeface="Calibri" panose="020F0502020204030204" pitchFamily="34" charset="0"/>
                        </a:rPr>
                        <a:t>ostali obiteljski</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000" b="1" i="0" u="none" strike="noStrike">
                          <a:solidFill>
                            <a:srgbClr val="000000"/>
                          </a:solidFill>
                          <a:effectLst/>
                          <a:latin typeface="Calibri" panose="020F0502020204030204" pitchFamily="34" charset="0"/>
                        </a:rPr>
                        <a:t>obveznno isplata</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000" b="1" i="0" u="none" strike="noStrike">
                          <a:solidFill>
                            <a:srgbClr val="000000"/>
                          </a:solidFill>
                          <a:effectLst/>
                          <a:latin typeface="Calibri" panose="020F0502020204030204" pitchFamily="34" charset="0"/>
                        </a:rPr>
                        <a:t>stvarno</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000" b="1" i="0" u="none" strike="noStrike" dirty="0" err="1">
                          <a:solidFill>
                            <a:srgbClr val="000000"/>
                          </a:solidFill>
                          <a:effectLst/>
                          <a:latin typeface="Calibri" panose="020F0502020204030204" pitchFamily="34" charset="0"/>
                        </a:rPr>
                        <a:t>naknada</a:t>
                      </a:r>
                      <a:r>
                        <a:rPr lang="en-US" sz="1000" b="1" i="0" u="none" strike="noStrike" dirty="0">
                          <a:solidFill>
                            <a:srgbClr val="000000"/>
                          </a:solidFill>
                          <a:effectLst/>
                          <a:latin typeface="Calibri" panose="020F0502020204030204" pitchFamily="34" charset="0"/>
                        </a:rPr>
                        <a:t> </a:t>
                      </a:r>
                      <a:r>
                        <a:rPr lang="en-US" sz="1000" b="1" i="0" u="none" strike="noStrike" dirty="0" err="1">
                          <a:solidFill>
                            <a:srgbClr val="000000"/>
                          </a:solidFill>
                          <a:effectLst/>
                          <a:latin typeface="Calibri" panose="020F0502020204030204" pitchFamily="34" charset="0"/>
                        </a:rPr>
                        <a:t>štete</a:t>
                      </a:r>
                      <a:endParaRPr lang="en-US" sz="1000" b="1" i="0" u="none" strike="noStrike" dirty="0">
                        <a:solidFill>
                          <a:srgbClr val="000000"/>
                        </a:solidFill>
                        <a:effectLst/>
                        <a:latin typeface="Calibri" panose="020F0502020204030204" pitchFamily="34" charset="0"/>
                      </a:endParaRP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000" b="1" i="0" u="none" strike="noStrike">
                          <a:solidFill>
                            <a:srgbClr val="000000"/>
                          </a:solidFill>
                          <a:effectLst/>
                          <a:latin typeface="Calibri" panose="020F0502020204030204" pitchFamily="34" charset="0"/>
                        </a:rPr>
                        <a:t>ovrha - spor</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000" b="1" i="0" u="none" strike="noStrike">
                          <a:solidFill>
                            <a:srgbClr val="000000"/>
                          </a:solidFill>
                          <a:effectLst/>
                          <a:latin typeface="Calibri" panose="020F0502020204030204" pitchFamily="34" charset="0"/>
                        </a:rPr>
                        <a:t>radno ostalo</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000" b="1" i="0" u="none" strike="noStrike">
                          <a:solidFill>
                            <a:srgbClr val="000000"/>
                          </a:solidFill>
                          <a:effectLst/>
                          <a:latin typeface="Calibri" panose="020F0502020204030204" pitchFamily="34" charset="0"/>
                        </a:rPr>
                        <a:t>radno naknada štete</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3309368269"/>
                  </a:ext>
                </a:extLst>
              </a:tr>
              <a:tr h="124329">
                <a:tc rowSpan="5">
                  <a:txBody>
                    <a:bodyPr/>
                    <a:lstStyle/>
                    <a:p>
                      <a:pPr algn="ctr" fontAlgn="ctr"/>
                      <a:r>
                        <a:rPr lang="en-US" sz="1000" b="0" i="0" u="none" strike="noStrike">
                          <a:solidFill>
                            <a:srgbClr val="000000"/>
                          </a:solidFill>
                          <a:effectLst/>
                          <a:latin typeface="Calibri" panose="020F0502020204030204" pitchFamily="34" charset="0"/>
                        </a:rPr>
                        <a:t>Faza1 Tužba</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Ispitivanje tužbe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39</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13</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31</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14</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14</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12</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17</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17</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976147774"/>
                  </a:ext>
                </a:extLst>
              </a:tr>
              <a:tr h="124329">
                <a:tc vMerge="1">
                  <a:txBody>
                    <a:bodyPr/>
                    <a:lstStyle/>
                    <a:p>
                      <a:endParaRPr lang="en-US"/>
                    </a:p>
                  </a:txBody>
                  <a:tcPr/>
                </a:tc>
                <a:tc>
                  <a:txBody>
                    <a:bodyPr/>
                    <a:lstStyle/>
                    <a:p>
                      <a:pPr algn="ctr"/>
                      <a:r>
                        <a:rPr lang="en-US" sz="1000" b="0" i="0" u="none" strike="noStrike">
                          <a:solidFill>
                            <a:srgbClr val="000000"/>
                          </a:solidFill>
                          <a:effectLst/>
                          <a:latin typeface="Calibri" panose="020F0502020204030204" pitchFamily="34" charset="0"/>
                        </a:rPr>
                        <a:t>Proučavanje propisa i sudske prakse</a:t>
                      </a:r>
                      <a:endParaRPr lang="en-US" sz="1000"/>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8</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41</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740211355"/>
                  </a:ext>
                </a:extLst>
              </a:tr>
              <a:tr h="165787">
                <a:tc vMerge="1">
                  <a:txBody>
                    <a:bodyPr/>
                    <a:lstStyle/>
                    <a:p>
                      <a:endParaRPr lang="en-US"/>
                    </a:p>
                  </a:txBody>
                  <a:tcPr/>
                </a:tc>
                <a:tc>
                  <a:txBody>
                    <a:bodyPr/>
                    <a:lstStyle/>
                    <a:p>
                      <a:pPr algn="ctr"/>
                      <a:r>
                        <a:rPr lang="en-US" sz="1000" b="0" i="0" u="none" strike="noStrike">
                          <a:solidFill>
                            <a:srgbClr val="000000"/>
                          </a:solidFill>
                          <a:effectLst/>
                          <a:latin typeface="Calibri" panose="020F0502020204030204" pitchFamily="34" charset="0"/>
                        </a:rPr>
                        <a:t>Ostale odluke/dopisi (odluke kojima se predmet ne dovršava)</a:t>
                      </a:r>
                      <a:endParaRPr lang="en-US" sz="1000"/>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9</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14</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17</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13</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21</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8</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00228406"/>
                  </a:ext>
                </a:extLst>
              </a:tr>
              <a:tr h="165787">
                <a:tc vMerge="1">
                  <a:txBody>
                    <a:bodyPr/>
                    <a:lstStyle/>
                    <a:p>
                      <a:endParaRPr lang="en-US"/>
                    </a:p>
                  </a:txBody>
                  <a:tcPr/>
                </a:tc>
                <a:tc>
                  <a:txBody>
                    <a:bodyPr/>
                    <a:lstStyle/>
                    <a:p>
                      <a:pPr algn="ctr"/>
                      <a:r>
                        <a:rPr lang="pl-PL" sz="1000" b="0" i="0" u="none" strike="noStrike">
                          <a:solidFill>
                            <a:srgbClr val="000000"/>
                          </a:solidFill>
                          <a:effectLst/>
                          <a:latin typeface="Calibri" panose="020F0502020204030204" pitchFamily="34" charset="0"/>
                        </a:rPr>
                        <a:t>Ostale radnje (rad u eSpisu, naredbe, i sl.)</a:t>
                      </a:r>
                      <a:endParaRPr lang="en-US" sz="1000"/>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8</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8</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8</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8</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298270587"/>
                  </a:ext>
                </a:extLst>
              </a:tr>
              <a:tr h="124329">
                <a:tc vMerge="1">
                  <a:txBody>
                    <a:bodyPr/>
                    <a:lstStyle/>
                    <a:p>
                      <a:endParaRPr lang="en-US"/>
                    </a:p>
                  </a:txBody>
                  <a:tcPr/>
                </a:tc>
                <a:tc>
                  <a:txBody>
                    <a:bodyPr/>
                    <a:lstStyle/>
                    <a:p>
                      <a:pPr algn="ctr"/>
                      <a:r>
                        <a:rPr lang="en-US" sz="1000" b="0" i="0" u="none" strike="noStrike">
                          <a:solidFill>
                            <a:srgbClr val="000000"/>
                          </a:solidFill>
                          <a:effectLst/>
                          <a:latin typeface="Calibri" panose="020F0502020204030204" pitchFamily="34" charset="0"/>
                        </a:rPr>
                        <a:t>Naplata pristojbe</a:t>
                      </a:r>
                      <a:endParaRPr lang="en-US" sz="1000"/>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14</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17</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603098774"/>
                  </a:ext>
                </a:extLst>
              </a:tr>
              <a:tr h="124329">
                <a:tc rowSpan="4">
                  <a:txBody>
                    <a:bodyPr/>
                    <a:lstStyle/>
                    <a:p>
                      <a:pPr algn="ctr" fontAlgn="ctr"/>
                      <a:r>
                        <a:rPr lang="en-US" sz="1000" b="0" i="0" u="none" strike="noStrike">
                          <a:solidFill>
                            <a:srgbClr val="000000"/>
                          </a:solidFill>
                          <a:effectLst/>
                          <a:latin typeface="Calibri" panose="020F0502020204030204" pitchFamily="34" charset="0"/>
                        </a:rPr>
                        <a:t>Faza1 Odgovor na tužbu</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Ispitivanje odgovora na tužbu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17</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14</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13</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19</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9</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23</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17</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18</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101342743"/>
                  </a:ext>
                </a:extLst>
              </a:tr>
              <a:tr h="124329">
                <a:tc vMerge="1">
                  <a:txBody>
                    <a:bodyPr/>
                    <a:lstStyle/>
                    <a:p>
                      <a:endParaRPr lang="en-US"/>
                    </a:p>
                  </a:txBody>
                  <a:tcPr/>
                </a:tc>
                <a:tc>
                  <a:txBody>
                    <a:bodyPr/>
                    <a:lstStyle/>
                    <a:p>
                      <a:pPr algn="ctr"/>
                      <a:r>
                        <a:rPr lang="en-US" sz="1000" b="0" i="0" u="none" strike="noStrike">
                          <a:solidFill>
                            <a:srgbClr val="000000"/>
                          </a:solidFill>
                          <a:effectLst/>
                          <a:latin typeface="Calibri" panose="020F0502020204030204" pitchFamily="34" charset="0"/>
                        </a:rPr>
                        <a:t>Proučavanje propisa i sudske prakse</a:t>
                      </a:r>
                      <a:endParaRPr lang="en-US" sz="1000"/>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8</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12</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58</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47</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039419509"/>
                  </a:ext>
                </a:extLst>
              </a:tr>
              <a:tr h="165787">
                <a:tc vMerge="1">
                  <a:txBody>
                    <a:bodyPr/>
                    <a:lstStyle/>
                    <a:p>
                      <a:endParaRPr lang="en-US"/>
                    </a:p>
                  </a:txBody>
                  <a:tcPr/>
                </a:tc>
                <a:tc>
                  <a:txBody>
                    <a:bodyPr/>
                    <a:lstStyle/>
                    <a:p>
                      <a:pPr algn="ctr"/>
                      <a:r>
                        <a:rPr lang="en-US" sz="1000" b="0" i="0" u="none" strike="noStrike">
                          <a:solidFill>
                            <a:srgbClr val="000000"/>
                          </a:solidFill>
                          <a:effectLst/>
                          <a:latin typeface="Calibri" panose="020F0502020204030204" pitchFamily="34" charset="0"/>
                        </a:rPr>
                        <a:t>Ostale odluke/dopisi (odluke kojima se predmet ne dovršava)</a:t>
                      </a:r>
                      <a:endParaRPr lang="en-US" sz="1000"/>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13</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18</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54</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8</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12</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9</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818556292"/>
                  </a:ext>
                </a:extLst>
              </a:tr>
              <a:tr h="165787">
                <a:tc vMerge="1">
                  <a:txBody>
                    <a:bodyPr/>
                    <a:lstStyle/>
                    <a:p>
                      <a:endParaRPr lang="en-US"/>
                    </a:p>
                  </a:txBody>
                  <a:tcPr/>
                </a:tc>
                <a:tc>
                  <a:txBody>
                    <a:bodyPr/>
                    <a:lstStyle/>
                    <a:p>
                      <a:pPr algn="ctr"/>
                      <a:r>
                        <a:rPr lang="pl-PL" sz="1000" b="0" i="0" u="none" strike="noStrike">
                          <a:solidFill>
                            <a:srgbClr val="000000"/>
                          </a:solidFill>
                          <a:effectLst/>
                          <a:latin typeface="Calibri" panose="020F0502020204030204" pitchFamily="34" charset="0"/>
                        </a:rPr>
                        <a:t>Ostale radnje (rad u eSpisu, naredbe, i sl.)</a:t>
                      </a:r>
                      <a:endParaRPr lang="en-US" sz="1000"/>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8</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8</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12</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8</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9</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8</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905282640"/>
                  </a:ext>
                </a:extLst>
              </a:tr>
              <a:tr h="124329">
                <a:tc rowSpan="5">
                  <a:txBody>
                    <a:bodyPr/>
                    <a:lstStyle/>
                    <a:p>
                      <a:pPr algn="ctr" fontAlgn="ctr"/>
                      <a:r>
                        <a:rPr lang="en-US" sz="1000" b="0" i="0" u="none" strike="noStrike">
                          <a:solidFill>
                            <a:srgbClr val="000000"/>
                          </a:solidFill>
                          <a:effectLst/>
                          <a:latin typeface="Calibri" panose="020F0502020204030204" pitchFamily="34" charset="0"/>
                        </a:rPr>
                        <a:t>Faza1 Pripremno ročište</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Pripreme za ročište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11</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11</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37</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11</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23</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21</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18</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17</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21</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541776524"/>
                  </a:ext>
                </a:extLst>
              </a:tr>
              <a:tr h="124329">
                <a:tc vMerge="1">
                  <a:txBody>
                    <a:bodyPr/>
                    <a:lstStyle/>
                    <a:p>
                      <a:endParaRPr lang="en-US"/>
                    </a:p>
                  </a:txBody>
                  <a:tcPr/>
                </a:tc>
                <a:tc>
                  <a:txBody>
                    <a:bodyPr/>
                    <a:lstStyle/>
                    <a:p>
                      <a:pPr algn="ctr"/>
                      <a:r>
                        <a:rPr lang="en-US" sz="1000" b="0" i="0" u="none" strike="noStrike">
                          <a:solidFill>
                            <a:srgbClr val="000000"/>
                          </a:solidFill>
                          <a:effectLst/>
                          <a:latin typeface="Calibri" panose="020F0502020204030204" pitchFamily="34" charset="0"/>
                        </a:rPr>
                        <a:t>Određivanje ročišta </a:t>
                      </a:r>
                      <a:endParaRPr lang="en-US" sz="1000"/>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9</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8</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21</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9</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9</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799357646"/>
                  </a:ext>
                </a:extLst>
              </a:tr>
              <a:tr h="119148">
                <a:tc vMerge="1">
                  <a:txBody>
                    <a:bodyPr/>
                    <a:lstStyle/>
                    <a:p>
                      <a:endParaRPr lang="en-US"/>
                    </a:p>
                  </a:txBody>
                  <a:tcPr/>
                </a:tc>
                <a:tc>
                  <a:txBody>
                    <a:bodyPr/>
                    <a:lstStyle/>
                    <a:p>
                      <a:pPr algn="ctr"/>
                      <a:r>
                        <a:rPr lang="en-US" sz="1000" b="0" i="0" u="none" strike="noStrike">
                          <a:solidFill>
                            <a:srgbClr val="000000"/>
                          </a:solidFill>
                          <a:effectLst/>
                          <a:latin typeface="Calibri" panose="020F0502020204030204" pitchFamily="34" charset="0"/>
                        </a:rPr>
                        <a:t>Održavanje pripremnog ročišta</a:t>
                      </a:r>
                      <a:endParaRPr lang="en-US" sz="1000"/>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12</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11</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21</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31</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27</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21</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18</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17</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010301067"/>
                  </a:ext>
                </a:extLst>
              </a:tr>
              <a:tr h="165787">
                <a:tc vMerge="1">
                  <a:txBody>
                    <a:bodyPr/>
                    <a:lstStyle/>
                    <a:p>
                      <a:endParaRPr lang="en-US"/>
                    </a:p>
                  </a:txBody>
                  <a:tcPr/>
                </a:tc>
                <a:tc>
                  <a:txBody>
                    <a:bodyPr/>
                    <a:lstStyle/>
                    <a:p>
                      <a:pPr algn="ctr"/>
                      <a:r>
                        <a:rPr lang="en-US" sz="1000" b="0" i="0" u="none" strike="noStrike">
                          <a:solidFill>
                            <a:srgbClr val="000000"/>
                          </a:solidFill>
                          <a:effectLst/>
                          <a:latin typeface="Calibri" panose="020F0502020204030204" pitchFamily="34" charset="0"/>
                        </a:rPr>
                        <a:t>Ostale odluke/dopisi (odluke kojima se predmet ne dovršava)</a:t>
                      </a:r>
                      <a:endParaRPr lang="en-US" sz="1000"/>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18</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11</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9</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12</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17</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12</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17</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099211424"/>
                  </a:ext>
                </a:extLst>
              </a:tr>
              <a:tr h="165787">
                <a:tc vMerge="1">
                  <a:txBody>
                    <a:bodyPr/>
                    <a:lstStyle/>
                    <a:p>
                      <a:endParaRPr lang="en-US"/>
                    </a:p>
                  </a:txBody>
                  <a:tcPr/>
                </a:tc>
                <a:tc>
                  <a:txBody>
                    <a:bodyPr/>
                    <a:lstStyle/>
                    <a:p>
                      <a:pPr algn="ctr"/>
                      <a:r>
                        <a:rPr lang="pl-PL" sz="1000" b="0" i="0" u="none" strike="noStrike">
                          <a:solidFill>
                            <a:srgbClr val="000000"/>
                          </a:solidFill>
                          <a:effectLst/>
                          <a:latin typeface="Calibri" panose="020F0502020204030204" pitchFamily="34" charset="0"/>
                        </a:rPr>
                        <a:t>Ostale radnje (rad u eSpisu, naredbe, i sl.)</a:t>
                      </a:r>
                      <a:endParaRPr lang="en-US" sz="1000"/>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9</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14</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632660592"/>
                  </a:ext>
                </a:extLst>
              </a:tr>
              <a:tr h="119148">
                <a:tc rowSpan="5">
                  <a:txBody>
                    <a:bodyPr/>
                    <a:lstStyle/>
                    <a:p>
                      <a:pPr algn="ctr" fontAlgn="ctr"/>
                      <a:r>
                        <a:rPr lang="en-US" sz="1000" b="0" i="0" u="none" strike="noStrike">
                          <a:solidFill>
                            <a:srgbClr val="000000"/>
                          </a:solidFill>
                          <a:effectLst/>
                          <a:latin typeface="Calibri" panose="020F0502020204030204" pitchFamily="34" charset="0"/>
                        </a:rPr>
                        <a:t>Faza2 Glavna rasprava</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Pripreme za ročište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17</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52</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21</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27</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95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708487811"/>
                  </a:ext>
                </a:extLst>
              </a:tr>
              <a:tr h="119148">
                <a:tc vMerge="1">
                  <a:txBody>
                    <a:bodyPr/>
                    <a:lstStyle/>
                    <a:p>
                      <a:endParaRPr lang="en-US"/>
                    </a:p>
                  </a:txBody>
                  <a:tcPr/>
                </a:tc>
                <a:tc>
                  <a:txBody>
                    <a:bodyPr/>
                    <a:lstStyle/>
                    <a:p>
                      <a:pPr algn="ctr"/>
                      <a:r>
                        <a:rPr lang="en-US" sz="1000" b="0" i="0" u="none" strike="noStrike">
                          <a:solidFill>
                            <a:srgbClr val="000000"/>
                          </a:solidFill>
                          <a:effectLst/>
                          <a:latin typeface="Calibri" panose="020F0502020204030204" pitchFamily="34" charset="0"/>
                        </a:rPr>
                        <a:t>Određivanje ročišta </a:t>
                      </a:r>
                      <a:endParaRPr lang="en-US" sz="1000"/>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11</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11</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14</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13</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14</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813822740"/>
                  </a:ext>
                </a:extLst>
              </a:tr>
              <a:tr h="119148">
                <a:tc vMerge="1">
                  <a:txBody>
                    <a:bodyPr/>
                    <a:lstStyle/>
                    <a:p>
                      <a:endParaRPr lang="en-US"/>
                    </a:p>
                  </a:txBody>
                  <a:tcPr/>
                </a:tc>
                <a:tc>
                  <a:txBody>
                    <a:bodyPr/>
                    <a:lstStyle/>
                    <a:p>
                      <a:pPr algn="ctr"/>
                      <a:r>
                        <a:rPr lang="en-US" sz="1000" b="0" i="0" u="none" strike="noStrike">
                          <a:solidFill>
                            <a:srgbClr val="000000"/>
                          </a:solidFill>
                          <a:effectLst/>
                          <a:latin typeface="Calibri" panose="020F0502020204030204" pitchFamily="34" charset="0"/>
                        </a:rPr>
                        <a:t>Ročište za glavnu raspravu </a:t>
                      </a:r>
                      <a:endParaRPr lang="en-US" sz="1000"/>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31</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17</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69</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63</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52</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49</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78</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37</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41</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275754318"/>
                  </a:ext>
                </a:extLst>
              </a:tr>
              <a:tr h="165787">
                <a:tc vMerge="1">
                  <a:txBody>
                    <a:bodyPr/>
                    <a:lstStyle/>
                    <a:p>
                      <a:endParaRPr lang="en-US"/>
                    </a:p>
                  </a:txBody>
                  <a:tcPr/>
                </a:tc>
                <a:tc>
                  <a:txBody>
                    <a:bodyPr/>
                    <a:lstStyle/>
                    <a:p>
                      <a:pPr algn="ctr"/>
                      <a:r>
                        <a:rPr lang="en-US" sz="1000" b="0" i="0" u="none" strike="noStrike">
                          <a:solidFill>
                            <a:srgbClr val="000000"/>
                          </a:solidFill>
                          <a:effectLst/>
                          <a:latin typeface="Calibri" panose="020F0502020204030204" pitchFamily="34" charset="0"/>
                        </a:rPr>
                        <a:t>Ostale odluke/dopisi (odluke kojima se predmet ne dovršava)</a:t>
                      </a:r>
                      <a:endParaRPr lang="en-US" sz="1000"/>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13</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19</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18</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14</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539492268"/>
                  </a:ext>
                </a:extLst>
              </a:tr>
              <a:tr h="165787">
                <a:tc vMerge="1">
                  <a:txBody>
                    <a:bodyPr/>
                    <a:lstStyle/>
                    <a:p>
                      <a:endParaRPr lang="en-US"/>
                    </a:p>
                  </a:txBody>
                  <a:tcPr/>
                </a:tc>
                <a:tc>
                  <a:txBody>
                    <a:bodyPr/>
                    <a:lstStyle/>
                    <a:p>
                      <a:pPr algn="ctr"/>
                      <a:r>
                        <a:rPr lang="pl-PL" sz="1000" b="0" i="0" u="none" strike="noStrike" dirty="0">
                          <a:solidFill>
                            <a:srgbClr val="000000"/>
                          </a:solidFill>
                          <a:effectLst/>
                          <a:latin typeface="Calibri" panose="020F0502020204030204" pitchFamily="34" charset="0"/>
                        </a:rPr>
                        <a:t>Ostale radnje (rad u eSpisu, naredbe, i sl.)</a:t>
                      </a:r>
                      <a:endParaRPr lang="en-US" sz="1000" dirty="0"/>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9</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13</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11</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9</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660518253"/>
                  </a:ext>
                </a:extLst>
              </a:tr>
              <a:tr h="165787">
                <a:tc rowSpan="6">
                  <a:txBody>
                    <a:bodyPr/>
                    <a:lstStyle/>
                    <a:p>
                      <a:pPr algn="ctr" fontAlgn="ctr"/>
                      <a:r>
                        <a:rPr lang="en-US" sz="1000" b="0" i="0" u="none" strike="noStrike">
                          <a:solidFill>
                            <a:srgbClr val="000000"/>
                          </a:solidFill>
                          <a:effectLst/>
                          <a:latin typeface="Calibri" panose="020F0502020204030204" pitchFamily="34" charset="0"/>
                        </a:rPr>
                        <a:t>Faza3 Presuda rješenje</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nn-NO" sz="1000" b="0" i="0" u="none" strike="noStrike">
                          <a:solidFill>
                            <a:srgbClr val="000000"/>
                          </a:solidFill>
                          <a:effectLst/>
                          <a:latin typeface="Calibri" panose="020F0502020204030204" pitchFamily="34" charset="0"/>
                        </a:rPr>
                        <a:t>Proučavanje spisa prije odlučivanja, sudske prakse i propisa</a:t>
                      </a:r>
                      <a:endParaRPr lang="en-US" sz="1000" b="0" i="0" u="none" strike="noStrike">
                        <a:solidFill>
                          <a:srgbClr val="000000"/>
                        </a:solidFill>
                        <a:effectLst/>
                        <a:latin typeface="Calibri" panose="020F0502020204030204" pitchFamily="34" charset="0"/>
                      </a:endParaRP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48</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104</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107</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153</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82</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110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196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106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167243653"/>
                  </a:ext>
                </a:extLst>
              </a:tr>
              <a:tr h="119148">
                <a:tc vMerge="1">
                  <a:txBody>
                    <a:bodyPr/>
                    <a:lstStyle/>
                    <a:p>
                      <a:endParaRPr lang="en-US"/>
                    </a:p>
                  </a:txBody>
                  <a:tcPr/>
                </a:tc>
                <a:tc>
                  <a:txBody>
                    <a:bodyPr/>
                    <a:lstStyle/>
                    <a:p>
                      <a:pPr algn="ctr"/>
                      <a:r>
                        <a:rPr lang="en-US" sz="1000" b="0" i="0" u="none" strike="noStrike">
                          <a:solidFill>
                            <a:srgbClr val="000000"/>
                          </a:solidFill>
                          <a:effectLst/>
                          <a:latin typeface="Calibri" panose="020F0502020204030204" pitchFamily="34" charset="0"/>
                        </a:rPr>
                        <a:t>Izrada odluke</a:t>
                      </a:r>
                      <a:endParaRPr lang="en-US" sz="1000"/>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74</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90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52</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80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128</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69</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95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168</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189</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163</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252</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093276637"/>
                  </a:ext>
                </a:extLst>
              </a:tr>
              <a:tr h="119148">
                <a:tc vMerge="1">
                  <a:txBody>
                    <a:bodyPr/>
                    <a:lstStyle/>
                    <a:p>
                      <a:endParaRPr lang="en-US"/>
                    </a:p>
                  </a:txBody>
                  <a:tcPr/>
                </a:tc>
                <a:tc>
                  <a:txBody>
                    <a:bodyPr/>
                    <a:lstStyle/>
                    <a:p>
                      <a:pPr algn="ctr"/>
                      <a:r>
                        <a:rPr lang="en-US" sz="1000" b="0" i="0" u="none" strike="noStrike">
                          <a:solidFill>
                            <a:srgbClr val="000000"/>
                          </a:solidFill>
                          <a:effectLst/>
                          <a:latin typeface="Calibri" panose="020F0502020204030204" pitchFamily="34" charset="0"/>
                        </a:rPr>
                        <a:t>Ročište za objavu presude</a:t>
                      </a:r>
                      <a:endParaRPr lang="en-US" sz="1000"/>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8</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8</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9</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8</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8</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254337224"/>
                  </a:ext>
                </a:extLst>
              </a:tr>
              <a:tr h="119148">
                <a:tc vMerge="1">
                  <a:txBody>
                    <a:bodyPr/>
                    <a:lstStyle/>
                    <a:p>
                      <a:endParaRPr lang="en-US"/>
                    </a:p>
                  </a:txBody>
                  <a:tcPr/>
                </a:tc>
                <a:tc>
                  <a:txBody>
                    <a:bodyPr/>
                    <a:lstStyle/>
                    <a:p>
                      <a:pPr algn="ctr"/>
                      <a:r>
                        <a:rPr lang="en-US" sz="1000" b="0" i="0" u="none" strike="noStrike">
                          <a:solidFill>
                            <a:srgbClr val="000000"/>
                          </a:solidFill>
                          <a:effectLst/>
                          <a:latin typeface="Calibri" panose="020F0502020204030204" pitchFamily="34" charset="0"/>
                        </a:rPr>
                        <a:t>Ostale odluke </a:t>
                      </a:r>
                      <a:endParaRPr lang="en-US" sz="1000"/>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12</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17</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17</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13</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14</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12</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14</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8</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19</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315459619"/>
                  </a:ext>
                </a:extLst>
              </a:tr>
              <a:tr h="165787">
                <a:tc vMerge="1">
                  <a:txBody>
                    <a:bodyPr/>
                    <a:lstStyle/>
                    <a:p>
                      <a:endParaRPr lang="en-US"/>
                    </a:p>
                  </a:txBody>
                  <a:tcPr/>
                </a:tc>
                <a:tc>
                  <a:txBody>
                    <a:bodyPr/>
                    <a:lstStyle/>
                    <a:p>
                      <a:pPr algn="ctr"/>
                      <a:r>
                        <a:rPr lang="pl-PL" sz="1000" b="0" i="0" u="none" strike="noStrike">
                          <a:solidFill>
                            <a:srgbClr val="000000"/>
                          </a:solidFill>
                          <a:effectLst/>
                          <a:latin typeface="Calibri" panose="020F0502020204030204" pitchFamily="34" charset="0"/>
                        </a:rPr>
                        <a:t>Ostale radnje (rad u eSpisu, naredbe, i sl.)</a:t>
                      </a:r>
                      <a:endParaRPr lang="en-US" sz="1000"/>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9</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9</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803739359"/>
                  </a:ext>
                </a:extLst>
              </a:tr>
              <a:tr h="119148">
                <a:tc vMerge="1">
                  <a:txBody>
                    <a:bodyPr/>
                    <a:lstStyle/>
                    <a:p>
                      <a:endParaRPr lang="en-US"/>
                    </a:p>
                  </a:txBody>
                  <a:tcPr/>
                </a:tc>
                <a:tc>
                  <a:txBody>
                    <a:bodyPr/>
                    <a:lstStyle/>
                    <a:p>
                      <a:pPr algn="ctr"/>
                      <a:r>
                        <a:rPr lang="en-US" sz="1000" b="0" i="0" u="none" strike="noStrike" dirty="0" err="1">
                          <a:solidFill>
                            <a:srgbClr val="000000"/>
                          </a:solidFill>
                          <a:effectLst/>
                          <a:latin typeface="Calibri" panose="020F0502020204030204" pitchFamily="34" charset="0"/>
                        </a:rPr>
                        <a:t>Naplata</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pristojbe</a:t>
                      </a:r>
                      <a:endParaRPr lang="en-US" sz="1000" dirty="0"/>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12</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9</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12</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864734049"/>
                  </a:ext>
                </a:extLst>
              </a:tr>
              <a:tr h="119148">
                <a:tc gridSpan="2">
                  <a:txBody>
                    <a:bodyPr/>
                    <a:lstStyle/>
                    <a:p>
                      <a:pPr algn="ctr" fontAlgn="ctr"/>
                      <a:r>
                        <a:rPr lang="en-US" sz="1000" b="1" i="0" u="none" strike="noStrike" dirty="0">
                          <a:solidFill>
                            <a:srgbClr val="000000"/>
                          </a:solidFill>
                          <a:effectLst/>
                          <a:latin typeface="Calibri" panose="020F0502020204030204" pitchFamily="34" charset="0"/>
                        </a:rPr>
                        <a:t>UKUPNO BEZ PRAVNIH LIJEKOVA</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hMerge="1">
                  <a:txBody>
                    <a:bodyPr/>
                    <a:lstStyle/>
                    <a:p>
                      <a:endParaRPr lang="en-US"/>
                    </a:p>
                  </a:txBody>
                  <a:tcPr/>
                </a:tc>
                <a:tc>
                  <a:txBody>
                    <a:bodyPr/>
                    <a:lstStyle/>
                    <a:p>
                      <a:pPr algn="ctr" fontAlgn="ctr"/>
                      <a:r>
                        <a:rPr lang="en-US" sz="1000" b="1" i="0" u="none" strike="noStrike">
                          <a:solidFill>
                            <a:srgbClr val="000000"/>
                          </a:solidFill>
                          <a:effectLst/>
                          <a:latin typeface="Calibri" panose="020F0502020204030204" pitchFamily="34" charset="0"/>
                        </a:rPr>
                        <a:t>355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000" b="1" i="0" u="none" strike="noStrike">
                          <a:solidFill>
                            <a:srgbClr val="000000"/>
                          </a:solidFill>
                          <a:effectLst/>
                          <a:latin typeface="Calibri" panose="020F0502020204030204" pitchFamily="34" charset="0"/>
                        </a:rPr>
                        <a:t>351</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000" b="1" i="0" u="none" strike="noStrike">
                          <a:solidFill>
                            <a:srgbClr val="000000"/>
                          </a:solidFill>
                          <a:effectLst/>
                          <a:latin typeface="Calibri" panose="020F0502020204030204" pitchFamily="34" charset="0"/>
                        </a:rPr>
                        <a:t>426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000" b="1" i="0" u="none" strike="noStrike">
                          <a:solidFill>
                            <a:srgbClr val="000000"/>
                          </a:solidFill>
                          <a:effectLst/>
                          <a:latin typeface="Calibri" panose="020F0502020204030204" pitchFamily="34" charset="0"/>
                        </a:rPr>
                        <a:t>530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000" b="1" i="0" u="none" strike="noStrike">
                          <a:solidFill>
                            <a:srgbClr val="000000"/>
                          </a:solidFill>
                          <a:effectLst/>
                          <a:latin typeface="Calibri" panose="020F0502020204030204" pitchFamily="34" charset="0"/>
                        </a:rPr>
                        <a:t>527</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000" b="1" i="0" u="none" strike="noStrike">
                          <a:solidFill>
                            <a:srgbClr val="000000"/>
                          </a:solidFill>
                          <a:effectLst/>
                          <a:latin typeface="Calibri" panose="020F0502020204030204" pitchFamily="34" charset="0"/>
                        </a:rPr>
                        <a:t>568</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000" b="1" i="0" u="none" strike="noStrike">
                          <a:solidFill>
                            <a:srgbClr val="000000"/>
                          </a:solidFill>
                          <a:effectLst/>
                          <a:latin typeface="Calibri" panose="020F0502020204030204" pitchFamily="34" charset="0"/>
                        </a:rPr>
                        <a:t>582</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000" b="1" i="0" u="none" strike="noStrike">
                          <a:solidFill>
                            <a:srgbClr val="000000"/>
                          </a:solidFill>
                          <a:effectLst/>
                          <a:latin typeface="Calibri" panose="020F0502020204030204" pitchFamily="34" charset="0"/>
                        </a:rPr>
                        <a:t>613</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000" b="1" i="0" u="none" strike="noStrike">
                          <a:solidFill>
                            <a:srgbClr val="000000"/>
                          </a:solidFill>
                          <a:effectLst/>
                          <a:latin typeface="Calibri" panose="020F0502020204030204" pitchFamily="34" charset="0"/>
                        </a:rPr>
                        <a:t>605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000" b="1" i="0" u="none" strike="noStrike">
                          <a:solidFill>
                            <a:srgbClr val="000000"/>
                          </a:solidFill>
                          <a:effectLst/>
                          <a:latin typeface="Calibri" panose="020F0502020204030204" pitchFamily="34" charset="0"/>
                        </a:rPr>
                        <a:t>680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000" b="1" i="0" u="none" strike="noStrike">
                          <a:solidFill>
                            <a:srgbClr val="000000"/>
                          </a:solidFill>
                          <a:effectLst/>
                          <a:latin typeface="Calibri" panose="020F0502020204030204" pitchFamily="34" charset="0"/>
                        </a:rPr>
                        <a:t>619</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000" b="1" i="0" u="none" strike="noStrike">
                          <a:solidFill>
                            <a:srgbClr val="000000"/>
                          </a:solidFill>
                          <a:effectLst/>
                          <a:latin typeface="Calibri" panose="020F0502020204030204" pitchFamily="34" charset="0"/>
                        </a:rPr>
                        <a:t>707</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3088911304"/>
                  </a:ext>
                </a:extLst>
              </a:tr>
              <a:tr h="119148">
                <a:tc rowSpan="4">
                  <a:txBody>
                    <a:bodyPr/>
                    <a:lstStyle/>
                    <a:p>
                      <a:pPr algn="ctr" fontAlgn="ctr"/>
                      <a:r>
                        <a:rPr lang="en-US" sz="1000" b="0" i="0" u="none" strike="noStrike">
                          <a:solidFill>
                            <a:srgbClr val="000000"/>
                          </a:solidFill>
                          <a:effectLst/>
                          <a:latin typeface="Calibri" panose="020F0502020204030204" pitchFamily="34" charset="0"/>
                        </a:rPr>
                        <a:t>Faza4 Redovni pravni lijekovi</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Ispitivanje žalbe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11</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13</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11</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13</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13</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698429714"/>
                  </a:ext>
                </a:extLst>
              </a:tr>
              <a:tr h="119148">
                <a:tc vMerge="1">
                  <a:txBody>
                    <a:bodyPr/>
                    <a:lstStyle/>
                    <a:p>
                      <a:endParaRPr lang="en-US"/>
                    </a:p>
                  </a:txBody>
                  <a:tcPr/>
                </a:tc>
                <a:tc>
                  <a:txBody>
                    <a:bodyPr/>
                    <a:lstStyle/>
                    <a:p>
                      <a:pPr algn="ctr"/>
                      <a:r>
                        <a:rPr lang="en-US" sz="1000" b="0" i="0" u="none" strike="noStrike">
                          <a:solidFill>
                            <a:srgbClr val="000000"/>
                          </a:solidFill>
                          <a:effectLst/>
                          <a:latin typeface="Calibri" panose="020F0502020204030204" pitchFamily="34" charset="0"/>
                        </a:rPr>
                        <a:t>Ispitivanje odgovora na žalbu </a:t>
                      </a:r>
                      <a:endParaRPr lang="en-US" sz="1000"/>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14</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8</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17</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822596265"/>
                  </a:ext>
                </a:extLst>
              </a:tr>
              <a:tr h="119148">
                <a:tc vMerge="1">
                  <a:txBody>
                    <a:bodyPr/>
                    <a:lstStyle/>
                    <a:p>
                      <a:endParaRPr lang="en-US"/>
                    </a:p>
                  </a:txBody>
                  <a:tcPr/>
                </a:tc>
                <a:tc>
                  <a:txBody>
                    <a:bodyPr/>
                    <a:lstStyle/>
                    <a:p>
                      <a:pPr algn="ctr"/>
                      <a:r>
                        <a:rPr lang="en-US" sz="1000" b="0" i="0" u="none" strike="noStrike">
                          <a:solidFill>
                            <a:srgbClr val="000000"/>
                          </a:solidFill>
                          <a:effectLst/>
                          <a:latin typeface="Calibri" panose="020F0502020204030204" pitchFamily="34" charset="0"/>
                        </a:rPr>
                        <a:t>Ostale radnje</a:t>
                      </a:r>
                      <a:endParaRPr lang="en-US" sz="1000"/>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9</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13</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8</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8</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9</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9</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9</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13</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467869350"/>
                  </a:ext>
                </a:extLst>
              </a:tr>
              <a:tr h="119148">
                <a:tc vMerge="1">
                  <a:txBody>
                    <a:bodyPr/>
                    <a:lstStyle/>
                    <a:p>
                      <a:endParaRPr lang="en-US"/>
                    </a:p>
                  </a:txBody>
                  <a:tcPr/>
                </a:tc>
                <a:tc>
                  <a:txBody>
                    <a:bodyPr/>
                    <a:lstStyle/>
                    <a:p>
                      <a:pPr algn="ctr"/>
                      <a:r>
                        <a:rPr lang="en-US" sz="1000" b="0" i="0" u="none" strike="noStrike">
                          <a:solidFill>
                            <a:srgbClr val="000000"/>
                          </a:solidFill>
                          <a:effectLst/>
                          <a:latin typeface="Calibri" panose="020F0502020204030204" pitchFamily="34" charset="0"/>
                        </a:rPr>
                        <a:t>Naplata pristojbe</a:t>
                      </a:r>
                      <a:endParaRPr lang="en-US" sz="1000"/>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8</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18</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9</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14</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11</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11</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479835917"/>
                  </a:ext>
                </a:extLst>
              </a:tr>
              <a:tr h="246090">
                <a:tc rowSpan="7">
                  <a:txBody>
                    <a:bodyPr/>
                    <a:lstStyle/>
                    <a:p>
                      <a:pPr algn="ctr" fontAlgn="ctr"/>
                      <a:r>
                        <a:rPr lang="en-US" sz="1000" b="0" i="0" u="none" strike="noStrike">
                          <a:solidFill>
                            <a:srgbClr val="000000"/>
                          </a:solidFill>
                          <a:effectLst/>
                          <a:latin typeface="Calibri" panose="020F0502020204030204" pitchFamily="34" charset="0"/>
                        </a:rPr>
                        <a:t>Faza4 Izvanredni pravni lijekovi</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Ispitivanje prijedloga za dopuštenje revizije/revizije/prijedloga za ponavljanje postupka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19</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9</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21</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19</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841503481"/>
                  </a:ext>
                </a:extLst>
              </a:tr>
              <a:tr h="246090">
                <a:tc vMerge="1">
                  <a:txBody>
                    <a:bodyPr/>
                    <a:lstStyle/>
                    <a:p>
                      <a:endParaRPr lang="en-US"/>
                    </a:p>
                  </a:txBody>
                  <a:tcPr/>
                </a:tc>
                <a:tc>
                  <a:txBody>
                    <a:bodyPr/>
                    <a:lstStyle/>
                    <a:p>
                      <a:pPr algn="ctr"/>
                      <a:r>
                        <a:rPr lang="en-US" sz="1000" b="0" i="0" u="none" strike="noStrike">
                          <a:solidFill>
                            <a:srgbClr val="000000"/>
                          </a:solidFill>
                          <a:effectLst/>
                          <a:latin typeface="Calibri" panose="020F0502020204030204" pitchFamily="34" charset="0"/>
                        </a:rPr>
                        <a:t>Ispitivanje odgovora na  prijedlog za dopuštenje revizije/reviziju/prijedlog za ponavljanje postupka</a:t>
                      </a:r>
                      <a:endParaRPr lang="en-US" sz="1000"/>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2</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21</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17</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183248656"/>
                  </a:ext>
                </a:extLst>
              </a:tr>
              <a:tr h="165787">
                <a:tc vMerge="1">
                  <a:txBody>
                    <a:bodyPr/>
                    <a:lstStyle/>
                    <a:p>
                      <a:endParaRPr lang="en-US"/>
                    </a:p>
                  </a:txBody>
                  <a:tcPr/>
                </a:tc>
                <a:tc>
                  <a:txBody>
                    <a:bodyPr/>
                    <a:lstStyle/>
                    <a:p>
                      <a:pPr algn="ctr"/>
                      <a:r>
                        <a:rPr lang="en-US" sz="1000" b="0" i="0" u="none" strike="noStrike">
                          <a:solidFill>
                            <a:srgbClr val="000000"/>
                          </a:solidFill>
                          <a:effectLst/>
                          <a:latin typeface="Calibri" panose="020F0502020204030204" pitchFamily="34" charset="0"/>
                        </a:rPr>
                        <a:t>Ročište povodom prijedloga za ponavljanje postupka </a:t>
                      </a:r>
                      <a:endParaRPr lang="en-US" sz="1000"/>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20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30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414575940"/>
                  </a:ext>
                </a:extLst>
              </a:tr>
              <a:tr h="165787">
                <a:tc vMerge="1">
                  <a:txBody>
                    <a:bodyPr/>
                    <a:lstStyle/>
                    <a:p>
                      <a:endParaRPr lang="en-US"/>
                    </a:p>
                  </a:txBody>
                  <a:tcPr/>
                </a:tc>
                <a:tc>
                  <a:txBody>
                    <a:bodyPr/>
                    <a:lstStyle/>
                    <a:p>
                      <a:pPr algn="ctr"/>
                      <a:r>
                        <a:rPr lang="pl-PL" sz="1000" b="0" i="0" u="none" strike="noStrike">
                          <a:solidFill>
                            <a:srgbClr val="000000"/>
                          </a:solidFill>
                          <a:effectLst/>
                          <a:latin typeface="Calibri" panose="020F0502020204030204" pitchFamily="34" charset="0"/>
                        </a:rPr>
                        <a:t>Odluka povodom prijedloga za ponavljanje postupka</a:t>
                      </a:r>
                      <a:endParaRPr lang="en-US" sz="1000"/>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61</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116185478"/>
                  </a:ext>
                </a:extLst>
              </a:tr>
              <a:tr h="165787">
                <a:tc vMerge="1">
                  <a:txBody>
                    <a:bodyPr/>
                    <a:lstStyle/>
                    <a:p>
                      <a:endParaRPr lang="en-US"/>
                    </a:p>
                  </a:txBody>
                  <a:tcPr/>
                </a:tc>
                <a:tc>
                  <a:txBody>
                    <a:bodyPr/>
                    <a:lstStyle/>
                    <a:p>
                      <a:pPr algn="ctr"/>
                      <a:r>
                        <a:rPr lang="pl-PL" sz="1000" b="0" i="0" u="none" strike="noStrike">
                          <a:solidFill>
                            <a:srgbClr val="000000"/>
                          </a:solidFill>
                          <a:effectLst/>
                          <a:latin typeface="Calibri" panose="020F0502020204030204" pitchFamily="34" charset="0"/>
                        </a:rPr>
                        <a:t>Postupanje po žalbi na rješenje o prijedlogu za ponavljanje postupka</a:t>
                      </a:r>
                      <a:endParaRPr lang="en-US" sz="1000"/>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4</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10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849080895"/>
                  </a:ext>
                </a:extLst>
              </a:tr>
              <a:tr h="165787">
                <a:tc vMerge="1">
                  <a:txBody>
                    <a:bodyPr/>
                    <a:lstStyle/>
                    <a:p>
                      <a:endParaRPr lang="en-US"/>
                    </a:p>
                  </a:txBody>
                  <a:tcPr/>
                </a:tc>
                <a:tc>
                  <a:txBody>
                    <a:bodyPr/>
                    <a:lstStyle/>
                    <a:p>
                      <a:pPr algn="ctr"/>
                      <a:r>
                        <a:rPr lang="pl-PL" sz="1000" b="0" i="0" u="none" strike="noStrike">
                          <a:solidFill>
                            <a:srgbClr val="000000"/>
                          </a:solidFill>
                          <a:effectLst/>
                          <a:latin typeface="Calibri" panose="020F0502020204030204" pitchFamily="34" charset="0"/>
                        </a:rPr>
                        <a:t>Ostale radnje (rad u eSpisu, naredbe, i sl.)</a:t>
                      </a:r>
                      <a:endParaRPr lang="en-US" sz="1000"/>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8</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9</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10</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9</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8</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12</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9</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13</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096550320"/>
                  </a:ext>
                </a:extLst>
              </a:tr>
              <a:tr h="119148">
                <a:tc vMerge="1">
                  <a:txBody>
                    <a:bodyPr/>
                    <a:lstStyle/>
                    <a:p>
                      <a:endParaRPr lang="en-US"/>
                    </a:p>
                  </a:txBody>
                  <a:tcPr/>
                </a:tc>
                <a:tc>
                  <a:txBody>
                    <a:bodyPr/>
                    <a:lstStyle/>
                    <a:p>
                      <a:pPr algn="ctr"/>
                      <a:r>
                        <a:rPr lang="en-US" sz="1000" b="0" i="0" u="none" strike="noStrike" dirty="0" err="1">
                          <a:solidFill>
                            <a:srgbClr val="000000"/>
                          </a:solidFill>
                          <a:effectLst/>
                          <a:latin typeface="Calibri" panose="020F0502020204030204" pitchFamily="34" charset="0"/>
                        </a:rPr>
                        <a:t>Naplata</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pristojbe</a:t>
                      </a:r>
                      <a:endParaRPr lang="en-US" sz="1000" dirty="0"/>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9</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12</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13</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86186974"/>
                  </a:ext>
                </a:extLst>
              </a:tr>
              <a:tr h="119148">
                <a:tc>
                  <a:txBody>
                    <a:bodyPr/>
                    <a:lstStyle/>
                    <a:p>
                      <a:pPr algn="ctr" fontAlgn="ctr"/>
                      <a:r>
                        <a:rPr lang="en-US" sz="1000" b="1" i="0" u="none" strike="noStrike">
                          <a:solidFill>
                            <a:srgbClr val="000000"/>
                          </a:solidFill>
                          <a:effectLst/>
                          <a:latin typeface="Calibri" panose="020F0502020204030204" pitchFamily="34" charset="0"/>
                        </a:rPr>
                        <a:t>UKUPNO</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000" b="1" i="0" u="none" strike="noStrike" dirty="0">
                          <a:solidFill>
                            <a:srgbClr val="000000"/>
                          </a:solidFill>
                          <a:effectLst/>
                          <a:latin typeface="Calibri" panose="020F0502020204030204" pitchFamily="34" charset="0"/>
                        </a:rPr>
                        <a:t> </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000" b="1" i="0" u="none" strike="noStrike">
                          <a:solidFill>
                            <a:srgbClr val="000000"/>
                          </a:solidFill>
                          <a:effectLst/>
                          <a:latin typeface="Calibri" panose="020F0502020204030204" pitchFamily="34" charset="0"/>
                        </a:rPr>
                        <a:t>411</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000" b="1" i="0" u="none" strike="noStrike">
                          <a:solidFill>
                            <a:srgbClr val="000000"/>
                          </a:solidFill>
                          <a:effectLst/>
                          <a:latin typeface="Calibri" panose="020F0502020204030204" pitchFamily="34" charset="0"/>
                        </a:rPr>
                        <a:t>462</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000" b="1" i="0" u="none" strike="noStrike">
                          <a:solidFill>
                            <a:srgbClr val="000000"/>
                          </a:solidFill>
                          <a:effectLst/>
                          <a:latin typeface="Calibri" panose="020F0502020204030204" pitchFamily="34" charset="0"/>
                        </a:rPr>
                        <a:t>485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000" b="1" i="0" u="none" strike="noStrike">
                          <a:solidFill>
                            <a:srgbClr val="000000"/>
                          </a:solidFill>
                          <a:effectLst/>
                          <a:latin typeface="Calibri" panose="020F0502020204030204" pitchFamily="34" charset="0"/>
                        </a:rPr>
                        <a:t>556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000" b="1" i="0" u="none" strike="noStrike">
                          <a:solidFill>
                            <a:srgbClr val="000000"/>
                          </a:solidFill>
                          <a:effectLst/>
                          <a:latin typeface="Calibri" panose="020F0502020204030204" pitchFamily="34" charset="0"/>
                        </a:rPr>
                        <a:t>594</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000" b="1" i="0" u="none" strike="noStrike">
                          <a:solidFill>
                            <a:srgbClr val="000000"/>
                          </a:solidFill>
                          <a:effectLst/>
                          <a:latin typeface="Calibri" panose="020F0502020204030204" pitchFamily="34" charset="0"/>
                        </a:rPr>
                        <a:t>622</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000" b="1" i="0" u="none" strike="noStrike">
                          <a:solidFill>
                            <a:srgbClr val="000000"/>
                          </a:solidFill>
                          <a:effectLst/>
                          <a:latin typeface="Calibri" panose="020F0502020204030204" pitchFamily="34" charset="0"/>
                        </a:rPr>
                        <a:t>646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000" b="1" i="0" u="none" strike="noStrike">
                          <a:solidFill>
                            <a:srgbClr val="000000"/>
                          </a:solidFill>
                          <a:effectLst/>
                          <a:latin typeface="Calibri" panose="020F0502020204030204" pitchFamily="34" charset="0"/>
                        </a:rPr>
                        <a:t>676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000" b="1" i="0" u="none" strike="noStrike">
                          <a:solidFill>
                            <a:srgbClr val="000000"/>
                          </a:solidFill>
                          <a:effectLst/>
                          <a:latin typeface="Calibri" panose="020F0502020204030204" pitchFamily="34" charset="0"/>
                        </a:rPr>
                        <a:t>695</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000" b="1" i="0" u="none" strike="noStrike">
                          <a:solidFill>
                            <a:srgbClr val="000000"/>
                          </a:solidFill>
                          <a:effectLst/>
                          <a:latin typeface="Calibri" panose="020F0502020204030204" pitchFamily="34" charset="0"/>
                        </a:rPr>
                        <a:t>723</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000" b="1" i="0" u="none" strike="noStrike">
                          <a:solidFill>
                            <a:srgbClr val="000000"/>
                          </a:solidFill>
                          <a:effectLst/>
                          <a:latin typeface="Calibri" panose="020F0502020204030204" pitchFamily="34" charset="0"/>
                        </a:rPr>
                        <a:t>711</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000" b="1" i="0" u="none" strike="noStrike" dirty="0">
                          <a:solidFill>
                            <a:srgbClr val="000000"/>
                          </a:solidFill>
                          <a:effectLst/>
                          <a:latin typeface="Calibri" panose="020F0502020204030204" pitchFamily="34" charset="0"/>
                        </a:rPr>
                        <a:t>796</a:t>
                      </a:r>
                    </a:p>
                  </a:txBody>
                  <a:tcPr marL="4916" marR="4916" marT="491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1465184987"/>
                  </a:ext>
                </a:extLst>
              </a:tr>
            </a:tbl>
          </a:graphicData>
        </a:graphic>
      </p:graphicFrame>
    </p:spTree>
    <p:extLst>
      <p:ext uri="{BB962C8B-B14F-4D97-AF65-F5344CB8AC3E}">
        <p14:creationId xmlns:p14="http://schemas.microsoft.com/office/powerpoint/2010/main" val="2956539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274320" y="205309"/>
            <a:ext cx="12344400" cy="1143000"/>
          </a:xfrm>
        </p:spPr>
        <p:txBody>
          <a:bodyPr/>
          <a:lstStyle/>
          <a:p>
            <a:r>
              <a:rPr lang="hr-HR" dirty="0">
                <a:cs typeface="IBM Plex Arabic" panose="020B0503050203000203" pitchFamily="34" charset="-78"/>
              </a:rPr>
              <a:t>Općinski parnica – rezultati</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2" name="Table 1">
            <a:extLst>
              <a:ext uri="{FF2B5EF4-FFF2-40B4-BE49-F238E27FC236}">
                <a16:creationId xmlns:a16="http://schemas.microsoft.com/office/drawing/2014/main" id="{5BEB2590-9FFD-48CE-A780-757C839190AF}"/>
              </a:ext>
            </a:extLst>
          </p:cNvPr>
          <p:cNvGraphicFramePr>
            <a:graphicFrameLocks noGrp="1"/>
          </p:cNvGraphicFramePr>
          <p:nvPr>
            <p:extLst>
              <p:ext uri="{D42A27DB-BD31-4B8C-83A1-F6EECF244321}">
                <p14:modId xmlns:p14="http://schemas.microsoft.com/office/powerpoint/2010/main" val="1636634564"/>
              </p:ext>
            </p:extLst>
          </p:nvPr>
        </p:nvGraphicFramePr>
        <p:xfrm>
          <a:off x="1463040" y="1613965"/>
          <a:ext cx="10469879" cy="4686734"/>
        </p:xfrm>
        <a:graphic>
          <a:graphicData uri="http://schemas.openxmlformats.org/drawingml/2006/table">
            <a:tbl>
              <a:tblPr/>
              <a:tblGrid>
                <a:gridCol w="2584615">
                  <a:extLst>
                    <a:ext uri="{9D8B030D-6E8A-4147-A177-3AD203B41FA5}">
                      <a16:colId xmlns:a16="http://schemas.microsoft.com/office/drawing/2014/main" val="157142897"/>
                    </a:ext>
                  </a:extLst>
                </a:gridCol>
                <a:gridCol w="1971316">
                  <a:extLst>
                    <a:ext uri="{9D8B030D-6E8A-4147-A177-3AD203B41FA5}">
                      <a16:colId xmlns:a16="http://schemas.microsoft.com/office/drawing/2014/main" val="1195495832"/>
                    </a:ext>
                  </a:extLst>
                </a:gridCol>
                <a:gridCol w="1971316">
                  <a:extLst>
                    <a:ext uri="{9D8B030D-6E8A-4147-A177-3AD203B41FA5}">
                      <a16:colId xmlns:a16="http://schemas.microsoft.com/office/drawing/2014/main" val="583463827"/>
                    </a:ext>
                  </a:extLst>
                </a:gridCol>
                <a:gridCol w="1971316">
                  <a:extLst>
                    <a:ext uri="{9D8B030D-6E8A-4147-A177-3AD203B41FA5}">
                      <a16:colId xmlns:a16="http://schemas.microsoft.com/office/drawing/2014/main" val="739760300"/>
                    </a:ext>
                  </a:extLst>
                </a:gridCol>
                <a:gridCol w="1971316">
                  <a:extLst>
                    <a:ext uri="{9D8B030D-6E8A-4147-A177-3AD203B41FA5}">
                      <a16:colId xmlns:a16="http://schemas.microsoft.com/office/drawing/2014/main" val="173724931"/>
                    </a:ext>
                  </a:extLst>
                </a:gridCol>
              </a:tblGrid>
              <a:tr h="360518">
                <a:tc>
                  <a:txBody>
                    <a:bodyPr/>
                    <a:lstStyle/>
                    <a:p>
                      <a:pPr algn="ctr" fontAlgn="ctr"/>
                      <a:r>
                        <a:rPr lang="en-US" sz="1500" b="1" i="0" u="none" strike="noStrike">
                          <a:solidFill>
                            <a:srgbClr val="000000"/>
                          </a:solidFill>
                          <a:effectLst/>
                          <a:latin typeface="Calibri" panose="020F0502020204030204" pitchFamily="34" charset="0"/>
                        </a:rPr>
                        <a:t>kategorija</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500" b="1" i="0" u="none" strike="noStrike">
                          <a:solidFill>
                            <a:srgbClr val="000000"/>
                          </a:solidFill>
                          <a:effectLst/>
                          <a:latin typeface="Calibri" panose="020F0502020204030204" pitchFamily="34" charset="0"/>
                        </a:rPr>
                        <a:t>minute</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500" b="1" i="0" u="none" strike="noStrike">
                          <a:solidFill>
                            <a:srgbClr val="000000"/>
                          </a:solidFill>
                          <a:effectLst/>
                          <a:latin typeface="Calibri" panose="020F0502020204030204" pitchFamily="34" charset="0"/>
                        </a:rPr>
                        <a:t>OM PRIJE</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500" b="1" i="0" u="none" strike="noStrike">
                          <a:solidFill>
                            <a:srgbClr val="000000"/>
                          </a:solidFill>
                          <a:effectLst/>
                          <a:latin typeface="Calibri" panose="020F0502020204030204" pitchFamily="34" charset="0"/>
                        </a:rPr>
                        <a:t>OM SAD</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500" b="1" i="0" u="none" strike="noStrike">
                          <a:solidFill>
                            <a:srgbClr val="000000"/>
                          </a:solidFill>
                          <a:effectLst/>
                          <a:latin typeface="Calibri" panose="020F0502020204030204" pitchFamily="34" charset="0"/>
                        </a:rPr>
                        <a:t>po rezultatima</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4222052118"/>
                  </a:ext>
                </a:extLst>
              </a:tr>
              <a:tr h="360518">
                <a:tc>
                  <a:txBody>
                    <a:bodyPr/>
                    <a:lstStyle/>
                    <a:p>
                      <a:pPr algn="ctr" fontAlgn="b"/>
                      <a:r>
                        <a:rPr lang="en-US" sz="1500" b="0" i="0" u="none" strike="noStrike" dirty="0" err="1">
                          <a:solidFill>
                            <a:srgbClr val="000000"/>
                          </a:solidFill>
                          <a:effectLst/>
                          <a:latin typeface="Calibri" panose="020F0502020204030204" pitchFamily="34" charset="0"/>
                        </a:rPr>
                        <a:t>radno</a:t>
                      </a:r>
                      <a:r>
                        <a:rPr lang="en-US" sz="1500" b="0" i="0" u="none" strike="noStrike" dirty="0">
                          <a:solidFill>
                            <a:srgbClr val="000000"/>
                          </a:solidFill>
                          <a:effectLst/>
                          <a:latin typeface="Calibri" panose="020F0502020204030204" pitchFamily="34" charset="0"/>
                        </a:rPr>
                        <a:t> </a:t>
                      </a:r>
                      <a:r>
                        <a:rPr lang="en-US" sz="1500" b="0" i="0" u="none" strike="noStrike" dirty="0" err="1">
                          <a:solidFill>
                            <a:srgbClr val="000000"/>
                          </a:solidFill>
                          <a:effectLst/>
                          <a:latin typeface="Calibri" panose="020F0502020204030204" pitchFamily="34" charset="0"/>
                        </a:rPr>
                        <a:t>naknada</a:t>
                      </a:r>
                      <a:r>
                        <a:rPr lang="en-US" sz="1500" b="0" i="0" u="none" strike="noStrike" dirty="0">
                          <a:solidFill>
                            <a:srgbClr val="000000"/>
                          </a:solidFill>
                          <a:effectLst/>
                          <a:latin typeface="Calibri" panose="020F0502020204030204" pitchFamily="34" charset="0"/>
                        </a:rPr>
                        <a:t> </a:t>
                      </a:r>
                      <a:r>
                        <a:rPr lang="en-US" sz="1500" b="0" i="0" u="none" strike="noStrike" dirty="0" err="1">
                          <a:solidFill>
                            <a:srgbClr val="000000"/>
                          </a:solidFill>
                          <a:effectLst/>
                          <a:latin typeface="Calibri" panose="020F0502020204030204" pitchFamily="34" charset="0"/>
                        </a:rPr>
                        <a:t>štete</a:t>
                      </a:r>
                      <a:endParaRPr lang="en-US" sz="15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b"/>
                      <a:r>
                        <a:rPr lang="en-US" sz="1500" b="0" i="0" u="none" strike="noStrike">
                          <a:solidFill>
                            <a:srgbClr val="000000"/>
                          </a:solidFill>
                          <a:effectLst/>
                          <a:latin typeface="Calibri" panose="020F0502020204030204" pitchFamily="34" charset="0"/>
                        </a:rPr>
                        <a:t>796</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panose="020F0502020204030204" pitchFamily="34" charset="0"/>
                        </a:rPr>
                        <a:t>165</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b"/>
                      <a:r>
                        <a:rPr lang="en-US" sz="1500" b="0" i="0" u="none" strike="noStrike">
                          <a:solidFill>
                            <a:srgbClr val="000000"/>
                          </a:solidFill>
                          <a:effectLst/>
                          <a:latin typeface="Calibri" panose="020F0502020204030204" pitchFamily="34" charset="0"/>
                        </a:rPr>
                        <a:t>200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b"/>
                      <a:r>
                        <a:rPr lang="en-US" sz="1500" b="0" i="0" u="none" strike="noStrike">
                          <a:solidFill>
                            <a:srgbClr val="000000"/>
                          </a:solidFill>
                          <a:effectLst/>
                          <a:latin typeface="Calibri" panose="020F0502020204030204" pitchFamily="34" charset="0"/>
                        </a:rPr>
                        <a:t>133</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633294774"/>
                  </a:ext>
                </a:extLst>
              </a:tr>
              <a:tr h="360518">
                <a:tc>
                  <a:txBody>
                    <a:bodyPr/>
                    <a:lstStyle/>
                    <a:p>
                      <a:pPr algn="ctr" fontAlgn="b"/>
                      <a:r>
                        <a:rPr lang="en-US" sz="1500" b="0" i="0" u="none" strike="noStrike" dirty="0" err="1">
                          <a:solidFill>
                            <a:srgbClr val="000000"/>
                          </a:solidFill>
                          <a:effectLst/>
                          <a:latin typeface="Calibri" panose="020F0502020204030204" pitchFamily="34" charset="0"/>
                        </a:rPr>
                        <a:t>ovrhe-spor</a:t>
                      </a:r>
                      <a:endParaRPr lang="en-US" sz="15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b"/>
                      <a:r>
                        <a:rPr lang="en-US" sz="1500" b="0" i="0" u="none" strike="noStrike">
                          <a:solidFill>
                            <a:srgbClr val="000000"/>
                          </a:solidFill>
                          <a:effectLst/>
                          <a:latin typeface="Calibri" panose="020F0502020204030204" pitchFamily="34" charset="0"/>
                        </a:rPr>
                        <a:t>723</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panose="020F0502020204030204" pitchFamily="34" charset="0"/>
                        </a:rPr>
                        <a:t>200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b"/>
                      <a:r>
                        <a:rPr lang="en-US" sz="1500" b="0" i="0" u="none" strike="noStrike">
                          <a:solidFill>
                            <a:srgbClr val="000000"/>
                          </a:solidFill>
                          <a:effectLst/>
                          <a:latin typeface="Calibri" panose="020F0502020204030204" pitchFamily="34" charset="0"/>
                        </a:rPr>
                        <a:t>200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b"/>
                      <a:r>
                        <a:rPr lang="en-US" sz="1500" b="0" i="0" u="none" strike="noStrike">
                          <a:solidFill>
                            <a:srgbClr val="000000"/>
                          </a:solidFill>
                          <a:effectLst/>
                          <a:latin typeface="Calibri" panose="020F0502020204030204" pitchFamily="34" charset="0"/>
                        </a:rPr>
                        <a:t>146</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724543469"/>
                  </a:ext>
                </a:extLst>
              </a:tr>
              <a:tr h="360518">
                <a:tc>
                  <a:txBody>
                    <a:bodyPr/>
                    <a:lstStyle/>
                    <a:p>
                      <a:pPr algn="ctr" fontAlgn="b"/>
                      <a:r>
                        <a:rPr lang="en-US" sz="1500" b="0" i="0" u="none" strike="noStrike">
                          <a:solidFill>
                            <a:srgbClr val="000000"/>
                          </a:solidFill>
                          <a:effectLst/>
                          <a:latin typeface="Calibri" panose="020F0502020204030204" pitchFamily="34" charset="0"/>
                        </a:rPr>
                        <a:t>radno ostalo</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b"/>
                      <a:r>
                        <a:rPr lang="en-US" sz="1500" b="0" i="0" u="none" strike="noStrike">
                          <a:solidFill>
                            <a:srgbClr val="000000"/>
                          </a:solidFill>
                          <a:effectLst/>
                          <a:latin typeface="Calibri" panose="020F0502020204030204" pitchFamily="34" charset="0"/>
                        </a:rPr>
                        <a:t>711</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150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b"/>
                      <a:r>
                        <a:rPr lang="en-US" sz="1500" b="0" i="0" u="none" strike="noStrike">
                          <a:solidFill>
                            <a:srgbClr val="000000"/>
                          </a:solidFill>
                          <a:effectLst/>
                          <a:latin typeface="Calibri" panose="020F0502020204030204" pitchFamily="34" charset="0"/>
                        </a:rPr>
                        <a:t>200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b"/>
                      <a:r>
                        <a:rPr lang="en-US" sz="1500" b="0" i="0" u="none" strike="noStrike">
                          <a:solidFill>
                            <a:srgbClr val="000000"/>
                          </a:solidFill>
                          <a:effectLst/>
                          <a:latin typeface="Calibri" panose="020F0502020204030204" pitchFamily="34" charset="0"/>
                        </a:rPr>
                        <a:t>149</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94684799"/>
                  </a:ext>
                </a:extLst>
              </a:tr>
              <a:tr h="360518">
                <a:tc>
                  <a:txBody>
                    <a:bodyPr/>
                    <a:lstStyle/>
                    <a:p>
                      <a:pPr algn="ctr" fontAlgn="b"/>
                      <a:r>
                        <a:rPr lang="en-US" sz="1500" b="0" i="0" u="none" strike="noStrike" dirty="0" err="1">
                          <a:solidFill>
                            <a:srgbClr val="000000"/>
                          </a:solidFill>
                          <a:effectLst/>
                          <a:latin typeface="Calibri" panose="020F0502020204030204" pitchFamily="34" charset="0"/>
                        </a:rPr>
                        <a:t>naknada</a:t>
                      </a:r>
                      <a:r>
                        <a:rPr lang="en-US" sz="1500" b="0" i="0" u="none" strike="noStrike" dirty="0">
                          <a:solidFill>
                            <a:srgbClr val="000000"/>
                          </a:solidFill>
                          <a:effectLst/>
                          <a:latin typeface="Calibri" panose="020F0502020204030204" pitchFamily="34" charset="0"/>
                        </a:rPr>
                        <a:t> </a:t>
                      </a:r>
                      <a:r>
                        <a:rPr lang="en-US" sz="1500" b="0" i="0" u="none" strike="noStrike" dirty="0" err="1">
                          <a:solidFill>
                            <a:srgbClr val="000000"/>
                          </a:solidFill>
                          <a:effectLst/>
                          <a:latin typeface="Calibri" panose="020F0502020204030204" pitchFamily="34" charset="0"/>
                        </a:rPr>
                        <a:t>štete</a:t>
                      </a:r>
                      <a:endParaRPr lang="en-US" sz="15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b"/>
                      <a:r>
                        <a:rPr lang="en-US" sz="1500" b="0" i="0" u="none" strike="noStrike">
                          <a:solidFill>
                            <a:srgbClr val="000000"/>
                          </a:solidFill>
                          <a:effectLst/>
                          <a:latin typeface="Calibri" panose="020F0502020204030204" pitchFamily="34" charset="0"/>
                        </a:rPr>
                        <a:t>695</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165</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b"/>
                      <a:r>
                        <a:rPr lang="en-US" sz="1500" b="0" i="0" u="none" strike="noStrike">
                          <a:solidFill>
                            <a:srgbClr val="000000"/>
                          </a:solidFill>
                          <a:effectLst/>
                          <a:latin typeface="Calibri" panose="020F0502020204030204" pitchFamily="34" charset="0"/>
                        </a:rPr>
                        <a:t>200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b"/>
                      <a:r>
                        <a:rPr lang="en-US" sz="1500" b="0" i="0" u="none" strike="noStrike">
                          <a:solidFill>
                            <a:srgbClr val="000000"/>
                          </a:solidFill>
                          <a:effectLst/>
                          <a:latin typeface="Calibri" panose="020F0502020204030204" pitchFamily="34" charset="0"/>
                        </a:rPr>
                        <a:t>152</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907223334"/>
                  </a:ext>
                </a:extLst>
              </a:tr>
              <a:tr h="360518">
                <a:tc>
                  <a:txBody>
                    <a:bodyPr/>
                    <a:lstStyle/>
                    <a:p>
                      <a:pPr algn="ctr" fontAlgn="b"/>
                      <a:r>
                        <a:rPr lang="en-US" sz="1500" b="0" i="0" u="none" strike="noStrike" dirty="0" err="1">
                          <a:solidFill>
                            <a:srgbClr val="000000"/>
                          </a:solidFill>
                          <a:effectLst/>
                          <a:latin typeface="Calibri" panose="020F0502020204030204" pitchFamily="34" charset="0"/>
                        </a:rPr>
                        <a:t>stvarno</a:t>
                      </a:r>
                      <a:endParaRPr lang="en-US" sz="15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b"/>
                      <a:r>
                        <a:rPr lang="en-US" sz="1500" b="0" i="0" u="none" strike="noStrike" dirty="0">
                          <a:solidFill>
                            <a:srgbClr val="000000"/>
                          </a:solidFill>
                          <a:effectLst/>
                          <a:latin typeface="Calibri" panose="020F0502020204030204" pitchFamily="34" charset="0"/>
                        </a:rPr>
                        <a:t>676</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150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b"/>
                      <a:r>
                        <a:rPr lang="en-US" sz="1500" b="0" i="0" u="none" strike="noStrike">
                          <a:solidFill>
                            <a:srgbClr val="000000"/>
                          </a:solidFill>
                          <a:effectLst/>
                          <a:latin typeface="Calibri" panose="020F0502020204030204" pitchFamily="34" charset="0"/>
                        </a:rPr>
                        <a:t>200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b"/>
                      <a:r>
                        <a:rPr lang="en-US" sz="1500" b="0" i="0" u="none" strike="noStrike">
                          <a:solidFill>
                            <a:srgbClr val="000000"/>
                          </a:solidFill>
                          <a:effectLst/>
                          <a:latin typeface="Calibri" panose="020F0502020204030204" pitchFamily="34" charset="0"/>
                        </a:rPr>
                        <a:t>156</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895136267"/>
                  </a:ext>
                </a:extLst>
              </a:tr>
              <a:tr h="360518">
                <a:tc>
                  <a:txBody>
                    <a:bodyPr/>
                    <a:lstStyle/>
                    <a:p>
                      <a:pPr algn="ctr" fontAlgn="b"/>
                      <a:r>
                        <a:rPr lang="en-US" sz="1500" b="0" i="0" u="none" strike="noStrike" dirty="0" err="1">
                          <a:solidFill>
                            <a:srgbClr val="000000"/>
                          </a:solidFill>
                          <a:effectLst/>
                          <a:latin typeface="Calibri" panose="020F0502020204030204" pitchFamily="34" charset="0"/>
                        </a:rPr>
                        <a:t>ostali</a:t>
                      </a:r>
                      <a:r>
                        <a:rPr lang="en-US" sz="1500" b="0" i="0" u="none" strike="noStrike" dirty="0">
                          <a:solidFill>
                            <a:srgbClr val="000000"/>
                          </a:solidFill>
                          <a:effectLst/>
                          <a:latin typeface="Calibri" panose="020F0502020204030204" pitchFamily="34" charset="0"/>
                        </a:rPr>
                        <a:t> </a:t>
                      </a:r>
                      <a:r>
                        <a:rPr lang="en-US" sz="1500" b="0" i="0" u="none" strike="noStrike" dirty="0" err="1">
                          <a:solidFill>
                            <a:srgbClr val="000000"/>
                          </a:solidFill>
                          <a:effectLst/>
                          <a:latin typeface="Calibri" panose="020F0502020204030204" pitchFamily="34" charset="0"/>
                        </a:rPr>
                        <a:t>obiteljski</a:t>
                      </a:r>
                      <a:endParaRPr lang="en-US" sz="15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b"/>
                      <a:r>
                        <a:rPr lang="en-US" sz="1500" b="0" i="0" u="none" strike="noStrike">
                          <a:solidFill>
                            <a:srgbClr val="000000"/>
                          </a:solidFill>
                          <a:effectLst/>
                          <a:latin typeface="Calibri" panose="020F0502020204030204" pitchFamily="34" charset="0"/>
                        </a:rPr>
                        <a:t>672</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150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b"/>
                      <a:r>
                        <a:rPr lang="en-US" sz="1500" b="0" i="0" u="none" strike="noStrike">
                          <a:solidFill>
                            <a:srgbClr val="000000"/>
                          </a:solidFill>
                          <a:effectLst/>
                          <a:latin typeface="Calibri" panose="020F0502020204030204" pitchFamily="34" charset="0"/>
                        </a:rPr>
                        <a:t>220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b"/>
                      <a:r>
                        <a:rPr lang="en-US" sz="1500" b="0" i="0" u="none" strike="noStrike">
                          <a:solidFill>
                            <a:srgbClr val="000000"/>
                          </a:solidFill>
                          <a:effectLst/>
                          <a:latin typeface="Calibri" panose="020F0502020204030204" pitchFamily="34" charset="0"/>
                        </a:rPr>
                        <a:t>157</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330488480"/>
                  </a:ext>
                </a:extLst>
              </a:tr>
              <a:tr h="360518">
                <a:tc>
                  <a:txBody>
                    <a:bodyPr/>
                    <a:lstStyle/>
                    <a:p>
                      <a:pPr algn="ctr" fontAlgn="b"/>
                      <a:r>
                        <a:rPr lang="en-US" sz="1500" b="0" i="0" u="none" strike="noStrike" dirty="0" err="1">
                          <a:solidFill>
                            <a:srgbClr val="000000"/>
                          </a:solidFill>
                          <a:effectLst/>
                          <a:latin typeface="Calibri" panose="020F0502020204030204" pitchFamily="34" charset="0"/>
                        </a:rPr>
                        <a:t>obvezno</a:t>
                      </a:r>
                      <a:r>
                        <a:rPr lang="en-US" sz="1500" b="0" i="0" u="none" strike="noStrike" dirty="0">
                          <a:solidFill>
                            <a:srgbClr val="000000"/>
                          </a:solidFill>
                          <a:effectLst/>
                          <a:latin typeface="Calibri" panose="020F0502020204030204" pitchFamily="34" charset="0"/>
                        </a:rPr>
                        <a:t> </a:t>
                      </a:r>
                      <a:r>
                        <a:rPr lang="en-US" sz="1500" b="0" i="0" u="none" strike="noStrike" dirty="0" err="1">
                          <a:solidFill>
                            <a:srgbClr val="000000"/>
                          </a:solidFill>
                          <a:effectLst/>
                          <a:latin typeface="Calibri" panose="020F0502020204030204" pitchFamily="34" charset="0"/>
                        </a:rPr>
                        <a:t>isplata</a:t>
                      </a:r>
                      <a:endParaRPr lang="en-US" sz="15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b"/>
                      <a:r>
                        <a:rPr lang="en-US" sz="1500" b="0" i="0" u="none" strike="noStrike">
                          <a:solidFill>
                            <a:srgbClr val="000000"/>
                          </a:solidFill>
                          <a:effectLst/>
                          <a:latin typeface="Calibri" panose="020F0502020204030204" pitchFamily="34" charset="0"/>
                        </a:rPr>
                        <a:t>646</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150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b"/>
                      <a:r>
                        <a:rPr lang="en-US" sz="1500" b="0" i="0" u="none" strike="noStrike">
                          <a:solidFill>
                            <a:srgbClr val="000000"/>
                          </a:solidFill>
                          <a:effectLst/>
                          <a:latin typeface="Calibri" panose="020F0502020204030204" pitchFamily="34" charset="0"/>
                        </a:rPr>
                        <a:t>200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b"/>
                      <a:r>
                        <a:rPr lang="en-US" sz="1500" b="0" i="0" u="none" strike="noStrike">
                          <a:solidFill>
                            <a:srgbClr val="000000"/>
                          </a:solidFill>
                          <a:effectLst/>
                          <a:latin typeface="Calibri" panose="020F0502020204030204" pitchFamily="34" charset="0"/>
                        </a:rPr>
                        <a:t>163</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792606114"/>
                  </a:ext>
                </a:extLst>
              </a:tr>
              <a:tr h="360518">
                <a:tc>
                  <a:txBody>
                    <a:bodyPr/>
                    <a:lstStyle/>
                    <a:p>
                      <a:pPr algn="ctr" fontAlgn="b"/>
                      <a:r>
                        <a:rPr lang="en-US" sz="1500" b="0" i="0" u="none" strike="noStrike" dirty="0" err="1">
                          <a:solidFill>
                            <a:srgbClr val="000000"/>
                          </a:solidFill>
                          <a:effectLst/>
                          <a:latin typeface="Calibri" panose="020F0502020204030204" pitchFamily="34" charset="0"/>
                        </a:rPr>
                        <a:t>obvezno</a:t>
                      </a:r>
                      <a:r>
                        <a:rPr lang="en-US" sz="1500" b="0" i="0" u="none" strike="noStrike" dirty="0">
                          <a:solidFill>
                            <a:srgbClr val="000000"/>
                          </a:solidFill>
                          <a:effectLst/>
                          <a:latin typeface="Calibri" panose="020F0502020204030204" pitchFamily="34" charset="0"/>
                        </a:rPr>
                        <a:t> </a:t>
                      </a:r>
                      <a:r>
                        <a:rPr lang="en-US" sz="1500" b="0" i="0" u="none" strike="noStrike" dirty="0" err="1">
                          <a:solidFill>
                            <a:srgbClr val="000000"/>
                          </a:solidFill>
                          <a:effectLst/>
                          <a:latin typeface="Calibri" panose="020F0502020204030204" pitchFamily="34" charset="0"/>
                        </a:rPr>
                        <a:t>ništetnost</a:t>
                      </a:r>
                      <a:endParaRPr lang="en-US" sz="15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b"/>
                      <a:r>
                        <a:rPr lang="en-US" sz="1500" b="0" i="0" u="none" strike="noStrike">
                          <a:solidFill>
                            <a:srgbClr val="000000"/>
                          </a:solidFill>
                          <a:effectLst/>
                          <a:latin typeface="Calibri" panose="020F0502020204030204" pitchFamily="34" charset="0"/>
                        </a:rPr>
                        <a:t>594</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150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b"/>
                      <a:r>
                        <a:rPr lang="en-US" sz="1500" b="0" i="0" u="none" strike="noStrike" dirty="0">
                          <a:solidFill>
                            <a:srgbClr val="000000"/>
                          </a:solidFill>
                          <a:effectLst/>
                          <a:latin typeface="Calibri" panose="020F0502020204030204" pitchFamily="34" charset="0"/>
                        </a:rPr>
                        <a:t>200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b"/>
                      <a:r>
                        <a:rPr lang="en-US" sz="1500" b="0" i="0" u="none" strike="noStrike">
                          <a:solidFill>
                            <a:srgbClr val="000000"/>
                          </a:solidFill>
                          <a:effectLst/>
                          <a:latin typeface="Calibri" panose="020F0502020204030204" pitchFamily="34" charset="0"/>
                        </a:rPr>
                        <a:t>178</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040693134"/>
                  </a:ext>
                </a:extLst>
              </a:tr>
              <a:tr h="360518">
                <a:tc>
                  <a:txBody>
                    <a:bodyPr/>
                    <a:lstStyle/>
                    <a:p>
                      <a:pPr algn="ctr" fontAlgn="b"/>
                      <a:r>
                        <a:rPr lang="en-US" sz="1500" b="0" i="0" u="none" strike="noStrike" dirty="0" err="1">
                          <a:solidFill>
                            <a:srgbClr val="000000"/>
                          </a:solidFill>
                          <a:effectLst/>
                          <a:latin typeface="Calibri" panose="020F0502020204030204" pitchFamily="34" charset="0"/>
                        </a:rPr>
                        <a:t>bračna</a:t>
                      </a:r>
                      <a:r>
                        <a:rPr lang="en-US" sz="1500" b="0" i="0" u="none" strike="noStrike" dirty="0">
                          <a:solidFill>
                            <a:srgbClr val="000000"/>
                          </a:solidFill>
                          <a:effectLst/>
                          <a:latin typeface="Calibri" panose="020F0502020204030204" pitchFamily="34" charset="0"/>
                        </a:rPr>
                        <a:t> </a:t>
                      </a:r>
                      <a:r>
                        <a:rPr lang="en-US" sz="1500" b="0" i="0" u="none" strike="noStrike" dirty="0" err="1">
                          <a:solidFill>
                            <a:srgbClr val="000000"/>
                          </a:solidFill>
                          <a:effectLst/>
                          <a:latin typeface="Calibri" panose="020F0502020204030204" pitchFamily="34" charset="0"/>
                        </a:rPr>
                        <a:t>stečevina</a:t>
                      </a:r>
                      <a:endParaRPr lang="en-US" sz="15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b"/>
                      <a:r>
                        <a:rPr lang="en-US" sz="1500" b="0" i="0" u="none" strike="noStrike">
                          <a:solidFill>
                            <a:srgbClr val="000000"/>
                          </a:solidFill>
                          <a:effectLst/>
                          <a:latin typeface="Calibri" panose="020F0502020204030204" pitchFamily="34" charset="0"/>
                        </a:rPr>
                        <a:t>556</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130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b"/>
                      <a:r>
                        <a:rPr lang="en-US" sz="1500" b="0" i="0" u="none" strike="noStrike" dirty="0">
                          <a:solidFill>
                            <a:srgbClr val="000000"/>
                          </a:solidFill>
                          <a:effectLst/>
                          <a:latin typeface="Calibri" panose="020F0502020204030204" pitchFamily="34" charset="0"/>
                        </a:rPr>
                        <a:t>220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b"/>
                      <a:r>
                        <a:rPr lang="en-US" sz="1500" b="0" i="0" u="none" strike="noStrike">
                          <a:solidFill>
                            <a:srgbClr val="000000"/>
                          </a:solidFill>
                          <a:effectLst/>
                          <a:latin typeface="Calibri" panose="020F0502020204030204" pitchFamily="34" charset="0"/>
                        </a:rPr>
                        <a:t>190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889160312"/>
                  </a:ext>
                </a:extLst>
              </a:tr>
              <a:tr h="360518">
                <a:tc>
                  <a:txBody>
                    <a:bodyPr/>
                    <a:lstStyle/>
                    <a:p>
                      <a:pPr algn="ctr" fontAlgn="b"/>
                      <a:r>
                        <a:rPr lang="en-US" sz="1500" b="0" i="0" u="none" strike="noStrike" dirty="0" err="1">
                          <a:solidFill>
                            <a:srgbClr val="000000"/>
                          </a:solidFill>
                          <a:effectLst/>
                          <a:latin typeface="Calibri" panose="020F0502020204030204" pitchFamily="34" charset="0"/>
                        </a:rPr>
                        <a:t>predaja</a:t>
                      </a:r>
                      <a:r>
                        <a:rPr lang="en-US" sz="1500" b="0" i="0" u="none" strike="noStrike" dirty="0">
                          <a:solidFill>
                            <a:srgbClr val="000000"/>
                          </a:solidFill>
                          <a:effectLst/>
                          <a:latin typeface="Calibri" panose="020F0502020204030204" pitchFamily="34" charset="0"/>
                        </a:rPr>
                        <a:t> </a:t>
                      </a:r>
                      <a:r>
                        <a:rPr lang="en-US" sz="1500" b="0" i="0" u="none" strike="noStrike" dirty="0" err="1">
                          <a:solidFill>
                            <a:srgbClr val="000000"/>
                          </a:solidFill>
                          <a:effectLst/>
                          <a:latin typeface="Calibri" panose="020F0502020204030204" pitchFamily="34" charset="0"/>
                        </a:rPr>
                        <a:t>povrat</a:t>
                      </a:r>
                      <a:endParaRPr lang="en-US" sz="15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b"/>
                      <a:r>
                        <a:rPr lang="en-US" sz="1500" b="0" i="0" u="none" strike="noStrike">
                          <a:solidFill>
                            <a:srgbClr val="000000"/>
                          </a:solidFill>
                          <a:effectLst/>
                          <a:latin typeface="Calibri" panose="020F0502020204030204" pitchFamily="34" charset="0"/>
                        </a:rPr>
                        <a:t>485</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250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b"/>
                      <a:r>
                        <a:rPr lang="en-US" sz="1500" b="0" i="0" u="none" strike="noStrike" dirty="0">
                          <a:solidFill>
                            <a:srgbClr val="000000"/>
                          </a:solidFill>
                          <a:effectLst/>
                          <a:latin typeface="Calibri" panose="020F0502020204030204" pitchFamily="34" charset="0"/>
                        </a:rPr>
                        <a:t>200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b"/>
                      <a:r>
                        <a:rPr lang="en-US" sz="1500" b="0" i="0" u="none" strike="noStrike">
                          <a:solidFill>
                            <a:srgbClr val="000000"/>
                          </a:solidFill>
                          <a:effectLst/>
                          <a:latin typeface="Calibri" panose="020F0502020204030204" pitchFamily="34" charset="0"/>
                        </a:rPr>
                        <a:t>218</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705436167"/>
                  </a:ext>
                </a:extLst>
              </a:tr>
              <a:tr h="360518">
                <a:tc>
                  <a:txBody>
                    <a:bodyPr/>
                    <a:lstStyle/>
                    <a:p>
                      <a:pPr algn="ctr" fontAlgn="b"/>
                      <a:r>
                        <a:rPr lang="en-US" sz="1500" b="0" i="0" u="none" strike="noStrike" dirty="0" err="1">
                          <a:solidFill>
                            <a:srgbClr val="000000"/>
                          </a:solidFill>
                          <a:effectLst/>
                          <a:latin typeface="Calibri" panose="020F0502020204030204" pitchFamily="34" charset="0"/>
                        </a:rPr>
                        <a:t>radno</a:t>
                      </a:r>
                      <a:r>
                        <a:rPr lang="en-US" sz="1500" b="0" i="0" u="none" strike="noStrike" dirty="0">
                          <a:solidFill>
                            <a:srgbClr val="000000"/>
                          </a:solidFill>
                          <a:effectLst/>
                          <a:latin typeface="Calibri" panose="020F0502020204030204" pitchFamily="34" charset="0"/>
                        </a:rPr>
                        <a:t> </a:t>
                      </a:r>
                      <a:r>
                        <a:rPr lang="en-US" sz="1500" b="0" i="0" u="none" strike="noStrike" dirty="0" err="1">
                          <a:solidFill>
                            <a:srgbClr val="000000"/>
                          </a:solidFill>
                          <a:effectLst/>
                          <a:latin typeface="Calibri" panose="020F0502020204030204" pitchFamily="34" charset="0"/>
                        </a:rPr>
                        <a:t>isplata</a:t>
                      </a:r>
                      <a:r>
                        <a:rPr lang="hr-HR" sz="1500" b="0" i="0" u="none" strike="noStrike" dirty="0">
                          <a:solidFill>
                            <a:srgbClr val="000000"/>
                          </a:solidFill>
                          <a:effectLst/>
                          <a:latin typeface="Calibri" panose="020F0502020204030204" pitchFamily="34" charset="0"/>
                        </a:rPr>
                        <a:t> – kolektivni ugovor</a:t>
                      </a:r>
                      <a:endParaRPr lang="en-US" sz="15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b"/>
                      <a:r>
                        <a:rPr lang="en-US" sz="1500" b="0" i="0" u="none" strike="noStrike">
                          <a:solidFill>
                            <a:srgbClr val="000000"/>
                          </a:solidFill>
                          <a:effectLst/>
                          <a:latin typeface="Calibri" panose="020F0502020204030204" pitchFamily="34" charset="0"/>
                        </a:rPr>
                        <a:t>462</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400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b"/>
                      <a:r>
                        <a:rPr lang="en-US" sz="1500" b="0" i="0" u="none" strike="noStrike" dirty="0">
                          <a:solidFill>
                            <a:srgbClr val="000000"/>
                          </a:solidFill>
                          <a:effectLst/>
                          <a:latin typeface="Calibri" panose="020F0502020204030204" pitchFamily="34" charset="0"/>
                        </a:rPr>
                        <a:t>200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b"/>
                      <a:r>
                        <a:rPr lang="en-US" sz="1500" b="0" i="0" u="none" strike="noStrike">
                          <a:solidFill>
                            <a:srgbClr val="000000"/>
                          </a:solidFill>
                          <a:effectLst/>
                          <a:latin typeface="Calibri" panose="020F0502020204030204" pitchFamily="34" charset="0"/>
                        </a:rPr>
                        <a:t>229</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668701741"/>
                  </a:ext>
                </a:extLst>
              </a:tr>
              <a:tr h="360518">
                <a:tc>
                  <a:txBody>
                    <a:bodyPr/>
                    <a:lstStyle/>
                    <a:p>
                      <a:pPr algn="ctr" fontAlgn="b"/>
                      <a:r>
                        <a:rPr lang="en-US" sz="1500" b="0" i="0" u="none" strike="noStrike" dirty="0" err="1">
                          <a:solidFill>
                            <a:srgbClr val="000000"/>
                          </a:solidFill>
                          <a:effectLst/>
                          <a:latin typeface="Calibri" panose="020F0502020204030204" pitchFamily="34" charset="0"/>
                        </a:rPr>
                        <a:t>povrv</a:t>
                      </a:r>
                      <a:endParaRPr lang="en-US" sz="15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b"/>
                      <a:r>
                        <a:rPr lang="en-US" sz="1500" b="0" i="0" u="none" strike="noStrike">
                          <a:solidFill>
                            <a:srgbClr val="000000"/>
                          </a:solidFill>
                          <a:effectLst/>
                          <a:latin typeface="Calibri" panose="020F0502020204030204" pitchFamily="34" charset="0"/>
                        </a:rPr>
                        <a:t>411</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250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b"/>
                      <a:r>
                        <a:rPr lang="en-US" sz="1500" b="0" i="0" u="none" strike="noStrike" dirty="0">
                          <a:solidFill>
                            <a:srgbClr val="000000"/>
                          </a:solidFill>
                          <a:effectLst/>
                          <a:latin typeface="Calibri" panose="020F0502020204030204" pitchFamily="34" charset="0"/>
                        </a:rPr>
                        <a:t>200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b"/>
                      <a:r>
                        <a:rPr lang="en-US" sz="1500" b="0" i="0" u="none" strike="noStrike" dirty="0">
                          <a:solidFill>
                            <a:srgbClr val="000000"/>
                          </a:solidFill>
                          <a:effectLst/>
                          <a:latin typeface="Calibri" panose="020F0502020204030204" pitchFamily="34" charset="0"/>
                        </a:rPr>
                        <a:t>257</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58134887"/>
                  </a:ext>
                </a:extLst>
              </a:tr>
            </a:tbl>
          </a:graphicData>
        </a:graphic>
      </p:graphicFrame>
    </p:spTree>
    <p:extLst>
      <p:ext uri="{BB962C8B-B14F-4D97-AF65-F5344CB8AC3E}">
        <p14:creationId xmlns:p14="http://schemas.microsoft.com/office/powerpoint/2010/main" val="3532980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274320" y="205309"/>
            <a:ext cx="12344400" cy="1143000"/>
          </a:xfrm>
        </p:spPr>
        <p:txBody>
          <a:bodyPr/>
          <a:lstStyle/>
          <a:p>
            <a:r>
              <a:rPr lang="hr-HR" dirty="0">
                <a:cs typeface="IBM Plex Arabic" panose="020B0503050203000203" pitchFamily="34" charset="-78"/>
              </a:rPr>
              <a:t>Općinski parnica – rezultati</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8" name="Chart 7">
            <a:extLst>
              <a:ext uri="{FF2B5EF4-FFF2-40B4-BE49-F238E27FC236}">
                <a16:creationId xmlns:a16="http://schemas.microsoft.com/office/drawing/2014/main" id="{483CDA7F-FBA3-43CB-8837-B90EF73CDAAE}"/>
              </a:ext>
            </a:extLst>
          </p:cNvPr>
          <p:cNvGraphicFramePr>
            <a:graphicFrameLocks/>
          </p:cNvGraphicFramePr>
          <p:nvPr>
            <p:extLst>
              <p:ext uri="{D42A27DB-BD31-4B8C-83A1-F6EECF244321}">
                <p14:modId xmlns:p14="http://schemas.microsoft.com/office/powerpoint/2010/main" val="3202263649"/>
              </p:ext>
            </p:extLst>
          </p:nvPr>
        </p:nvGraphicFramePr>
        <p:xfrm>
          <a:off x="548640" y="1285502"/>
          <a:ext cx="11292840" cy="51152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58798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sp>
        <p:nvSpPr>
          <p:cNvPr id="21" name="Content Placeholder 12">
            <a:extLst>
              <a:ext uri="{FF2B5EF4-FFF2-40B4-BE49-F238E27FC236}">
                <a16:creationId xmlns:a16="http://schemas.microsoft.com/office/drawing/2014/main" id="{1ADDA321-5AA8-4CDB-A31C-E3B22F291C77}"/>
              </a:ext>
            </a:extLst>
          </p:cNvPr>
          <p:cNvSpPr txBox="1">
            <a:spLocks/>
          </p:cNvSpPr>
          <p:nvPr/>
        </p:nvSpPr>
        <p:spPr>
          <a:xfrm>
            <a:off x="1695878" y="1280160"/>
            <a:ext cx="11238643" cy="5094070"/>
          </a:xfrm>
          <a:prstGeom prst="rect">
            <a:avLst/>
          </a:prstGeom>
        </p:spPr>
        <p:txBody>
          <a:bodyPr anchor="ctr"/>
          <a:lstStyle>
            <a:lvl1pPr marL="0" indent="0" algn="l" defTabSz="685800" rtl="0" eaLnBrk="1" latinLnBrk="0" hangingPunct="1">
              <a:lnSpc>
                <a:spcPct val="105000"/>
              </a:lnSpc>
              <a:spcBef>
                <a:spcPts val="750"/>
              </a:spcBef>
              <a:buFontTx/>
              <a:buNone/>
              <a:tabLst/>
              <a:defRPr sz="1300" b="0" i="0" kern="1200">
                <a:solidFill>
                  <a:schemeClr val="tx1"/>
                </a:solidFill>
                <a:latin typeface="IBM Plex Sans" charset="0"/>
                <a:ea typeface="IBM Plex Sans" charset="0"/>
                <a:cs typeface="IBM Plex Sans" charset="0"/>
              </a:defRPr>
            </a:lvl1pPr>
            <a:lvl2pPr marL="142875" indent="-142875" algn="l" defTabSz="685800" rtl="0" eaLnBrk="1" latinLnBrk="0" hangingPunct="1">
              <a:lnSpc>
                <a:spcPct val="105000"/>
              </a:lnSpc>
              <a:spcBef>
                <a:spcPts val="625"/>
              </a:spcBef>
              <a:buFont typeface="LucidaGrande" charset="0"/>
              <a:buChar char="-"/>
              <a:defRPr sz="1300" b="0" i="0" kern="1200">
                <a:solidFill>
                  <a:schemeClr val="tx1"/>
                </a:solidFill>
                <a:latin typeface="IBM Plex Sans" charset="0"/>
                <a:ea typeface="IBM Plex Sans" charset="0"/>
                <a:cs typeface="IBM Plex Sans" charset="0"/>
              </a:defRPr>
            </a:lvl2pPr>
            <a:lvl3pPr marL="285750" indent="-142875" algn="l" defTabSz="685800" rtl="0" eaLnBrk="1" latinLnBrk="0" hangingPunct="1">
              <a:lnSpc>
                <a:spcPct val="105000"/>
              </a:lnSpc>
              <a:spcBef>
                <a:spcPts val="0"/>
              </a:spcBef>
              <a:buSzPct val="80000"/>
              <a:buFont typeface="Arial" panose="020B0604020202020204" pitchFamily="34" charset="0"/>
              <a:buChar char="•"/>
              <a:defRPr sz="1300" b="0" i="0" kern="1200">
                <a:solidFill>
                  <a:schemeClr val="tx1"/>
                </a:solidFill>
                <a:latin typeface="IBM Plex Sans" charset="0"/>
                <a:ea typeface="IBM Plex Sans" charset="0"/>
                <a:cs typeface="IBM Plex Sans" charset="0"/>
              </a:defRPr>
            </a:lvl3pPr>
            <a:lvl4pPr marL="428625" indent="-142875" algn="l" defTabSz="685800" rtl="0" eaLnBrk="1" latinLnBrk="0" hangingPunct="1">
              <a:lnSpc>
                <a:spcPct val="105000"/>
              </a:lnSpc>
              <a:spcBef>
                <a:spcPts val="0"/>
              </a:spcBef>
              <a:buFont typeface=".AppleSystemUIFont" charset="-120"/>
              <a:buChar char="–"/>
              <a:defRPr sz="1300" b="0" i="0" kern="1200">
                <a:solidFill>
                  <a:schemeClr val="tx1"/>
                </a:solidFill>
                <a:latin typeface="IBM Plex Sans" charset="0"/>
                <a:ea typeface="IBM Plex Sans" charset="0"/>
                <a:cs typeface="IBM Plex Sans" charset="0"/>
              </a:defRPr>
            </a:lvl4pPr>
            <a:lvl5pPr marL="571500" indent="-142875" algn="l" defTabSz="685800" rtl="0" eaLnBrk="1" latinLnBrk="0" hangingPunct="1">
              <a:lnSpc>
                <a:spcPct val="105000"/>
              </a:lnSpc>
              <a:spcBef>
                <a:spcPts val="0"/>
              </a:spcBef>
              <a:buSzPct val="80000"/>
              <a:buFont typeface="Arial" panose="020B0604020202020204" pitchFamily="34" charset="0"/>
              <a:buChar char="•"/>
              <a:defRPr sz="1300" b="0" i="0" kern="1200">
                <a:solidFill>
                  <a:schemeClr val="tx1"/>
                </a:solidFill>
                <a:latin typeface="IBM Plex Sans" charset="0"/>
                <a:ea typeface="IBM Plex Sans" charset="0"/>
                <a:cs typeface="IBM Plex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a:spcBef>
                <a:spcPts val="480"/>
              </a:spcBef>
              <a:defRPr/>
            </a:pPr>
            <a:r>
              <a:rPr lang="hr-HR" sz="5000" dirty="0">
                <a:solidFill>
                  <a:srgbClr val="000000"/>
                </a:solidFill>
                <a:latin typeface="+mn-lt"/>
              </a:rPr>
              <a:t>Općinski sud – ovršni postupak</a:t>
            </a:r>
            <a:endParaRPr lang="en-US" sz="5000" dirty="0">
              <a:solidFill>
                <a:srgbClr val="000000"/>
              </a:solidFill>
            </a:endParaRPr>
          </a:p>
        </p:txBody>
      </p:sp>
    </p:spTree>
    <p:extLst>
      <p:ext uri="{BB962C8B-B14F-4D97-AF65-F5344CB8AC3E}">
        <p14:creationId xmlns:p14="http://schemas.microsoft.com/office/powerpoint/2010/main" val="1061207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p:txBody>
          <a:bodyPr/>
          <a:lstStyle/>
          <a:p>
            <a:r>
              <a:rPr lang="hr-HR" dirty="0">
                <a:latin typeface="+mj-lt"/>
                <a:cs typeface="IBM Plex Arabic" panose="020B0503050203000203" pitchFamily="34" charset="-78"/>
              </a:rPr>
              <a:t>Plan rada</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7" name="Diagram 6">
            <a:extLst>
              <a:ext uri="{FF2B5EF4-FFF2-40B4-BE49-F238E27FC236}">
                <a16:creationId xmlns:a16="http://schemas.microsoft.com/office/drawing/2014/main" id="{B3E56AC8-3B31-4661-B2DA-90DD3598E729}"/>
              </a:ext>
            </a:extLst>
          </p:cNvPr>
          <p:cNvGraphicFramePr/>
          <p:nvPr>
            <p:extLst>
              <p:ext uri="{D42A27DB-BD31-4B8C-83A1-F6EECF244321}">
                <p14:modId xmlns:p14="http://schemas.microsoft.com/office/powerpoint/2010/main" val="3596381117"/>
              </p:ext>
            </p:extLst>
          </p:nvPr>
        </p:nvGraphicFramePr>
        <p:xfrm>
          <a:off x="1017270" y="1696283"/>
          <a:ext cx="12595860" cy="42570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TextBox 14">
            <a:extLst>
              <a:ext uri="{FF2B5EF4-FFF2-40B4-BE49-F238E27FC236}">
                <a16:creationId xmlns:a16="http://schemas.microsoft.com/office/drawing/2014/main" id="{BE57B272-39ED-458E-8129-715C6EA04BDC}"/>
              </a:ext>
            </a:extLst>
          </p:cNvPr>
          <p:cNvSpPr txBox="1"/>
          <p:nvPr/>
        </p:nvSpPr>
        <p:spPr>
          <a:xfrm>
            <a:off x="12668826" y="6728060"/>
            <a:ext cx="914400" cy="374088"/>
          </a:xfrm>
          <a:prstGeom prst="rect">
            <a:avLst/>
          </a:prstGeom>
        </p:spPr>
        <p:txBody>
          <a:bodyPr wrap="none" lIns="0" tIns="0" rIns="0" bIns="0" rtlCol="0">
            <a:noAutofit/>
          </a:bodyPr>
          <a:lstStyle/>
          <a:p>
            <a:pPr>
              <a:lnSpc>
                <a:spcPct val="105000"/>
              </a:lnSpc>
              <a:spcBef>
                <a:spcPts val="1000"/>
              </a:spcBef>
            </a:pPr>
            <a:r>
              <a:rPr lang="hr-HR" sz="2400" dirty="0"/>
              <a:t>30.6.2020</a:t>
            </a:r>
            <a:r>
              <a:rPr lang="hr-HR" sz="2000" dirty="0"/>
              <a:t>.</a:t>
            </a:r>
            <a:endParaRPr lang="en-US" sz="2000" dirty="0">
              <a:solidFill>
                <a:schemeClr val="tx1"/>
              </a:solidFill>
            </a:endParaRPr>
          </a:p>
        </p:txBody>
      </p:sp>
      <p:sp>
        <p:nvSpPr>
          <p:cNvPr id="16" name="Arrow: Right 15">
            <a:extLst>
              <a:ext uri="{FF2B5EF4-FFF2-40B4-BE49-F238E27FC236}">
                <a16:creationId xmlns:a16="http://schemas.microsoft.com/office/drawing/2014/main" id="{869F8A15-6BBF-4893-8A4B-8AAD7BA65FF8}"/>
              </a:ext>
            </a:extLst>
          </p:cNvPr>
          <p:cNvSpPr/>
          <p:nvPr/>
        </p:nvSpPr>
        <p:spPr>
          <a:xfrm rot="16200000">
            <a:off x="12263919" y="5273401"/>
            <a:ext cx="1882739" cy="77201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000305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274320" y="205309"/>
            <a:ext cx="12344400" cy="1143000"/>
          </a:xfrm>
        </p:spPr>
        <p:txBody>
          <a:bodyPr/>
          <a:lstStyle/>
          <a:p>
            <a:r>
              <a:rPr lang="hr-HR" dirty="0">
                <a:cs typeface="IBM Plex Arabic" panose="020B0503050203000203" pitchFamily="34" charset="-78"/>
              </a:rPr>
              <a:t>Ovršni postupak – opći podaci</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2" name="Table 1">
            <a:extLst>
              <a:ext uri="{FF2B5EF4-FFF2-40B4-BE49-F238E27FC236}">
                <a16:creationId xmlns:a16="http://schemas.microsoft.com/office/drawing/2014/main" id="{C96A7C1C-7F2E-40A0-8529-0DCAF5BDAE26}"/>
              </a:ext>
            </a:extLst>
          </p:cNvPr>
          <p:cNvGraphicFramePr>
            <a:graphicFrameLocks noGrp="1"/>
          </p:cNvGraphicFramePr>
          <p:nvPr>
            <p:extLst>
              <p:ext uri="{D42A27DB-BD31-4B8C-83A1-F6EECF244321}">
                <p14:modId xmlns:p14="http://schemas.microsoft.com/office/powerpoint/2010/main" val="3492720362"/>
              </p:ext>
            </p:extLst>
          </p:nvPr>
        </p:nvGraphicFramePr>
        <p:xfrm>
          <a:off x="2784943" y="1572994"/>
          <a:ext cx="7406641" cy="3591409"/>
        </p:xfrm>
        <a:graphic>
          <a:graphicData uri="http://schemas.openxmlformats.org/drawingml/2006/table">
            <a:tbl>
              <a:tblPr/>
              <a:tblGrid>
                <a:gridCol w="3039088">
                  <a:extLst>
                    <a:ext uri="{9D8B030D-6E8A-4147-A177-3AD203B41FA5}">
                      <a16:colId xmlns:a16="http://schemas.microsoft.com/office/drawing/2014/main" val="3271724865"/>
                    </a:ext>
                  </a:extLst>
                </a:gridCol>
                <a:gridCol w="1455851">
                  <a:extLst>
                    <a:ext uri="{9D8B030D-6E8A-4147-A177-3AD203B41FA5}">
                      <a16:colId xmlns:a16="http://schemas.microsoft.com/office/drawing/2014/main" val="2010847012"/>
                    </a:ext>
                  </a:extLst>
                </a:gridCol>
                <a:gridCol w="1455851">
                  <a:extLst>
                    <a:ext uri="{9D8B030D-6E8A-4147-A177-3AD203B41FA5}">
                      <a16:colId xmlns:a16="http://schemas.microsoft.com/office/drawing/2014/main" val="1062424805"/>
                    </a:ext>
                  </a:extLst>
                </a:gridCol>
                <a:gridCol w="1455851">
                  <a:extLst>
                    <a:ext uri="{9D8B030D-6E8A-4147-A177-3AD203B41FA5}">
                      <a16:colId xmlns:a16="http://schemas.microsoft.com/office/drawing/2014/main" val="2509293079"/>
                    </a:ext>
                  </a:extLst>
                </a:gridCol>
              </a:tblGrid>
              <a:tr h="746729">
                <a:tc>
                  <a:txBody>
                    <a:bodyPr/>
                    <a:lstStyle/>
                    <a:p>
                      <a:pPr algn="ctr" fontAlgn="ctr"/>
                      <a:r>
                        <a:rPr lang="hr-HR" sz="1500" b="1" i="0" u="none" strike="noStrike" noProof="0">
                          <a:solidFill>
                            <a:srgbClr val="000000"/>
                          </a:solidFill>
                          <a:effectLst/>
                          <a:latin typeface="Calibri" panose="020F0502020204030204" pitchFamily="34" charset="0"/>
                        </a:rPr>
                        <a:t>sud</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hr-HR" sz="1500" b="1" i="0" u="none" strike="noStrike" noProof="0">
                          <a:solidFill>
                            <a:srgbClr val="000000"/>
                          </a:solidFill>
                          <a:effectLst/>
                          <a:latin typeface="Calibri" panose="020F0502020204030204" pitchFamily="34" charset="0"/>
                        </a:rPr>
                        <a:t>broj predmeta</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hr-HR" sz="1500" b="1" i="0" u="none" strike="noStrike" noProof="0">
                          <a:solidFill>
                            <a:srgbClr val="000000"/>
                          </a:solidFill>
                          <a:effectLst/>
                          <a:latin typeface="Calibri" panose="020F0502020204030204" pitchFamily="34" charset="0"/>
                        </a:rPr>
                        <a:t>broj sudskih savjetnika</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hr-HR" sz="1500" b="1" i="0" u="none" strike="noStrike" noProof="0">
                          <a:solidFill>
                            <a:srgbClr val="000000"/>
                          </a:solidFill>
                          <a:effectLst/>
                          <a:latin typeface="Calibri" panose="020F0502020204030204" pitchFamily="34" charset="0"/>
                        </a:rPr>
                        <a:t>broj sudaca</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3298058454"/>
                  </a:ext>
                </a:extLst>
              </a:tr>
              <a:tr h="355585">
                <a:tc>
                  <a:txBody>
                    <a:bodyPr/>
                    <a:lstStyle/>
                    <a:p>
                      <a:pPr algn="ctr" fontAlgn="b"/>
                      <a:r>
                        <a:rPr lang="hr-HR" sz="1500" b="0" i="0" u="none" strike="noStrike" noProof="0">
                          <a:solidFill>
                            <a:srgbClr val="000000"/>
                          </a:solidFill>
                          <a:effectLst/>
                          <a:latin typeface="Calibri" panose="020F0502020204030204" pitchFamily="34" charset="0"/>
                        </a:rPr>
                        <a:t>Općinski građanski sud u Zagrebu</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hr-HR" sz="1500" b="0" i="0" u="none" strike="noStrike" noProof="0">
                          <a:solidFill>
                            <a:srgbClr val="000000"/>
                          </a:solidFill>
                          <a:effectLst/>
                          <a:latin typeface="Calibri" panose="020F0502020204030204" pitchFamily="34" charset="0"/>
                        </a:rPr>
                        <a:t>746</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 </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2</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714576822"/>
                  </a:ext>
                </a:extLst>
              </a:tr>
              <a:tr h="355585">
                <a:tc>
                  <a:txBody>
                    <a:bodyPr/>
                    <a:lstStyle/>
                    <a:p>
                      <a:pPr algn="ctr" fontAlgn="b"/>
                      <a:r>
                        <a:rPr lang="hr-HR" sz="1500" b="0" i="0" u="none" strike="noStrike" noProof="0">
                          <a:solidFill>
                            <a:srgbClr val="000000"/>
                          </a:solidFill>
                          <a:effectLst/>
                          <a:latin typeface="Calibri" panose="020F0502020204030204" pitchFamily="34" charset="0"/>
                        </a:rPr>
                        <a:t>Općinski sud u Karlovcu</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hr-HR" sz="1500" b="0" i="0" u="none" strike="noStrike" noProof="0">
                          <a:solidFill>
                            <a:srgbClr val="000000"/>
                          </a:solidFill>
                          <a:effectLst/>
                          <a:latin typeface="Calibri" panose="020F0502020204030204" pitchFamily="34" charset="0"/>
                        </a:rPr>
                        <a:t>128</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 </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2</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42828556"/>
                  </a:ext>
                </a:extLst>
              </a:tr>
              <a:tr h="355585">
                <a:tc>
                  <a:txBody>
                    <a:bodyPr/>
                    <a:lstStyle/>
                    <a:p>
                      <a:pPr algn="ctr" fontAlgn="b"/>
                      <a:r>
                        <a:rPr lang="hr-HR" sz="1500" b="0" i="0" u="none" strike="noStrike" noProof="0">
                          <a:solidFill>
                            <a:srgbClr val="000000"/>
                          </a:solidFill>
                          <a:effectLst/>
                          <a:latin typeface="Calibri" panose="020F0502020204030204" pitchFamily="34" charset="0"/>
                        </a:rPr>
                        <a:t>Općinski sud u Novom Zagrebu</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hr-HR" sz="1500" b="0" i="0" u="none" strike="noStrike" noProof="0">
                          <a:solidFill>
                            <a:srgbClr val="000000"/>
                          </a:solidFill>
                          <a:effectLst/>
                          <a:latin typeface="Calibri" panose="020F0502020204030204" pitchFamily="34" charset="0"/>
                        </a:rPr>
                        <a:t>1833</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7</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1</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321472482"/>
                  </a:ext>
                </a:extLst>
              </a:tr>
              <a:tr h="355585">
                <a:tc>
                  <a:txBody>
                    <a:bodyPr/>
                    <a:lstStyle/>
                    <a:p>
                      <a:pPr algn="ctr" fontAlgn="b"/>
                      <a:r>
                        <a:rPr lang="hr-HR" sz="1500" b="0" i="0" u="none" strike="noStrike" noProof="0">
                          <a:solidFill>
                            <a:srgbClr val="000000"/>
                          </a:solidFill>
                          <a:effectLst/>
                          <a:latin typeface="Calibri" panose="020F0502020204030204" pitchFamily="34" charset="0"/>
                        </a:rPr>
                        <a:t>Općinski sud u Osijeku</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hr-HR" sz="1500" b="0" i="0" u="none" strike="noStrike" noProof="0">
                          <a:solidFill>
                            <a:srgbClr val="000000"/>
                          </a:solidFill>
                          <a:effectLst/>
                          <a:latin typeface="Calibri" panose="020F0502020204030204" pitchFamily="34" charset="0"/>
                        </a:rPr>
                        <a:t>890</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1</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1</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384712238"/>
                  </a:ext>
                </a:extLst>
              </a:tr>
              <a:tr h="355585">
                <a:tc>
                  <a:txBody>
                    <a:bodyPr/>
                    <a:lstStyle/>
                    <a:p>
                      <a:pPr algn="ctr" fontAlgn="b"/>
                      <a:r>
                        <a:rPr lang="hr-HR" sz="1500" b="0" i="0" u="none" strike="noStrike" noProof="0">
                          <a:solidFill>
                            <a:srgbClr val="000000"/>
                          </a:solidFill>
                          <a:effectLst/>
                          <a:latin typeface="Calibri" panose="020F0502020204030204" pitchFamily="34" charset="0"/>
                        </a:rPr>
                        <a:t>Općinski sud u Pazinu</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hr-HR" sz="1500" b="0" i="0" u="none" strike="noStrike" noProof="0">
                          <a:solidFill>
                            <a:srgbClr val="000000"/>
                          </a:solidFill>
                          <a:effectLst/>
                          <a:latin typeface="Calibri" panose="020F0502020204030204" pitchFamily="34" charset="0"/>
                        </a:rPr>
                        <a:t>1174</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10</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 </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79991815"/>
                  </a:ext>
                </a:extLst>
              </a:tr>
              <a:tr h="355585">
                <a:tc>
                  <a:txBody>
                    <a:bodyPr/>
                    <a:lstStyle/>
                    <a:p>
                      <a:pPr algn="ctr" fontAlgn="b"/>
                      <a:r>
                        <a:rPr lang="hr-HR" sz="1500" b="0" i="0" u="none" strike="noStrike" noProof="0">
                          <a:solidFill>
                            <a:srgbClr val="000000"/>
                          </a:solidFill>
                          <a:effectLst/>
                          <a:latin typeface="Calibri" panose="020F0502020204030204" pitchFamily="34" charset="0"/>
                        </a:rPr>
                        <a:t>Općinski sud u Rijeci</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hr-HR" sz="1500" b="0" i="0" u="none" strike="noStrike" noProof="0">
                          <a:solidFill>
                            <a:srgbClr val="000000"/>
                          </a:solidFill>
                          <a:effectLst/>
                          <a:latin typeface="Calibri" panose="020F0502020204030204" pitchFamily="34" charset="0"/>
                        </a:rPr>
                        <a:t>1511</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1</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5</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4183073410"/>
                  </a:ext>
                </a:extLst>
              </a:tr>
              <a:tr h="355585">
                <a:tc>
                  <a:txBody>
                    <a:bodyPr/>
                    <a:lstStyle/>
                    <a:p>
                      <a:pPr algn="ctr" fontAlgn="b"/>
                      <a:r>
                        <a:rPr lang="hr-HR" sz="1500" b="0" i="0" u="none" strike="noStrike" noProof="0">
                          <a:solidFill>
                            <a:srgbClr val="000000"/>
                          </a:solidFill>
                          <a:effectLst/>
                          <a:latin typeface="Calibri" panose="020F0502020204030204" pitchFamily="34" charset="0"/>
                        </a:rPr>
                        <a:t>Općinski sud u Varaždinu</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hr-HR" sz="1500" b="0" i="0" u="none" strike="noStrike" noProof="0">
                          <a:solidFill>
                            <a:srgbClr val="000000"/>
                          </a:solidFill>
                          <a:effectLst/>
                          <a:latin typeface="Calibri" panose="020F0502020204030204" pitchFamily="34" charset="0"/>
                        </a:rPr>
                        <a:t>404</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1</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1</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597090742"/>
                  </a:ext>
                </a:extLst>
              </a:tr>
              <a:tr h="355585">
                <a:tc>
                  <a:txBody>
                    <a:bodyPr/>
                    <a:lstStyle/>
                    <a:p>
                      <a:pPr algn="ctr" fontAlgn="b"/>
                      <a:r>
                        <a:rPr lang="hr-HR" sz="1500" b="1" i="0" u="none" strike="noStrike" noProof="0">
                          <a:solidFill>
                            <a:srgbClr val="000000"/>
                          </a:solidFill>
                          <a:effectLst/>
                          <a:latin typeface="Calibri" panose="020F0502020204030204" pitchFamily="34" charset="0"/>
                        </a:rPr>
                        <a:t>UKUPNO</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b"/>
                      <a:r>
                        <a:rPr lang="hr-HR" sz="1500" b="1" i="0" u="none" strike="noStrike" noProof="0">
                          <a:solidFill>
                            <a:srgbClr val="000000"/>
                          </a:solidFill>
                          <a:effectLst/>
                          <a:latin typeface="Calibri" panose="020F0502020204030204" pitchFamily="34" charset="0"/>
                        </a:rPr>
                        <a:t>6686</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b"/>
                      <a:r>
                        <a:rPr lang="hr-HR" sz="1500" b="1" i="0" u="none" strike="noStrike" noProof="0">
                          <a:solidFill>
                            <a:srgbClr val="000000"/>
                          </a:solidFill>
                          <a:effectLst/>
                          <a:latin typeface="Calibri" panose="020F0502020204030204" pitchFamily="34" charset="0"/>
                        </a:rPr>
                        <a:t>20</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b"/>
                      <a:r>
                        <a:rPr lang="hr-HR" sz="1500" b="1" i="0" u="none" strike="noStrike" noProof="0" dirty="0">
                          <a:solidFill>
                            <a:srgbClr val="000000"/>
                          </a:solidFill>
                          <a:effectLst/>
                          <a:latin typeface="Calibri" panose="020F0502020204030204" pitchFamily="34" charset="0"/>
                        </a:rPr>
                        <a:t>12</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2409146010"/>
                  </a:ext>
                </a:extLst>
              </a:tr>
            </a:tbl>
          </a:graphicData>
        </a:graphic>
      </p:graphicFrame>
      <p:sp>
        <p:nvSpPr>
          <p:cNvPr id="7" name="Rectangle 6">
            <a:extLst>
              <a:ext uri="{FF2B5EF4-FFF2-40B4-BE49-F238E27FC236}">
                <a16:creationId xmlns:a16="http://schemas.microsoft.com/office/drawing/2014/main" id="{6E163DAA-84EC-404A-B174-56A49D08C18B}"/>
              </a:ext>
            </a:extLst>
          </p:cNvPr>
          <p:cNvSpPr/>
          <p:nvPr/>
        </p:nvSpPr>
        <p:spPr>
          <a:xfrm>
            <a:off x="502920" y="5707324"/>
            <a:ext cx="12344400" cy="1384995"/>
          </a:xfrm>
          <a:prstGeom prst="rect">
            <a:avLst/>
          </a:prstGeom>
        </p:spPr>
        <p:txBody>
          <a:bodyPr wrap="square">
            <a:spAutoFit/>
          </a:bodyPr>
          <a:lstStyle/>
          <a:p>
            <a:pPr marL="457200" algn="just">
              <a:spcAft>
                <a:spcPts val="0"/>
              </a:spcAft>
            </a:pPr>
            <a:r>
              <a:rPr lang="hr-HR" sz="2200" dirty="0">
                <a:latin typeface="Calibri" panose="020F0502020204030204" pitchFamily="34" charset="0"/>
                <a:ea typeface="Calibri" panose="020F0502020204030204" pitchFamily="34" charset="0"/>
                <a:cs typeface="Times New Roman" panose="02020603050405020304" pitchFamily="18" charset="0"/>
              </a:rPr>
              <a:t>Napomena: </a:t>
            </a:r>
          </a:p>
          <a:p>
            <a:pPr marL="457200" algn="just">
              <a:spcAft>
                <a:spcPts val="0"/>
              </a:spcAft>
            </a:pPr>
            <a:r>
              <a:rPr lang="hr-HR" sz="2200" dirty="0">
                <a:latin typeface="Calibri" panose="020F0502020204030204" pitchFamily="34" charset="0"/>
                <a:ea typeface="Calibri" panose="020F0502020204030204" pitchFamily="34" charset="0"/>
                <a:cs typeface="Times New Roman" panose="02020603050405020304" pitchFamily="18" charset="0"/>
              </a:rPr>
              <a:t>Za daljnju analizu uzeti su zapisi iz 5650 predmeta, naime velik broj zapisa nije bio unesen u ispravne obrasce, npr. za </a:t>
            </a:r>
            <a:r>
              <a:rPr lang="hr-HR" sz="2200" dirty="0" err="1">
                <a:latin typeface="Calibri" panose="020F0502020204030204" pitchFamily="34" charset="0"/>
                <a:ea typeface="Calibri" panose="020F0502020204030204" pitchFamily="34" charset="0"/>
                <a:cs typeface="Times New Roman" panose="02020603050405020304" pitchFamily="18" charset="0"/>
              </a:rPr>
              <a:t>Ovrv</a:t>
            </a:r>
            <a:r>
              <a:rPr lang="hr-HR" sz="2200" dirty="0">
                <a:latin typeface="Calibri" panose="020F0502020204030204" pitchFamily="34" charset="0"/>
                <a:ea typeface="Calibri" panose="020F0502020204030204" pitchFamily="34" charset="0"/>
                <a:cs typeface="Times New Roman" panose="02020603050405020304" pitchFamily="18" charset="0"/>
              </a:rPr>
              <a:t> predmet bi bila odabrana </a:t>
            </a:r>
            <a:r>
              <a:rPr lang="hr-HR" sz="2200" dirty="0" err="1">
                <a:latin typeface="Calibri" panose="020F0502020204030204" pitchFamily="34" charset="0"/>
                <a:ea typeface="Calibri" panose="020F0502020204030204" pitchFamily="34" charset="0"/>
                <a:cs typeface="Times New Roman" panose="02020603050405020304" pitchFamily="18" charset="0"/>
              </a:rPr>
              <a:t>Ovr</a:t>
            </a:r>
            <a:r>
              <a:rPr lang="hr-HR" sz="2200" dirty="0">
                <a:latin typeface="Calibri" panose="020F0502020204030204" pitchFamily="34" charset="0"/>
                <a:ea typeface="Calibri" panose="020F0502020204030204" pitchFamily="34" charset="0"/>
                <a:cs typeface="Times New Roman" panose="02020603050405020304" pitchFamily="18" charset="0"/>
              </a:rPr>
              <a:t> vrsta predmeta.</a:t>
            </a:r>
            <a:endParaRPr lang="hr-HR" sz="2400" dirty="0">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2406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274320" y="205309"/>
            <a:ext cx="12344400" cy="1143000"/>
          </a:xfrm>
        </p:spPr>
        <p:txBody>
          <a:bodyPr/>
          <a:lstStyle/>
          <a:p>
            <a:r>
              <a:rPr lang="hr-HR" dirty="0">
                <a:cs typeface="IBM Plex Arabic" panose="020B0503050203000203" pitchFamily="34" charset="-78"/>
              </a:rPr>
              <a:t>Ovršni postupak – udio procijenjenih predmeta</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6" name="Table 5">
            <a:extLst>
              <a:ext uri="{FF2B5EF4-FFF2-40B4-BE49-F238E27FC236}">
                <a16:creationId xmlns:a16="http://schemas.microsoft.com/office/drawing/2014/main" id="{500DDB6E-4FB8-4830-80F3-E717D6D35F5F}"/>
              </a:ext>
            </a:extLst>
          </p:cNvPr>
          <p:cNvGraphicFramePr>
            <a:graphicFrameLocks noGrp="1"/>
          </p:cNvGraphicFramePr>
          <p:nvPr>
            <p:extLst>
              <p:ext uri="{D42A27DB-BD31-4B8C-83A1-F6EECF244321}">
                <p14:modId xmlns:p14="http://schemas.microsoft.com/office/powerpoint/2010/main" val="1852761562"/>
              </p:ext>
            </p:extLst>
          </p:nvPr>
        </p:nvGraphicFramePr>
        <p:xfrm>
          <a:off x="277009" y="1251378"/>
          <a:ext cx="13944598" cy="5411908"/>
        </p:xfrm>
        <a:graphic>
          <a:graphicData uri="http://schemas.openxmlformats.org/drawingml/2006/table">
            <a:tbl>
              <a:tblPr/>
              <a:tblGrid>
                <a:gridCol w="3800446">
                  <a:extLst>
                    <a:ext uri="{9D8B030D-6E8A-4147-A177-3AD203B41FA5}">
                      <a16:colId xmlns:a16="http://schemas.microsoft.com/office/drawing/2014/main" val="1993018426"/>
                    </a:ext>
                  </a:extLst>
                </a:gridCol>
                <a:gridCol w="1127128">
                  <a:extLst>
                    <a:ext uri="{9D8B030D-6E8A-4147-A177-3AD203B41FA5}">
                      <a16:colId xmlns:a16="http://schemas.microsoft.com/office/drawing/2014/main" val="415733748"/>
                    </a:ext>
                  </a:extLst>
                </a:gridCol>
                <a:gridCol w="1127128">
                  <a:extLst>
                    <a:ext uri="{9D8B030D-6E8A-4147-A177-3AD203B41FA5}">
                      <a16:colId xmlns:a16="http://schemas.microsoft.com/office/drawing/2014/main" val="3115352935"/>
                    </a:ext>
                  </a:extLst>
                </a:gridCol>
                <a:gridCol w="1127128">
                  <a:extLst>
                    <a:ext uri="{9D8B030D-6E8A-4147-A177-3AD203B41FA5}">
                      <a16:colId xmlns:a16="http://schemas.microsoft.com/office/drawing/2014/main" val="1792103188"/>
                    </a:ext>
                  </a:extLst>
                </a:gridCol>
                <a:gridCol w="1127128">
                  <a:extLst>
                    <a:ext uri="{9D8B030D-6E8A-4147-A177-3AD203B41FA5}">
                      <a16:colId xmlns:a16="http://schemas.microsoft.com/office/drawing/2014/main" val="803761715"/>
                    </a:ext>
                  </a:extLst>
                </a:gridCol>
                <a:gridCol w="1127128">
                  <a:extLst>
                    <a:ext uri="{9D8B030D-6E8A-4147-A177-3AD203B41FA5}">
                      <a16:colId xmlns:a16="http://schemas.microsoft.com/office/drawing/2014/main" val="1837088001"/>
                    </a:ext>
                  </a:extLst>
                </a:gridCol>
                <a:gridCol w="1127128">
                  <a:extLst>
                    <a:ext uri="{9D8B030D-6E8A-4147-A177-3AD203B41FA5}">
                      <a16:colId xmlns:a16="http://schemas.microsoft.com/office/drawing/2014/main" val="3154750324"/>
                    </a:ext>
                  </a:extLst>
                </a:gridCol>
                <a:gridCol w="1127128">
                  <a:extLst>
                    <a:ext uri="{9D8B030D-6E8A-4147-A177-3AD203B41FA5}">
                      <a16:colId xmlns:a16="http://schemas.microsoft.com/office/drawing/2014/main" val="1753666941"/>
                    </a:ext>
                  </a:extLst>
                </a:gridCol>
                <a:gridCol w="1127128">
                  <a:extLst>
                    <a:ext uri="{9D8B030D-6E8A-4147-A177-3AD203B41FA5}">
                      <a16:colId xmlns:a16="http://schemas.microsoft.com/office/drawing/2014/main" val="3490250445"/>
                    </a:ext>
                  </a:extLst>
                </a:gridCol>
                <a:gridCol w="1127128">
                  <a:extLst>
                    <a:ext uri="{9D8B030D-6E8A-4147-A177-3AD203B41FA5}">
                      <a16:colId xmlns:a16="http://schemas.microsoft.com/office/drawing/2014/main" val="1842163518"/>
                    </a:ext>
                  </a:extLst>
                </a:gridCol>
              </a:tblGrid>
              <a:tr h="797025">
                <a:tc>
                  <a:txBody>
                    <a:bodyPr/>
                    <a:lstStyle/>
                    <a:p>
                      <a:pPr algn="ctr" fontAlgn="ctr"/>
                      <a:r>
                        <a:rPr lang="en-US" sz="1400" b="1" i="0" u="none" strike="noStrike">
                          <a:solidFill>
                            <a:srgbClr val="000000"/>
                          </a:solidFill>
                          <a:effectLst/>
                          <a:latin typeface="Calibri" panose="020F0502020204030204" pitchFamily="34" charset="0"/>
                        </a:rPr>
                        <a:t>Vrsta spora</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jednostavan</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srednje složen</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složen</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nije procijenjeno</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UKUPNO</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ukupno </a:t>
                      </a:r>
                      <a:br>
                        <a:rPr lang="en-US" sz="1400" b="1" i="0" u="none" strike="noStrike">
                          <a:solidFill>
                            <a:srgbClr val="000000"/>
                          </a:solidFill>
                          <a:effectLst/>
                          <a:latin typeface="Calibri" panose="020F0502020204030204" pitchFamily="34" charset="0"/>
                        </a:rPr>
                      </a:br>
                      <a:r>
                        <a:rPr lang="en-US" sz="1400" b="1" i="0" u="none" strike="noStrike">
                          <a:solidFill>
                            <a:srgbClr val="000000"/>
                          </a:solidFill>
                          <a:effectLst/>
                          <a:latin typeface="Calibri" panose="020F0502020204030204" pitchFamily="34" charset="0"/>
                        </a:rPr>
                        <a:t>procijenjeno</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postotak procijenjenih </a:t>
                      </a:r>
                      <a:br>
                        <a:rPr lang="en-US" sz="1400" b="1" i="0" u="none" strike="noStrike">
                          <a:solidFill>
                            <a:srgbClr val="000000"/>
                          </a:solidFill>
                          <a:effectLst/>
                          <a:latin typeface="Calibri" panose="020F0502020204030204" pitchFamily="34" charset="0"/>
                        </a:rPr>
                      </a:br>
                      <a:r>
                        <a:rPr lang="en-US" sz="1400" b="1" i="0" u="none" strike="noStrike">
                          <a:solidFill>
                            <a:srgbClr val="000000"/>
                          </a:solidFill>
                          <a:effectLst/>
                          <a:latin typeface="Calibri" panose="020F0502020204030204" pitchFamily="34" charset="0"/>
                        </a:rPr>
                        <a:t>u ukupno </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pl-PL" sz="1400" b="1" i="0" u="none" strike="noStrike">
                          <a:solidFill>
                            <a:srgbClr val="000000"/>
                          </a:solidFill>
                          <a:effectLst/>
                          <a:latin typeface="Calibri" panose="020F0502020204030204" pitchFamily="34" charset="0"/>
                        </a:rPr>
                        <a:t>postotak složenih </a:t>
                      </a:r>
                      <a:br>
                        <a:rPr lang="pl-PL" sz="1400" b="1" i="0" u="none" strike="noStrike">
                          <a:solidFill>
                            <a:srgbClr val="000000"/>
                          </a:solidFill>
                          <a:effectLst/>
                          <a:latin typeface="Calibri" panose="020F0502020204030204" pitchFamily="34" charset="0"/>
                        </a:rPr>
                      </a:br>
                      <a:r>
                        <a:rPr lang="pl-PL" sz="1400" b="1" i="0" u="none" strike="noStrike">
                          <a:solidFill>
                            <a:srgbClr val="000000"/>
                          </a:solidFill>
                          <a:effectLst/>
                          <a:latin typeface="Calibri" panose="020F0502020204030204" pitchFamily="34" charset="0"/>
                        </a:rPr>
                        <a:t>u ukupno procijenjenima</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postotak složenih </a:t>
                      </a:r>
                      <a:br>
                        <a:rPr lang="en-US" sz="1400" b="1" i="0" u="none" strike="noStrike">
                          <a:solidFill>
                            <a:srgbClr val="000000"/>
                          </a:solidFill>
                          <a:effectLst/>
                          <a:latin typeface="Calibri" panose="020F0502020204030204" pitchFamily="34" charset="0"/>
                        </a:rPr>
                      </a:br>
                      <a:r>
                        <a:rPr lang="en-US" sz="1400" b="1" i="0" u="none" strike="noStrike">
                          <a:solidFill>
                            <a:srgbClr val="000000"/>
                          </a:solidFill>
                          <a:effectLst/>
                          <a:latin typeface="Calibri" panose="020F0502020204030204" pitchFamily="34" charset="0"/>
                        </a:rPr>
                        <a:t>u ukupno </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3564282939"/>
                  </a:ext>
                </a:extLst>
              </a:tr>
              <a:tr h="308848">
                <a:tc>
                  <a:txBody>
                    <a:bodyPr/>
                    <a:lstStyle/>
                    <a:p>
                      <a:pPr algn="ctr" fontAlgn="ctr"/>
                      <a:r>
                        <a:rPr lang="en-US" sz="1400" b="1" i="0" u="none" strike="noStrike">
                          <a:solidFill>
                            <a:srgbClr val="000000"/>
                          </a:solidFill>
                          <a:effectLst/>
                          <a:latin typeface="Calibri" panose="020F0502020204030204" pitchFamily="34" charset="0"/>
                        </a:rPr>
                        <a:t>UKUPNO</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1680</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248</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76</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3646</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5650</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2004</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35%</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4%</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1%</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2464458421"/>
                  </a:ext>
                </a:extLst>
              </a:tr>
              <a:tr h="368624">
                <a:tc>
                  <a:txBody>
                    <a:bodyPr/>
                    <a:lstStyle/>
                    <a:p>
                      <a:pPr algn="ctr" fontAlgn="ctr"/>
                      <a:r>
                        <a:rPr lang="en-US" sz="1400" b="0" i="0" u="none" strike="noStrike">
                          <a:solidFill>
                            <a:srgbClr val="000000"/>
                          </a:solidFill>
                          <a:effectLst/>
                          <a:latin typeface="Calibri" panose="020F0502020204030204" pitchFamily="34" charset="0"/>
                        </a:rPr>
                        <a:t>Ovrha na nekretninama</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80</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96</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46</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1490</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1712</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222</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13%</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21%</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042224768"/>
                  </a:ext>
                </a:extLst>
              </a:tr>
              <a:tr h="368624">
                <a:tc>
                  <a:txBody>
                    <a:bodyPr/>
                    <a:lstStyle/>
                    <a:p>
                      <a:pPr algn="ctr" fontAlgn="ctr"/>
                      <a:r>
                        <a:rPr lang="en-US" sz="1400" b="0" i="0" u="none" strike="noStrike">
                          <a:solidFill>
                            <a:srgbClr val="000000"/>
                          </a:solidFill>
                          <a:effectLst/>
                          <a:latin typeface="Calibri" panose="020F0502020204030204" pitchFamily="34" charset="0"/>
                        </a:rPr>
                        <a:t>Ovrha na novčanoj tražbini</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1175</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66</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10</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1240</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2491</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1251</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50%</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0%</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534741837"/>
                  </a:ext>
                </a:extLst>
              </a:tr>
              <a:tr h="368624">
                <a:tc>
                  <a:txBody>
                    <a:bodyPr/>
                    <a:lstStyle/>
                    <a:p>
                      <a:pPr algn="ctr" fontAlgn="ctr"/>
                      <a:r>
                        <a:rPr lang="en-US" sz="1400" b="0" i="0" u="none" strike="noStrike">
                          <a:solidFill>
                            <a:srgbClr val="000000"/>
                          </a:solidFill>
                          <a:effectLst/>
                          <a:latin typeface="Calibri" panose="020F0502020204030204" pitchFamily="34" charset="0"/>
                        </a:rPr>
                        <a:t>Ovrha na pokretninama</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184</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23</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6</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273</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486</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213</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44%</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6277236"/>
                  </a:ext>
                </a:extLst>
              </a:tr>
              <a:tr h="368624">
                <a:tc>
                  <a:txBody>
                    <a:bodyPr/>
                    <a:lstStyle/>
                    <a:p>
                      <a:pPr algn="ctr" fontAlgn="ctr"/>
                      <a:r>
                        <a:rPr lang="pl-PL" sz="1400" b="0" i="0" u="none" strike="noStrike">
                          <a:solidFill>
                            <a:srgbClr val="000000"/>
                          </a:solidFill>
                          <a:effectLst/>
                          <a:latin typeface="Calibri" panose="020F0502020204030204" pitchFamily="34" charset="0"/>
                        </a:rPr>
                        <a:t>Ovrha radi ispražnjenja i predaje nekretnina</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23</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6</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151</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184</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33</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18%</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12%</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382544824"/>
                  </a:ext>
                </a:extLst>
              </a:tr>
              <a:tr h="368624">
                <a:tc>
                  <a:txBody>
                    <a:bodyPr/>
                    <a:lstStyle/>
                    <a:p>
                      <a:pPr algn="ctr" fontAlgn="ctr"/>
                      <a:r>
                        <a:rPr lang="en-US" sz="1400" b="0" i="0" u="none" strike="noStrike">
                          <a:solidFill>
                            <a:srgbClr val="000000"/>
                          </a:solidFill>
                          <a:effectLst/>
                          <a:latin typeface="Calibri" panose="020F0502020204030204" pitchFamily="34" charset="0"/>
                        </a:rPr>
                        <a:t>Pravna sredstva ovršenika u postupku izravne naplate</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8</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7</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25</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44</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19</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43%</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21%</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9%</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551386954"/>
                  </a:ext>
                </a:extLst>
              </a:tr>
              <a:tr h="368624">
                <a:tc>
                  <a:txBody>
                    <a:bodyPr/>
                    <a:lstStyle/>
                    <a:p>
                      <a:pPr algn="ctr" fontAlgn="ctr"/>
                      <a:r>
                        <a:rPr lang="en-US" sz="1400" b="0" i="0" u="none" strike="noStrike">
                          <a:solidFill>
                            <a:srgbClr val="000000"/>
                          </a:solidFill>
                          <a:effectLst/>
                          <a:latin typeface="Calibri" panose="020F0502020204030204" pitchFamily="34" charset="0"/>
                        </a:rPr>
                        <a:t>Osiguranje prisilnim zasnivanjem založnog prava na nekretnini</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48</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23</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117</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191</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74</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39%</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775102263"/>
                  </a:ext>
                </a:extLst>
              </a:tr>
              <a:tr h="368624">
                <a:tc>
                  <a:txBody>
                    <a:bodyPr/>
                    <a:lstStyle/>
                    <a:p>
                      <a:pPr algn="ctr" fontAlgn="ctr"/>
                      <a:r>
                        <a:rPr lang="en-US" sz="1400" b="0" i="0" u="none" strike="noStrike">
                          <a:solidFill>
                            <a:srgbClr val="000000"/>
                          </a:solidFill>
                          <a:effectLst/>
                          <a:latin typeface="Calibri" panose="020F0502020204030204" pitchFamily="34" charset="0"/>
                        </a:rPr>
                        <a:t>Osiguranje privremenim mjerama</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32</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36</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11%</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25%</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698579507"/>
                  </a:ext>
                </a:extLst>
              </a:tr>
              <a:tr h="368624">
                <a:tc>
                  <a:txBody>
                    <a:bodyPr/>
                    <a:lstStyle/>
                    <a:p>
                      <a:pPr algn="ctr" fontAlgn="ctr"/>
                      <a:r>
                        <a:rPr lang="it-IT" sz="1400" b="0" i="0" u="none" strike="noStrike" dirty="0" err="1">
                          <a:solidFill>
                            <a:srgbClr val="000000"/>
                          </a:solidFill>
                          <a:effectLst/>
                          <a:latin typeface="Calibri" panose="020F0502020204030204" pitchFamily="34" charset="0"/>
                        </a:rPr>
                        <a:t>Ovrha</a:t>
                      </a:r>
                      <a:r>
                        <a:rPr lang="it-IT" sz="1400" b="0" i="0" u="none" strike="noStrike" dirty="0">
                          <a:solidFill>
                            <a:srgbClr val="000000"/>
                          </a:solidFill>
                          <a:effectLst/>
                          <a:latin typeface="Calibri" panose="020F0502020204030204" pitchFamily="34" charset="0"/>
                        </a:rPr>
                        <a:t> radi </a:t>
                      </a:r>
                      <a:r>
                        <a:rPr lang="it-IT" sz="1400" b="0" i="0" u="none" strike="noStrike" dirty="0" err="1">
                          <a:solidFill>
                            <a:srgbClr val="000000"/>
                          </a:solidFill>
                          <a:effectLst/>
                          <a:latin typeface="Calibri" panose="020F0502020204030204" pitchFamily="34" charset="0"/>
                        </a:rPr>
                        <a:t>naplate</a:t>
                      </a:r>
                      <a:r>
                        <a:rPr lang="it-IT" sz="1400" b="0" i="0" u="none" strike="noStrike" dirty="0">
                          <a:solidFill>
                            <a:srgbClr val="000000"/>
                          </a:solidFill>
                          <a:effectLst/>
                          <a:latin typeface="Calibri" panose="020F0502020204030204" pitchFamily="34" charset="0"/>
                        </a:rPr>
                        <a:t> </a:t>
                      </a:r>
                      <a:r>
                        <a:rPr lang="it-IT" sz="1400" b="0" i="0" u="none" strike="noStrike" dirty="0" err="1">
                          <a:solidFill>
                            <a:srgbClr val="000000"/>
                          </a:solidFill>
                          <a:effectLst/>
                          <a:latin typeface="Calibri" panose="020F0502020204030204" pitchFamily="34" charset="0"/>
                        </a:rPr>
                        <a:t>novčane</a:t>
                      </a:r>
                      <a:r>
                        <a:rPr lang="it-IT" sz="1400" b="0" i="0" u="none" strike="noStrike" dirty="0">
                          <a:solidFill>
                            <a:srgbClr val="000000"/>
                          </a:solidFill>
                          <a:effectLst/>
                          <a:latin typeface="Calibri" panose="020F0502020204030204" pitchFamily="34" charset="0"/>
                        </a:rPr>
                        <a:t> </a:t>
                      </a:r>
                      <a:r>
                        <a:rPr lang="it-IT" sz="1400" b="0" i="0" u="none" strike="noStrike" dirty="0" err="1">
                          <a:solidFill>
                            <a:srgbClr val="000000"/>
                          </a:solidFill>
                          <a:effectLst/>
                          <a:latin typeface="Calibri" panose="020F0502020204030204" pitchFamily="34" charset="0"/>
                        </a:rPr>
                        <a:t>tražbine</a:t>
                      </a:r>
                      <a:r>
                        <a:rPr lang="hr-HR" sz="1400" b="0" i="0" u="none" strike="noStrike" dirty="0">
                          <a:solidFill>
                            <a:srgbClr val="000000"/>
                          </a:solidFill>
                          <a:effectLst/>
                          <a:latin typeface="Calibri" panose="020F0502020204030204" pitchFamily="34" charset="0"/>
                        </a:rPr>
                        <a:t> (</a:t>
                      </a:r>
                      <a:r>
                        <a:rPr lang="hr-HR" sz="1400" b="0" i="0" u="none" strike="noStrike" dirty="0" err="1">
                          <a:solidFill>
                            <a:srgbClr val="000000"/>
                          </a:solidFill>
                          <a:effectLst/>
                          <a:latin typeface="Calibri" panose="020F0502020204030204" pitchFamily="34" charset="0"/>
                        </a:rPr>
                        <a:t>Ovrv</a:t>
                      </a:r>
                      <a:r>
                        <a:rPr lang="hr-HR" sz="1400" b="0" i="0" u="none" strike="noStrike" dirty="0">
                          <a:solidFill>
                            <a:srgbClr val="000000"/>
                          </a:solidFill>
                          <a:effectLst/>
                          <a:latin typeface="Calibri" panose="020F0502020204030204" pitchFamily="34" charset="0"/>
                        </a:rPr>
                        <a:t>)</a:t>
                      </a:r>
                      <a:endParaRPr lang="it-IT" sz="1400" b="0" i="0" u="none" strike="noStrike" dirty="0">
                        <a:solidFill>
                          <a:srgbClr val="000000"/>
                        </a:solidFill>
                        <a:effectLst/>
                        <a:latin typeface="Calibri" panose="020F0502020204030204" pitchFamily="34" charset="0"/>
                      </a:endParaRP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59</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18</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43</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121</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78</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64%</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308104358"/>
                  </a:ext>
                </a:extLst>
              </a:tr>
              <a:tr h="368624">
                <a:tc>
                  <a:txBody>
                    <a:bodyPr/>
                    <a:lstStyle/>
                    <a:p>
                      <a:pPr algn="ctr" fontAlgn="ctr"/>
                      <a:r>
                        <a:rPr lang="en-US" sz="1400" b="0" i="0" u="none" strike="noStrike">
                          <a:solidFill>
                            <a:srgbClr val="000000"/>
                          </a:solidFill>
                          <a:effectLst/>
                          <a:latin typeface="Calibri" panose="020F0502020204030204" pitchFamily="34" charset="0"/>
                        </a:rPr>
                        <a:t>Ovrha na motornom vozilu</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33</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46</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81</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35</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43%</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950113416"/>
                  </a:ext>
                </a:extLst>
              </a:tr>
              <a:tr h="368624">
                <a:tc>
                  <a:txBody>
                    <a:bodyPr/>
                    <a:lstStyle/>
                    <a:p>
                      <a:pPr algn="ctr" fontAlgn="ctr"/>
                      <a:r>
                        <a:rPr lang="en-US" sz="1400" b="0" i="0" u="none" strike="noStrike">
                          <a:solidFill>
                            <a:srgbClr val="000000"/>
                          </a:solidFill>
                          <a:effectLst/>
                          <a:latin typeface="Calibri" panose="020F0502020204030204" pitchFamily="34" charset="0"/>
                        </a:rPr>
                        <a:t>Ovrha po prigovoru od javnog bilježnika (Ovrv)</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58</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177</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240</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63</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26%</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0%</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0%</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848754619"/>
                  </a:ext>
                </a:extLst>
              </a:tr>
              <a:tr h="368624">
                <a:tc>
                  <a:txBody>
                    <a:bodyPr/>
                    <a:lstStyle/>
                    <a:p>
                      <a:pPr algn="ctr" fontAlgn="ctr"/>
                      <a:r>
                        <a:rPr lang="en-US" sz="1400" b="0" i="0" u="none" strike="noStrike">
                          <a:solidFill>
                            <a:srgbClr val="000000"/>
                          </a:solidFill>
                          <a:effectLst/>
                          <a:latin typeface="Calibri" panose="020F0502020204030204" pitchFamily="34" charset="0"/>
                        </a:rPr>
                        <a:t>Ovrha radi ostvarenja tražbine na radnju, trpljenje ili nečinjenje</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10</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52</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64</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12</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19%</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0%</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0%</a:t>
                      </a:r>
                    </a:p>
                  </a:txBody>
                  <a:tcPr marL="5117" marR="5117" marT="5117"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764481479"/>
                  </a:ext>
                </a:extLst>
              </a:tr>
            </a:tbl>
          </a:graphicData>
        </a:graphic>
      </p:graphicFrame>
    </p:spTree>
    <p:extLst>
      <p:ext uri="{BB962C8B-B14F-4D97-AF65-F5344CB8AC3E}">
        <p14:creationId xmlns:p14="http://schemas.microsoft.com/office/powerpoint/2010/main" val="1820541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274320" y="205309"/>
            <a:ext cx="12344400" cy="1143000"/>
          </a:xfrm>
        </p:spPr>
        <p:txBody>
          <a:bodyPr/>
          <a:lstStyle/>
          <a:p>
            <a:r>
              <a:rPr lang="hr-HR" dirty="0">
                <a:cs typeface="IBM Plex Arabic" panose="020B0503050203000203" pitchFamily="34" charset="-78"/>
              </a:rPr>
              <a:t>Ovršni postupak – prosječna trajanja po vrsti spora (</a:t>
            </a:r>
            <a:r>
              <a:rPr lang="hr-HR" dirty="0" err="1">
                <a:cs typeface="IBM Plex Arabic" panose="020B0503050203000203" pitchFamily="34" charset="-78"/>
              </a:rPr>
              <a:t>Ovr</a:t>
            </a:r>
            <a:r>
              <a:rPr lang="hr-HR" dirty="0">
                <a:cs typeface="IBM Plex Arabic" panose="020B0503050203000203" pitchFamily="34" charset="-78"/>
              </a:rPr>
              <a:t>)</a:t>
            </a:r>
            <a:endParaRPr lang="en-US" dirty="0">
              <a:latin typeface="+mj-lt"/>
              <a:cs typeface="IBM Plex Arabic" panose="020B0503050203000203" pitchFamily="34" charset="-78"/>
            </a:endParaRPr>
          </a:p>
        </p:txBody>
      </p:sp>
      <p:graphicFrame>
        <p:nvGraphicFramePr>
          <p:cNvPr id="2" name="Table 1">
            <a:extLst>
              <a:ext uri="{FF2B5EF4-FFF2-40B4-BE49-F238E27FC236}">
                <a16:creationId xmlns:a16="http://schemas.microsoft.com/office/drawing/2014/main" id="{65B38A42-DD9F-48D2-8CC0-99E94B8451DD}"/>
              </a:ext>
            </a:extLst>
          </p:cNvPr>
          <p:cNvGraphicFramePr>
            <a:graphicFrameLocks noGrp="1"/>
          </p:cNvGraphicFramePr>
          <p:nvPr>
            <p:extLst>
              <p:ext uri="{D42A27DB-BD31-4B8C-83A1-F6EECF244321}">
                <p14:modId xmlns:p14="http://schemas.microsoft.com/office/powerpoint/2010/main" val="1051892962"/>
              </p:ext>
            </p:extLst>
          </p:nvPr>
        </p:nvGraphicFramePr>
        <p:xfrm>
          <a:off x="1123749" y="925546"/>
          <a:ext cx="12344398" cy="6725616"/>
        </p:xfrm>
        <a:graphic>
          <a:graphicData uri="http://schemas.openxmlformats.org/drawingml/2006/table">
            <a:tbl>
              <a:tblPr/>
              <a:tblGrid>
                <a:gridCol w="3034027">
                  <a:extLst>
                    <a:ext uri="{9D8B030D-6E8A-4147-A177-3AD203B41FA5}">
                      <a16:colId xmlns:a16="http://schemas.microsoft.com/office/drawing/2014/main" val="2804477108"/>
                    </a:ext>
                  </a:extLst>
                </a:gridCol>
                <a:gridCol w="3034027">
                  <a:extLst>
                    <a:ext uri="{9D8B030D-6E8A-4147-A177-3AD203B41FA5}">
                      <a16:colId xmlns:a16="http://schemas.microsoft.com/office/drawing/2014/main" val="1605860073"/>
                    </a:ext>
                  </a:extLst>
                </a:gridCol>
                <a:gridCol w="1304788">
                  <a:extLst>
                    <a:ext uri="{9D8B030D-6E8A-4147-A177-3AD203B41FA5}">
                      <a16:colId xmlns:a16="http://schemas.microsoft.com/office/drawing/2014/main" val="3262003156"/>
                    </a:ext>
                  </a:extLst>
                </a:gridCol>
                <a:gridCol w="1304788">
                  <a:extLst>
                    <a:ext uri="{9D8B030D-6E8A-4147-A177-3AD203B41FA5}">
                      <a16:colId xmlns:a16="http://schemas.microsoft.com/office/drawing/2014/main" val="563689237"/>
                    </a:ext>
                  </a:extLst>
                </a:gridCol>
                <a:gridCol w="1308717">
                  <a:extLst>
                    <a:ext uri="{9D8B030D-6E8A-4147-A177-3AD203B41FA5}">
                      <a16:colId xmlns:a16="http://schemas.microsoft.com/office/drawing/2014/main" val="686739924"/>
                    </a:ext>
                  </a:extLst>
                </a:gridCol>
                <a:gridCol w="1226186">
                  <a:extLst>
                    <a:ext uri="{9D8B030D-6E8A-4147-A177-3AD203B41FA5}">
                      <a16:colId xmlns:a16="http://schemas.microsoft.com/office/drawing/2014/main" val="311723232"/>
                    </a:ext>
                  </a:extLst>
                </a:gridCol>
                <a:gridCol w="1131865">
                  <a:extLst>
                    <a:ext uri="{9D8B030D-6E8A-4147-A177-3AD203B41FA5}">
                      <a16:colId xmlns:a16="http://schemas.microsoft.com/office/drawing/2014/main" val="2011542823"/>
                    </a:ext>
                  </a:extLst>
                </a:gridCol>
              </a:tblGrid>
              <a:tr h="865617">
                <a:tc>
                  <a:txBody>
                    <a:bodyPr/>
                    <a:lstStyle/>
                    <a:p>
                      <a:pPr algn="ctr" fontAlgn="ctr"/>
                      <a:r>
                        <a:rPr lang="en-US" sz="1200" b="1" i="0" u="none" strike="noStrike" dirty="0" err="1">
                          <a:solidFill>
                            <a:srgbClr val="000000"/>
                          </a:solidFill>
                          <a:effectLst/>
                          <a:latin typeface="Calibri" panose="020F0502020204030204" pitchFamily="34" charset="0"/>
                        </a:rPr>
                        <a:t>Faza</a:t>
                      </a:r>
                      <a:endParaRPr lang="en-US" sz="1200" b="1" i="0" u="none" strike="noStrike" dirty="0">
                        <a:solidFill>
                          <a:srgbClr val="000000"/>
                        </a:solidFill>
                        <a:effectLst/>
                        <a:latin typeface="Calibri" panose="020F0502020204030204" pitchFamily="34" charset="0"/>
                      </a:endParaRP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200" b="1" i="0" u="none" strike="noStrike" dirty="0" err="1">
                          <a:solidFill>
                            <a:srgbClr val="000000"/>
                          </a:solidFill>
                          <a:effectLst/>
                          <a:latin typeface="Calibri" panose="020F0502020204030204" pitchFamily="34" charset="0"/>
                        </a:rPr>
                        <a:t>Aktivnost</a:t>
                      </a:r>
                      <a:endParaRPr lang="en-US" sz="1200" b="1" i="0" u="none" strike="noStrike" dirty="0">
                        <a:solidFill>
                          <a:srgbClr val="000000"/>
                        </a:solidFill>
                        <a:effectLst/>
                        <a:latin typeface="Calibri" panose="020F0502020204030204" pitchFamily="34" charset="0"/>
                      </a:endParaRP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200" b="1" i="0" u="none" strike="noStrike">
                          <a:solidFill>
                            <a:srgbClr val="000000"/>
                          </a:solidFill>
                          <a:effectLst/>
                          <a:latin typeface="Calibri" panose="020F0502020204030204" pitchFamily="34" charset="0"/>
                        </a:rPr>
                        <a:t>Ovrha na novčanoj tražbini </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200" b="1" i="0" u="none" strike="noStrike">
                          <a:solidFill>
                            <a:srgbClr val="000000"/>
                          </a:solidFill>
                          <a:effectLst/>
                          <a:latin typeface="Calibri" panose="020F0502020204030204" pitchFamily="34" charset="0"/>
                        </a:rPr>
                        <a:t>Ovrha na pokretninama</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200" b="1" i="0" u="none" strike="noStrike">
                          <a:solidFill>
                            <a:srgbClr val="000000"/>
                          </a:solidFill>
                          <a:effectLst/>
                          <a:latin typeface="Calibri" panose="020F0502020204030204" pitchFamily="34" charset="0"/>
                        </a:rPr>
                        <a:t>Ovrha na motornim voziima</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200" b="1" i="0" u="none" strike="noStrike">
                          <a:solidFill>
                            <a:srgbClr val="000000"/>
                          </a:solidFill>
                          <a:effectLst/>
                          <a:latin typeface="Calibri" panose="020F0502020204030204" pitchFamily="34" charset="0"/>
                        </a:rPr>
                        <a:t>Ovrha na nekretninama i Ovrha radi ispražnjenja i predaje nekretnina </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200" b="1" i="0" u="none" strike="noStrike">
                          <a:solidFill>
                            <a:srgbClr val="000000"/>
                          </a:solidFill>
                          <a:effectLst/>
                          <a:latin typeface="Calibri" panose="020F0502020204030204" pitchFamily="34" charset="0"/>
                        </a:rPr>
                        <a:t>Ovrha radi ostvarenja tražbine na radnju, trpljenje ili nečinjenje</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3393665918"/>
                  </a:ext>
                </a:extLst>
              </a:tr>
              <a:tr h="281326">
                <a:tc rowSpan="5">
                  <a:txBody>
                    <a:bodyPr/>
                    <a:lstStyle/>
                    <a:p>
                      <a:pPr algn="ctr" fontAlgn="ctr"/>
                      <a:r>
                        <a:rPr lang="en-US" sz="1200" b="0" i="0" u="none" strike="noStrike">
                          <a:solidFill>
                            <a:srgbClr val="000000"/>
                          </a:solidFill>
                          <a:effectLst/>
                          <a:latin typeface="Calibri" panose="020F0502020204030204" pitchFamily="34" charset="0"/>
                        </a:rPr>
                        <a:t>Faza1 Postupak prije donošenja rješenja o ovrsi</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Ispitivanje prijedloga za ovrhu</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28</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21</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30</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31</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39</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156894558"/>
                  </a:ext>
                </a:extLst>
              </a:tr>
              <a:tr h="281326">
                <a:tc vMerge="1">
                  <a:txBody>
                    <a:bodyPr/>
                    <a:lstStyle/>
                    <a:p>
                      <a:endParaRPr lang="en-US"/>
                    </a:p>
                  </a:txBody>
                  <a:tcPr/>
                </a:tc>
                <a:tc>
                  <a:txBody>
                    <a:bodyPr/>
                    <a:lstStyle/>
                    <a:p>
                      <a:pPr algn="ctr" fontAlgn="ctr"/>
                      <a:r>
                        <a:rPr lang="en-US" sz="1200" b="0" i="0" u="none" strike="noStrike">
                          <a:solidFill>
                            <a:srgbClr val="000000"/>
                          </a:solidFill>
                          <a:effectLst/>
                          <a:latin typeface="Calibri" panose="020F0502020204030204" pitchFamily="34" charset="0"/>
                        </a:rPr>
                        <a:t>Proučavanje propisa i sudske prakse</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28</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140</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27</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30</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043879449"/>
                  </a:ext>
                </a:extLst>
              </a:tr>
              <a:tr h="281326">
                <a:tc vMerge="1">
                  <a:txBody>
                    <a:bodyPr/>
                    <a:lstStyle/>
                    <a:p>
                      <a:endParaRPr lang="en-US"/>
                    </a:p>
                  </a:txBody>
                  <a:tcPr/>
                </a:tc>
                <a:tc>
                  <a:txBody>
                    <a:bodyPr/>
                    <a:lstStyle/>
                    <a:p>
                      <a:pPr algn="ctr" fontAlgn="ctr"/>
                      <a:r>
                        <a:rPr lang="en-US" sz="1200" b="0" i="0" u="none" strike="noStrike">
                          <a:solidFill>
                            <a:srgbClr val="000000"/>
                          </a:solidFill>
                          <a:effectLst/>
                          <a:latin typeface="Calibri" panose="020F0502020204030204" pitchFamily="34" charset="0"/>
                        </a:rPr>
                        <a:t>Ostale odluke/dopisi (odluke kojima se predmet ne dovršava)</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18</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11</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20</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35</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700784528"/>
                  </a:ext>
                </a:extLst>
              </a:tr>
              <a:tr h="281326">
                <a:tc vMerge="1">
                  <a:txBody>
                    <a:bodyPr/>
                    <a:lstStyle/>
                    <a:p>
                      <a:endParaRPr lang="en-US"/>
                    </a:p>
                  </a:txBody>
                  <a:tcPr/>
                </a:tc>
                <a:tc>
                  <a:txBody>
                    <a:bodyPr/>
                    <a:lstStyle/>
                    <a:p>
                      <a:pPr algn="ctr" fontAlgn="ctr"/>
                      <a:r>
                        <a:rPr lang="pl-PL" sz="1200" b="0" i="0" u="none" strike="noStrike">
                          <a:solidFill>
                            <a:srgbClr val="000000"/>
                          </a:solidFill>
                          <a:effectLst/>
                          <a:latin typeface="Calibri" panose="020F0502020204030204" pitchFamily="34" charset="0"/>
                        </a:rPr>
                        <a:t>Ostale radnje (rad u eSpisu, naredbe, i sl.)</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9</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279876419"/>
                  </a:ext>
                </a:extLst>
              </a:tr>
              <a:tr h="281326">
                <a:tc vMerge="1">
                  <a:txBody>
                    <a:bodyPr/>
                    <a:lstStyle/>
                    <a:p>
                      <a:endParaRPr lang="en-US"/>
                    </a:p>
                  </a:txBody>
                  <a:tcPr/>
                </a:tc>
                <a:tc>
                  <a:txBody>
                    <a:bodyPr/>
                    <a:lstStyle/>
                    <a:p>
                      <a:pPr algn="ctr" fontAlgn="ctr"/>
                      <a:r>
                        <a:rPr lang="en-US" sz="1200" b="0" i="0" u="none" strike="noStrike">
                          <a:solidFill>
                            <a:srgbClr val="000000"/>
                          </a:solidFill>
                          <a:effectLst/>
                          <a:latin typeface="Calibri" panose="020F0502020204030204" pitchFamily="34" charset="0"/>
                        </a:rPr>
                        <a:t>Naplata pristojbe</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7</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858759038"/>
                  </a:ext>
                </a:extLst>
              </a:tr>
              <a:tr h="281326">
                <a:tc rowSpan="4">
                  <a:txBody>
                    <a:bodyPr/>
                    <a:lstStyle/>
                    <a:p>
                      <a:pPr algn="ctr" fontAlgn="ctr"/>
                      <a:r>
                        <a:rPr lang="en-US" sz="1200" b="0" i="0" u="none" strike="noStrike">
                          <a:solidFill>
                            <a:srgbClr val="000000"/>
                          </a:solidFill>
                          <a:effectLst/>
                          <a:latin typeface="Calibri" panose="020F0502020204030204" pitchFamily="34" charset="0"/>
                        </a:rPr>
                        <a:t>Faza2  Rješenje</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Izrada odluke</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25</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35</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42</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44</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45</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772413471"/>
                  </a:ext>
                </a:extLst>
              </a:tr>
              <a:tr h="281326">
                <a:tc vMerge="1">
                  <a:txBody>
                    <a:bodyPr/>
                    <a:lstStyle/>
                    <a:p>
                      <a:endParaRPr lang="en-US"/>
                    </a:p>
                  </a:txBody>
                  <a:tcPr/>
                </a:tc>
                <a:tc>
                  <a:txBody>
                    <a:bodyPr/>
                    <a:lstStyle/>
                    <a:p>
                      <a:pPr algn="ctr" fontAlgn="ctr"/>
                      <a:r>
                        <a:rPr lang="en-US" sz="1200" b="0" i="0" u="none" strike="noStrike">
                          <a:solidFill>
                            <a:srgbClr val="000000"/>
                          </a:solidFill>
                          <a:effectLst/>
                          <a:latin typeface="Calibri" panose="020F0502020204030204" pitchFamily="34" charset="0"/>
                        </a:rPr>
                        <a:t>Ostale odluke/dopisi (odluke kojima se predmet ne dovršava)</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30</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26</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28</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39</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24</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230561909"/>
                  </a:ext>
                </a:extLst>
              </a:tr>
              <a:tr h="281326">
                <a:tc vMerge="1">
                  <a:txBody>
                    <a:bodyPr/>
                    <a:lstStyle/>
                    <a:p>
                      <a:endParaRPr lang="en-US"/>
                    </a:p>
                  </a:txBody>
                  <a:tcPr/>
                </a:tc>
                <a:tc>
                  <a:txBody>
                    <a:bodyPr/>
                    <a:lstStyle/>
                    <a:p>
                      <a:pPr algn="ctr" fontAlgn="ctr"/>
                      <a:r>
                        <a:rPr lang="pl-PL" sz="1200" b="0" i="0" u="none" strike="noStrike">
                          <a:solidFill>
                            <a:srgbClr val="000000"/>
                          </a:solidFill>
                          <a:effectLst/>
                          <a:latin typeface="Calibri" panose="020F0502020204030204" pitchFamily="34" charset="0"/>
                        </a:rPr>
                        <a:t>Ostale radnje (rad u eSpisu, naredbe, i sl.)</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7</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033366989"/>
                  </a:ext>
                </a:extLst>
              </a:tr>
              <a:tr h="281326">
                <a:tc vMerge="1">
                  <a:txBody>
                    <a:bodyPr/>
                    <a:lstStyle/>
                    <a:p>
                      <a:endParaRPr lang="en-US"/>
                    </a:p>
                  </a:txBody>
                  <a:tcPr/>
                </a:tc>
                <a:tc>
                  <a:txBody>
                    <a:bodyPr/>
                    <a:lstStyle/>
                    <a:p>
                      <a:pPr algn="ctr" fontAlgn="ctr"/>
                      <a:r>
                        <a:rPr lang="en-US" sz="1200" b="0" i="0" u="none" strike="noStrike">
                          <a:solidFill>
                            <a:srgbClr val="000000"/>
                          </a:solidFill>
                          <a:effectLst/>
                          <a:latin typeface="Calibri" panose="020F0502020204030204" pitchFamily="34" charset="0"/>
                        </a:rPr>
                        <a:t>Naplata pristojbe</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5</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505410899"/>
                  </a:ext>
                </a:extLst>
              </a:tr>
              <a:tr h="281326">
                <a:tc rowSpan="4">
                  <a:txBody>
                    <a:bodyPr/>
                    <a:lstStyle/>
                    <a:p>
                      <a:pPr algn="ctr" fontAlgn="ctr"/>
                      <a:r>
                        <a:rPr lang="pl-PL" sz="1200" b="0" i="0" u="none" strike="noStrike">
                          <a:solidFill>
                            <a:srgbClr val="000000"/>
                          </a:solidFill>
                          <a:effectLst/>
                          <a:latin typeface="Calibri" panose="020F0502020204030204" pitchFamily="34" charset="0"/>
                        </a:rPr>
                        <a:t>Faza3 Pravni lijekovi i drugi prijedlozi stranaka</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Ispitivanje žalbe/prigovora/prijedloga</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24</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38</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13</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31</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23</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035717481"/>
                  </a:ext>
                </a:extLst>
              </a:tr>
              <a:tr h="281326">
                <a:tc vMerge="1">
                  <a:txBody>
                    <a:bodyPr/>
                    <a:lstStyle/>
                    <a:p>
                      <a:endParaRPr lang="en-US"/>
                    </a:p>
                  </a:txBody>
                  <a:tcPr/>
                </a:tc>
                <a:tc>
                  <a:txBody>
                    <a:bodyPr/>
                    <a:lstStyle/>
                    <a:p>
                      <a:pPr algn="ctr" fontAlgn="ctr"/>
                      <a:r>
                        <a:rPr lang="en-US" sz="1200" b="0" i="0" u="none" strike="noStrike">
                          <a:solidFill>
                            <a:srgbClr val="000000"/>
                          </a:solidFill>
                          <a:effectLst/>
                          <a:latin typeface="Calibri" panose="020F0502020204030204" pitchFamily="34" charset="0"/>
                        </a:rPr>
                        <a:t>Ispitivanje odgovora na žalbu/prigovor/prijedlog</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16</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15</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28</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15</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303456957"/>
                  </a:ext>
                </a:extLst>
              </a:tr>
              <a:tr h="281326">
                <a:tc vMerge="1">
                  <a:txBody>
                    <a:bodyPr/>
                    <a:lstStyle/>
                    <a:p>
                      <a:endParaRPr lang="en-US"/>
                    </a:p>
                  </a:txBody>
                  <a:tcPr/>
                </a:tc>
                <a:tc>
                  <a:txBody>
                    <a:bodyPr/>
                    <a:lstStyle/>
                    <a:p>
                      <a:pPr algn="ctr" fontAlgn="ctr"/>
                      <a:r>
                        <a:rPr lang="pl-PL" sz="1200" b="0" i="0" u="none" strike="noStrike">
                          <a:solidFill>
                            <a:srgbClr val="000000"/>
                          </a:solidFill>
                          <a:effectLst/>
                          <a:latin typeface="Calibri" panose="020F0502020204030204" pitchFamily="34" charset="0"/>
                        </a:rPr>
                        <a:t>Ostale radnje (rad u eSpisu, naredbe, i sl.)</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9</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10</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11</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147668884"/>
                  </a:ext>
                </a:extLst>
              </a:tr>
              <a:tr h="281326">
                <a:tc vMerge="1">
                  <a:txBody>
                    <a:bodyPr/>
                    <a:lstStyle/>
                    <a:p>
                      <a:endParaRPr lang="en-US"/>
                    </a:p>
                  </a:txBody>
                  <a:tcPr/>
                </a:tc>
                <a:tc>
                  <a:txBody>
                    <a:bodyPr/>
                    <a:lstStyle/>
                    <a:p>
                      <a:pPr algn="ctr" fontAlgn="ctr"/>
                      <a:r>
                        <a:rPr lang="en-US" sz="1200" b="0" i="0" u="none" strike="noStrike">
                          <a:solidFill>
                            <a:srgbClr val="000000"/>
                          </a:solidFill>
                          <a:effectLst/>
                          <a:latin typeface="Calibri" panose="020F0502020204030204" pitchFamily="34" charset="0"/>
                        </a:rPr>
                        <a:t>Naplata pristojbe</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26</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7</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174972409"/>
                  </a:ext>
                </a:extLst>
              </a:tr>
              <a:tr h="281326">
                <a:tc rowSpan="6">
                  <a:txBody>
                    <a:bodyPr/>
                    <a:lstStyle/>
                    <a:p>
                      <a:pPr algn="ctr" fontAlgn="ctr"/>
                      <a:r>
                        <a:rPr lang="en-US" sz="1200" b="0" i="0" u="none" strike="noStrike">
                          <a:solidFill>
                            <a:srgbClr val="000000"/>
                          </a:solidFill>
                          <a:effectLst/>
                          <a:latin typeface="Calibri" panose="020F0502020204030204" pitchFamily="34" charset="0"/>
                        </a:rPr>
                        <a:t>Faza3 Ovršne radnje i radnje za provedbu ovrhe</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Davanje uputa provedbenim tijelima tijekom ovrhe</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16</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17</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19</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26</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20</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321789431"/>
                  </a:ext>
                </a:extLst>
              </a:tr>
              <a:tr h="281326">
                <a:tc vMerge="1">
                  <a:txBody>
                    <a:bodyPr/>
                    <a:lstStyle/>
                    <a:p>
                      <a:endParaRPr lang="en-US"/>
                    </a:p>
                  </a:txBody>
                  <a:tcPr/>
                </a:tc>
                <a:tc>
                  <a:txBody>
                    <a:bodyPr/>
                    <a:lstStyle/>
                    <a:p>
                      <a:pPr algn="ctr" fontAlgn="ctr"/>
                      <a:r>
                        <a:rPr lang="en-US" sz="1200" b="0" i="0" u="none" strike="noStrike">
                          <a:solidFill>
                            <a:srgbClr val="000000"/>
                          </a:solidFill>
                          <a:effectLst/>
                          <a:latin typeface="Calibri" panose="020F0502020204030204" pitchFamily="34" charset="0"/>
                        </a:rPr>
                        <a:t>Pripreme za zakazivanje ročišta</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26</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36</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33</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25</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59564210"/>
                  </a:ext>
                </a:extLst>
              </a:tr>
              <a:tr h="281326">
                <a:tc vMerge="1">
                  <a:txBody>
                    <a:bodyPr/>
                    <a:lstStyle/>
                    <a:p>
                      <a:endParaRPr lang="en-US"/>
                    </a:p>
                  </a:txBody>
                  <a:tcPr/>
                </a:tc>
                <a:tc>
                  <a:txBody>
                    <a:bodyPr/>
                    <a:lstStyle/>
                    <a:p>
                      <a:pPr algn="ctr" fontAlgn="ctr"/>
                      <a:r>
                        <a:rPr lang="en-US" sz="1200" b="0" i="0" u="none" strike="noStrike">
                          <a:solidFill>
                            <a:srgbClr val="000000"/>
                          </a:solidFill>
                          <a:effectLst/>
                          <a:latin typeface="Calibri" panose="020F0502020204030204" pitchFamily="34" charset="0"/>
                        </a:rPr>
                        <a:t>Ročište</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32</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35</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49</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63</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11429873"/>
                  </a:ext>
                </a:extLst>
              </a:tr>
              <a:tr h="281326">
                <a:tc vMerge="1">
                  <a:txBody>
                    <a:bodyPr/>
                    <a:lstStyle/>
                    <a:p>
                      <a:endParaRPr lang="en-US"/>
                    </a:p>
                  </a:txBody>
                  <a:tcPr/>
                </a:tc>
                <a:tc>
                  <a:txBody>
                    <a:bodyPr/>
                    <a:lstStyle/>
                    <a:p>
                      <a:pPr algn="ctr" fontAlgn="ctr"/>
                      <a:r>
                        <a:rPr lang="en-US" sz="1200" b="0" i="0" u="none" strike="noStrike">
                          <a:solidFill>
                            <a:srgbClr val="000000"/>
                          </a:solidFill>
                          <a:effectLst/>
                          <a:latin typeface="Calibri" panose="020F0502020204030204" pitchFamily="34" charset="0"/>
                        </a:rPr>
                        <a:t>Ostale odluke/dopisi</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16</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19</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29</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41</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45</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278642454"/>
                  </a:ext>
                </a:extLst>
              </a:tr>
              <a:tr h="281326">
                <a:tc vMerge="1">
                  <a:txBody>
                    <a:bodyPr/>
                    <a:lstStyle/>
                    <a:p>
                      <a:endParaRPr lang="en-US"/>
                    </a:p>
                  </a:txBody>
                  <a:tcPr/>
                </a:tc>
                <a:tc>
                  <a:txBody>
                    <a:bodyPr/>
                    <a:lstStyle/>
                    <a:p>
                      <a:pPr algn="ctr" fontAlgn="ctr"/>
                      <a:r>
                        <a:rPr lang="pl-PL" sz="1200" b="0" i="0" u="none" strike="noStrike">
                          <a:solidFill>
                            <a:srgbClr val="000000"/>
                          </a:solidFill>
                          <a:effectLst/>
                          <a:latin typeface="Calibri" panose="020F0502020204030204" pitchFamily="34" charset="0"/>
                        </a:rPr>
                        <a:t>Ostale radnje (rad u eSpisu, naredbe, i sl.)</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11</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11</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14</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767327883"/>
                  </a:ext>
                </a:extLst>
              </a:tr>
              <a:tr h="281326">
                <a:tc vMerge="1">
                  <a:txBody>
                    <a:bodyPr/>
                    <a:lstStyle/>
                    <a:p>
                      <a:endParaRPr lang="en-US"/>
                    </a:p>
                  </a:txBody>
                  <a:tcPr/>
                </a:tc>
                <a:tc>
                  <a:txBody>
                    <a:bodyPr/>
                    <a:lstStyle/>
                    <a:p>
                      <a:pPr algn="ctr" fontAlgn="ctr"/>
                      <a:r>
                        <a:rPr lang="en-US" sz="1200" b="0" i="0" u="none" strike="noStrike">
                          <a:solidFill>
                            <a:srgbClr val="000000"/>
                          </a:solidFill>
                          <a:effectLst/>
                          <a:latin typeface="Calibri" panose="020F0502020204030204" pitchFamily="34" charset="0"/>
                        </a:rPr>
                        <a:t>Naplata pristojbe</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9</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7</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273551259"/>
                  </a:ext>
                </a:extLst>
              </a:tr>
              <a:tr h="144270">
                <a:tc>
                  <a:txBody>
                    <a:bodyPr/>
                    <a:lstStyle/>
                    <a:p>
                      <a:pPr algn="ctr" fontAlgn="ctr"/>
                      <a:r>
                        <a:rPr lang="en-US" sz="1200" b="1" i="0" u="none" strike="noStrike" dirty="0">
                          <a:solidFill>
                            <a:srgbClr val="000000"/>
                          </a:solidFill>
                          <a:effectLst/>
                          <a:latin typeface="Calibri" panose="020F0502020204030204" pitchFamily="34" charset="0"/>
                        </a:rPr>
                        <a:t>UKUPNO</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200" b="1" i="0" u="none" strike="noStrike">
                          <a:solidFill>
                            <a:srgbClr val="000000"/>
                          </a:solidFill>
                          <a:effectLst/>
                          <a:latin typeface="Calibri" panose="020F0502020204030204" pitchFamily="34" charset="0"/>
                        </a:rPr>
                        <a:t> </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200" b="1" i="0" u="none" strike="noStrike">
                          <a:solidFill>
                            <a:srgbClr val="000000"/>
                          </a:solidFill>
                          <a:effectLst/>
                          <a:latin typeface="Calibri" panose="020F0502020204030204" pitchFamily="34" charset="0"/>
                        </a:rPr>
                        <a:t>322</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200" b="1" i="0" u="none" strike="noStrike">
                          <a:solidFill>
                            <a:srgbClr val="000000"/>
                          </a:solidFill>
                          <a:effectLst/>
                          <a:latin typeface="Calibri" panose="020F0502020204030204" pitchFamily="34" charset="0"/>
                        </a:rPr>
                        <a:t>372</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200" b="1" i="0" u="none" strike="noStrike">
                          <a:solidFill>
                            <a:srgbClr val="000000"/>
                          </a:solidFill>
                          <a:effectLst/>
                          <a:latin typeface="Calibri" panose="020F0502020204030204" pitchFamily="34" charset="0"/>
                        </a:rPr>
                        <a:t>276</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200" b="1" i="0" u="none" strike="noStrike">
                          <a:solidFill>
                            <a:srgbClr val="000000"/>
                          </a:solidFill>
                          <a:effectLst/>
                          <a:latin typeface="Calibri" panose="020F0502020204030204" pitchFamily="34" charset="0"/>
                        </a:rPr>
                        <a:t>432</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200" b="1" i="0" u="none" strike="noStrike" dirty="0">
                          <a:solidFill>
                            <a:srgbClr val="000000"/>
                          </a:solidFill>
                          <a:effectLst/>
                          <a:latin typeface="Calibri" panose="020F0502020204030204" pitchFamily="34" charset="0"/>
                        </a:rPr>
                        <a:t>407</a:t>
                      </a:r>
                    </a:p>
                  </a:txBody>
                  <a:tcPr marL="5968" marR="5968" marT="596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1861042490"/>
                  </a:ext>
                </a:extLst>
              </a:tr>
            </a:tbl>
          </a:graphicData>
        </a:graphic>
      </p:graphicFrame>
    </p:spTree>
    <p:extLst>
      <p:ext uri="{BB962C8B-B14F-4D97-AF65-F5344CB8AC3E}">
        <p14:creationId xmlns:p14="http://schemas.microsoft.com/office/powerpoint/2010/main" val="1979850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274320" y="205309"/>
            <a:ext cx="12344400" cy="1143000"/>
          </a:xfrm>
        </p:spPr>
        <p:txBody>
          <a:bodyPr/>
          <a:lstStyle/>
          <a:p>
            <a:r>
              <a:rPr lang="hr-HR" dirty="0">
                <a:cs typeface="IBM Plex Arabic" panose="020B0503050203000203" pitchFamily="34" charset="-78"/>
              </a:rPr>
              <a:t>Ovršni postupak – prosječna trajanja po vrsti spora (</a:t>
            </a:r>
            <a:r>
              <a:rPr lang="hr-HR" dirty="0" err="1">
                <a:cs typeface="IBM Plex Arabic" panose="020B0503050203000203" pitchFamily="34" charset="-78"/>
              </a:rPr>
              <a:t>Ovrv</a:t>
            </a:r>
            <a:r>
              <a:rPr lang="hr-HR" dirty="0">
                <a:cs typeface="IBM Plex Arabic" panose="020B0503050203000203" pitchFamily="34" charset="-78"/>
              </a:rPr>
              <a:t>)</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4" name="Table 3">
            <a:extLst>
              <a:ext uri="{FF2B5EF4-FFF2-40B4-BE49-F238E27FC236}">
                <a16:creationId xmlns:a16="http://schemas.microsoft.com/office/drawing/2014/main" id="{8510CC37-3F95-4B18-8947-3BB895287037}"/>
              </a:ext>
            </a:extLst>
          </p:cNvPr>
          <p:cNvGraphicFramePr>
            <a:graphicFrameLocks noGrp="1"/>
          </p:cNvGraphicFramePr>
          <p:nvPr>
            <p:extLst>
              <p:ext uri="{D42A27DB-BD31-4B8C-83A1-F6EECF244321}">
                <p14:modId xmlns:p14="http://schemas.microsoft.com/office/powerpoint/2010/main" val="4051604763"/>
              </p:ext>
            </p:extLst>
          </p:nvPr>
        </p:nvGraphicFramePr>
        <p:xfrm>
          <a:off x="2331720" y="887511"/>
          <a:ext cx="9189720" cy="6331128"/>
        </p:xfrm>
        <a:graphic>
          <a:graphicData uri="http://schemas.openxmlformats.org/drawingml/2006/table">
            <a:tbl>
              <a:tblPr/>
              <a:tblGrid>
                <a:gridCol w="2240280">
                  <a:extLst>
                    <a:ext uri="{9D8B030D-6E8A-4147-A177-3AD203B41FA5}">
                      <a16:colId xmlns:a16="http://schemas.microsoft.com/office/drawing/2014/main" val="2920406774"/>
                    </a:ext>
                  </a:extLst>
                </a:gridCol>
                <a:gridCol w="4862186">
                  <a:extLst>
                    <a:ext uri="{9D8B030D-6E8A-4147-A177-3AD203B41FA5}">
                      <a16:colId xmlns:a16="http://schemas.microsoft.com/office/drawing/2014/main" val="1012435753"/>
                    </a:ext>
                  </a:extLst>
                </a:gridCol>
                <a:gridCol w="1043627">
                  <a:extLst>
                    <a:ext uri="{9D8B030D-6E8A-4147-A177-3AD203B41FA5}">
                      <a16:colId xmlns:a16="http://schemas.microsoft.com/office/drawing/2014/main" val="3826509748"/>
                    </a:ext>
                  </a:extLst>
                </a:gridCol>
                <a:gridCol w="1043627">
                  <a:extLst>
                    <a:ext uri="{9D8B030D-6E8A-4147-A177-3AD203B41FA5}">
                      <a16:colId xmlns:a16="http://schemas.microsoft.com/office/drawing/2014/main" val="2082129540"/>
                    </a:ext>
                  </a:extLst>
                </a:gridCol>
              </a:tblGrid>
              <a:tr h="791338">
                <a:tc>
                  <a:txBody>
                    <a:bodyPr/>
                    <a:lstStyle/>
                    <a:p>
                      <a:pPr algn="ctr" fontAlgn="ctr"/>
                      <a:r>
                        <a:rPr lang="en-US" sz="1400" b="1" i="0" u="none" strike="noStrike" dirty="0" err="1">
                          <a:solidFill>
                            <a:srgbClr val="000000"/>
                          </a:solidFill>
                          <a:effectLst/>
                          <a:latin typeface="Calibri" panose="020F0502020204030204" pitchFamily="34" charset="0"/>
                        </a:rPr>
                        <a:t>Faza</a:t>
                      </a:r>
                      <a:endParaRPr lang="en-US" sz="1400" b="1" i="0" u="none" strike="noStrike" dirty="0">
                        <a:solidFill>
                          <a:srgbClr val="000000"/>
                        </a:solidFill>
                        <a:effectLst/>
                        <a:latin typeface="Calibri" panose="020F0502020204030204" pitchFamily="34" charset="0"/>
                      </a:endParaRP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Aktivnost</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Ovrv (ovršni predmeti vraćeni od javnog bilježnika) </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it-IT" sz="1400" b="1" i="0" u="none" strike="noStrike">
                          <a:solidFill>
                            <a:srgbClr val="000000"/>
                          </a:solidFill>
                          <a:effectLst/>
                          <a:latin typeface="Calibri" panose="020F0502020204030204" pitchFamily="34" charset="0"/>
                        </a:rPr>
                        <a:t>Ovrha radi naplate novčane tražbine </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756069585"/>
                  </a:ext>
                </a:extLst>
              </a:tr>
              <a:tr h="359495">
                <a:tc rowSpan="4">
                  <a:txBody>
                    <a:bodyPr/>
                    <a:lstStyle/>
                    <a:p>
                      <a:pPr algn="ctr" fontAlgn="ctr"/>
                      <a:r>
                        <a:rPr lang="en-US" sz="1400" b="0" i="0" u="none" strike="noStrike">
                          <a:solidFill>
                            <a:srgbClr val="000000"/>
                          </a:solidFill>
                          <a:effectLst/>
                          <a:latin typeface="Calibri" panose="020F0502020204030204" pitchFamily="34" charset="0"/>
                        </a:rPr>
                        <a:t>Faza1 Postupak prije donošenja prvostupanjske odluke</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Razmatranje dopisa i spisa javnog bilježnika</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13</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9</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883153244"/>
                  </a:ext>
                </a:extLst>
              </a:tr>
              <a:tr h="359495">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Proučavanje propisa i sudske prakse</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20</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20</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680193616"/>
                  </a:ext>
                </a:extLst>
              </a:tr>
              <a:tr h="359495">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Ostale odluke/dopisi (odluke kojima se predmet ne dovršava)</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14</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713463921"/>
                  </a:ext>
                </a:extLst>
              </a:tr>
              <a:tr h="359495">
                <a:tc vMerge="1">
                  <a:txBody>
                    <a:bodyPr/>
                    <a:lstStyle/>
                    <a:p>
                      <a:endParaRPr lang="en-US"/>
                    </a:p>
                  </a:txBody>
                  <a:tcPr/>
                </a:tc>
                <a:tc>
                  <a:txBody>
                    <a:bodyPr/>
                    <a:lstStyle/>
                    <a:p>
                      <a:pPr algn="ctr" fontAlgn="ctr"/>
                      <a:r>
                        <a:rPr lang="pl-PL" sz="1400" b="0" i="0" u="none" strike="noStrike">
                          <a:solidFill>
                            <a:srgbClr val="000000"/>
                          </a:solidFill>
                          <a:effectLst/>
                          <a:latin typeface="Calibri" panose="020F0502020204030204" pitchFamily="34" charset="0"/>
                        </a:rPr>
                        <a:t>Ostale radnje (rad u eSpisu, naredbe, i sl.)</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11</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11</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51785041"/>
                  </a:ext>
                </a:extLst>
              </a:tr>
              <a:tr h="359495">
                <a:tc rowSpan="6">
                  <a:txBody>
                    <a:bodyPr/>
                    <a:lstStyle/>
                    <a:p>
                      <a:pPr algn="ctr" fontAlgn="ctr"/>
                      <a:r>
                        <a:rPr lang="en-US" sz="1400" b="0" i="0" u="none" strike="noStrike">
                          <a:solidFill>
                            <a:srgbClr val="000000"/>
                          </a:solidFill>
                          <a:effectLst/>
                          <a:latin typeface="Calibri" panose="020F0502020204030204" pitchFamily="34" charset="0"/>
                        </a:rPr>
                        <a:t>Faza2 Prvostupanjska odluka</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Pripreme za donošenje odluke </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13</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16</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424750440"/>
                  </a:ext>
                </a:extLst>
              </a:tr>
              <a:tr h="359495">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Izrada odluke </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16</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18</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10125643"/>
                  </a:ext>
                </a:extLst>
              </a:tr>
              <a:tr h="359495">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Ispitivanje prijedloga </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809782395"/>
                  </a:ext>
                </a:extLst>
              </a:tr>
              <a:tr h="359495">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Ostale odluke/dopisi (odluke kojima se predmet ne dovršava)</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26</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12</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051755273"/>
                  </a:ext>
                </a:extLst>
              </a:tr>
              <a:tr h="359495">
                <a:tc vMerge="1">
                  <a:txBody>
                    <a:bodyPr/>
                    <a:lstStyle/>
                    <a:p>
                      <a:endParaRPr lang="en-US"/>
                    </a:p>
                  </a:txBody>
                  <a:tcPr/>
                </a:tc>
                <a:tc>
                  <a:txBody>
                    <a:bodyPr/>
                    <a:lstStyle/>
                    <a:p>
                      <a:pPr algn="ctr" fontAlgn="ctr"/>
                      <a:r>
                        <a:rPr lang="pl-PL" sz="1400" b="0" i="0" u="none" strike="noStrike">
                          <a:solidFill>
                            <a:srgbClr val="000000"/>
                          </a:solidFill>
                          <a:effectLst/>
                          <a:latin typeface="Calibri" panose="020F0502020204030204" pitchFamily="34" charset="0"/>
                        </a:rPr>
                        <a:t>Ostale radnje (rad u eSpisu, naredbe, i sl.)</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9</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886286639"/>
                  </a:ext>
                </a:extLst>
              </a:tr>
              <a:tr h="359495">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Naplata pristojbe</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080741965"/>
                  </a:ext>
                </a:extLst>
              </a:tr>
              <a:tr h="359495">
                <a:tc rowSpan="4">
                  <a:txBody>
                    <a:bodyPr/>
                    <a:lstStyle/>
                    <a:p>
                      <a:pPr algn="ctr" fontAlgn="ctr"/>
                      <a:r>
                        <a:rPr lang="en-US" sz="1400" b="0" i="0" u="none" strike="noStrike">
                          <a:solidFill>
                            <a:srgbClr val="000000"/>
                          </a:solidFill>
                          <a:effectLst/>
                          <a:latin typeface="Calibri" panose="020F0502020204030204" pitchFamily="34" charset="0"/>
                        </a:rPr>
                        <a:t>Faza3 Pravni lijekovi</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Ispitivanje žalbe/prigovora </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17</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76</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6946643"/>
                  </a:ext>
                </a:extLst>
              </a:tr>
              <a:tr h="359495">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Ispitivanje odgovora na žalbu/prigovor </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7</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14953509"/>
                  </a:ext>
                </a:extLst>
              </a:tr>
              <a:tr h="359495">
                <a:tc vMerge="1">
                  <a:txBody>
                    <a:bodyPr/>
                    <a:lstStyle/>
                    <a:p>
                      <a:endParaRPr lang="en-US"/>
                    </a:p>
                  </a:txBody>
                  <a:tcPr/>
                </a:tc>
                <a:tc>
                  <a:txBody>
                    <a:bodyPr/>
                    <a:lstStyle/>
                    <a:p>
                      <a:pPr algn="ctr" fontAlgn="ctr"/>
                      <a:r>
                        <a:rPr lang="pl-PL" sz="1400" b="0" i="0" u="none" strike="noStrike">
                          <a:solidFill>
                            <a:srgbClr val="000000"/>
                          </a:solidFill>
                          <a:effectLst/>
                          <a:latin typeface="Calibri" panose="020F0502020204030204" pitchFamily="34" charset="0"/>
                        </a:rPr>
                        <a:t>Ostale radnje (rad u eSpisu, naredbe, i sl.)</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10</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14077417"/>
                  </a:ext>
                </a:extLst>
              </a:tr>
              <a:tr h="359495">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Naplata pristojbe</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77022451"/>
                  </a:ext>
                </a:extLst>
              </a:tr>
              <a:tr h="205426">
                <a:tc>
                  <a:txBody>
                    <a:bodyPr/>
                    <a:lstStyle/>
                    <a:p>
                      <a:pPr algn="ctr" fontAlgn="ctr"/>
                      <a:r>
                        <a:rPr lang="en-US" sz="1400" b="1" i="0" u="none" strike="noStrike">
                          <a:solidFill>
                            <a:srgbClr val="000000"/>
                          </a:solidFill>
                          <a:effectLst/>
                          <a:latin typeface="Calibri" panose="020F0502020204030204" pitchFamily="34" charset="0"/>
                        </a:rPr>
                        <a:t>UKUPNO</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 </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149</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188</a:t>
                      </a:r>
                    </a:p>
                  </a:txBody>
                  <a:tcPr marL="9019" marR="9019" marT="9019"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2230646492"/>
                  </a:ext>
                </a:extLst>
              </a:tr>
            </a:tbl>
          </a:graphicData>
        </a:graphic>
      </p:graphicFrame>
    </p:spTree>
    <p:extLst>
      <p:ext uri="{BB962C8B-B14F-4D97-AF65-F5344CB8AC3E}">
        <p14:creationId xmlns:p14="http://schemas.microsoft.com/office/powerpoint/2010/main" val="41343660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274320" y="205309"/>
            <a:ext cx="12344400" cy="1143000"/>
          </a:xfrm>
        </p:spPr>
        <p:txBody>
          <a:bodyPr/>
          <a:lstStyle/>
          <a:p>
            <a:r>
              <a:rPr lang="hr-HR" dirty="0">
                <a:cs typeface="IBM Plex Arabic" panose="020B0503050203000203" pitchFamily="34" charset="-78"/>
              </a:rPr>
              <a:t>Ovršni postupak – prosječna trajanja po vrsti spora (</a:t>
            </a:r>
            <a:r>
              <a:rPr lang="hr-HR" dirty="0" err="1">
                <a:cs typeface="IBM Plex Arabic" panose="020B0503050203000203" pitchFamily="34" charset="-78"/>
              </a:rPr>
              <a:t>Ovr</a:t>
            </a:r>
            <a:r>
              <a:rPr lang="hr-HR" dirty="0">
                <a:cs typeface="IBM Plex Arabic" panose="020B0503050203000203" pitchFamily="34" charset="-78"/>
              </a:rPr>
              <a:t> – izravna naplata i osiguranje)</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2" name="Table 1">
            <a:extLst>
              <a:ext uri="{FF2B5EF4-FFF2-40B4-BE49-F238E27FC236}">
                <a16:creationId xmlns:a16="http://schemas.microsoft.com/office/drawing/2014/main" id="{F08DA889-E692-451A-88E1-3B19A4EF90C2}"/>
              </a:ext>
            </a:extLst>
          </p:cNvPr>
          <p:cNvGraphicFramePr>
            <a:graphicFrameLocks noGrp="1"/>
          </p:cNvGraphicFramePr>
          <p:nvPr>
            <p:extLst>
              <p:ext uri="{D42A27DB-BD31-4B8C-83A1-F6EECF244321}">
                <p14:modId xmlns:p14="http://schemas.microsoft.com/office/powerpoint/2010/main" val="3542210746"/>
              </p:ext>
            </p:extLst>
          </p:nvPr>
        </p:nvGraphicFramePr>
        <p:xfrm>
          <a:off x="1828800" y="1246762"/>
          <a:ext cx="10104120" cy="6018015"/>
        </p:xfrm>
        <a:graphic>
          <a:graphicData uri="http://schemas.openxmlformats.org/drawingml/2006/table">
            <a:tbl>
              <a:tblPr/>
              <a:tblGrid>
                <a:gridCol w="2403142">
                  <a:extLst>
                    <a:ext uri="{9D8B030D-6E8A-4147-A177-3AD203B41FA5}">
                      <a16:colId xmlns:a16="http://schemas.microsoft.com/office/drawing/2014/main" val="3002567026"/>
                    </a:ext>
                  </a:extLst>
                </a:gridCol>
                <a:gridCol w="5093462">
                  <a:extLst>
                    <a:ext uri="{9D8B030D-6E8A-4147-A177-3AD203B41FA5}">
                      <a16:colId xmlns:a16="http://schemas.microsoft.com/office/drawing/2014/main" val="2313296419"/>
                    </a:ext>
                  </a:extLst>
                </a:gridCol>
                <a:gridCol w="1303758">
                  <a:extLst>
                    <a:ext uri="{9D8B030D-6E8A-4147-A177-3AD203B41FA5}">
                      <a16:colId xmlns:a16="http://schemas.microsoft.com/office/drawing/2014/main" val="274882360"/>
                    </a:ext>
                  </a:extLst>
                </a:gridCol>
                <a:gridCol w="1303758">
                  <a:extLst>
                    <a:ext uri="{9D8B030D-6E8A-4147-A177-3AD203B41FA5}">
                      <a16:colId xmlns:a16="http://schemas.microsoft.com/office/drawing/2014/main" val="1924649941"/>
                    </a:ext>
                  </a:extLst>
                </a:gridCol>
              </a:tblGrid>
              <a:tr h="765997">
                <a:tc>
                  <a:txBody>
                    <a:bodyPr/>
                    <a:lstStyle/>
                    <a:p>
                      <a:pPr algn="ctr" fontAlgn="ctr"/>
                      <a:r>
                        <a:rPr lang="en-US" sz="1400" b="1" i="0" u="none" strike="noStrike">
                          <a:solidFill>
                            <a:srgbClr val="000000"/>
                          </a:solidFill>
                          <a:effectLst/>
                          <a:latin typeface="Calibri" panose="020F0502020204030204" pitchFamily="34" charset="0"/>
                        </a:rPr>
                        <a:t>Faza</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Aktivnost</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Pravna sredstva ovršenika u postupku izravne naplate </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pl-PL" sz="1400" b="1" i="0" u="none" strike="noStrike">
                          <a:solidFill>
                            <a:srgbClr val="000000"/>
                          </a:solidFill>
                          <a:effectLst/>
                          <a:latin typeface="Calibri" panose="020F0502020204030204" pitchFamily="34" charset="0"/>
                        </a:rPr>
                        <a:t>Mjere osiguranja po ovršnom zakonu</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2673333010"/>
                  </a:ext>
                </a:extLst>
              </a:tr>
              <a:tr h="379431">
                <a:tc rowSpan="5">
                  <a:txBody>
                    <a:bodyPr/>
                    <a:lstStyle/>
                    <a:p>
                      <a:pPr algn="ctr" fontAlgn="ctr"/>
                      <a:r>
                        <a:rPr lang="en-US" sz="1400" b="0" i="0" u="none" strike="noStrike">
                          <a:solidFill>
                            <a:srgbClr val="000000"/>
                          </a:solidFill>
                          <a:effectLst/>
                          <a:latin typeface="Calibri" panose="020F0502020204030204" pitchFamily="34" charset="0"/>
                        </a:rPr>
                        <a:t>Faza1 Postupak prije donošenja prvostupanjske odluke</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Ispitivanje prijedloga </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35</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31</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046890157"/>
                  </a:ext>
                </a:extLst>
              </a:tr>
              <a:tr h="379431">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Proučavanje propisa i sudske prakse</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56</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35</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668818980"/>
                  </a:ext>
                </a:extLst>
              </a:tr>
              <a:tr h="379431">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Ostale odluke/dopisi (odluke kojima se predmet ne dovršava)</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24</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16</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459887106"/>
                  </a:ext>
                </a:extLst>
              </a:tr>
              <a:tr h="379431">
                <a:tc vMerge="1">
                  <a:txBody>
                    <a:bodyPr/>
                    <a:lstStyle/>
                    <a:p>
                      <a:endParaRPr lang="en-US"/>
                    </a:p>
                  </a:txBody>
                  <a:tcPr/>
                </a:tc>
                <a:tc>
                  <a:txBody>
                    <a:bodyPr/>
                    <a:lstStyle/>
                    <a:p>
                      <a:pPr algn="ctr" fontAlgn="ctr"/>
                      <a:r>
                        <a:rPr lang="pl-PL" sz="1400" b="0" i="0" u="none" strike="noStrike">
                          <a:solidFill>
                            <a:srgbClr val="000000"/>
                          </a:solidFill>
                          <a:effectLst/>
                          <a:latin typeface="Calibri" panose="020F0502020204030204" pitchFamily="34" charset="0"/>
                        </a:rPr>
                        <a:t>Ostale radnje (rad u eSpisu, naredbe, i sl.)</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13</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7</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32411722"/>
                  </a:ext>
                </a:extLst>
              </a:tr>
              <a:tr h="379431">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Naplata pristojbe</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553316779"/>
                  </a:ext>
                </a:extLst>
              </a:tr>
              <a:tr h="379431">
                <a:tc rowSpan="4">
                  <a:txBody>
                    <a:bodyPr/>
                    <a:lstStyle/>
                    <a:p>
                      <a:pPr algn="ctr" fontAlgn="ctr"/>
                      <a:r>
                        <a:rPr lang="en-US" sz="1400" b="0" i="0" u="none" strike="noStrike">
                          <a:solidFill>
                            <a:srgbClr val="000000"/>
                          </a:solidFill>
                          <a:effectLst/>
                          <a:latin typeface="Calibri" panose="020F0502020204030204" pitchFamily="34" charset="0"/>
                        </a:rPr>
                        <a:t>Faza2 Prvostupanjska odluka</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Izrada odluke </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115</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41</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972056261"/>
                  </a:ext>
                </a:extLst>
              </a:tr>
              <a:tr h="379431">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Ostale odluke/dopisi (odluke kojima se predmet ne dovršava)</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20</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17</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69756580"/>
                  </a:ext>
                </a:extLst>
              </a:tr>
              <a:tr h="379431">
                <a:tc vMerge="1">
                  <a:txBody>
                    <a:bodyPr/>
                    <a:lstStyle/>
                    <a:p>
                      <a:endParaRPr lang="en-US"/>
                    </a:p>
                  </a:txBody>
                  <a:tcPr/>
                </a:tc>
                <a:tc>
                  <a:txBody>
                    <a:bodyPr/>
                    <a:lstStyle/>
                    <a:p>
                      <a:pPr algn="ctr" fontAlgn="ctr"/>
                      <a:r>
                        <a:rPr lang="pl-PL" sz="1400" b="0" i="0" u="none" strike="noStrike">
                          <a:solidFill>
                            <a:srgbClr val="000000"/>
                          </a:solidFill>
                          <a:effectLst/>
                          <a:latin typeface="Calibri" panose="020F0502020204030204" pitchFamily="34" charset="0"/>
                        </a:rPr>
                        <a:t>Ostale radnje (rad u eSpisu, naredbe, i sl.)</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9</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447482616"/>
                  </a:ext>
                </a:extLst>
              </a:tr>
              <a:tr h="379431">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Naplata pristojbe</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15</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10</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360581899"/>
                  </a:ext>
                </a:extLst>
              </a:tr>
              <a:tr h="379431">
                <a:tc rowSpan="4">
                  <a:txBody>
                    <a:bodyPr/>
                    <a:lstStyle/>
                    <a:p>
                      <a:pPr algn="ctr" fontAlgn="ctr"/>
                      <a:r>
                        <a:rPr lang="en-US" sz="1400" b="0" i="0" u="none" strike="noStrike">
                          <a:solidFill>
                            <a:srgbClr val="000000"/>
                          </a:solidFill>
                          <a:effectLst/>
                          <a:latin typeface="Calibri" panose="020F0502020204030204" pitchFamily="34" charset="0"/>
                        </a:rPr>
                        <a:t>Faza3 Pravni lijekovi</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Ispitivanje žalbe</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45</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34</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301875864"/>
                  </a:ext>
                </a:extLst>
              </a:tr>
              <a:tr h="379431">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Ispitivanje odgovora na žalbu </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25</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425372321"/>
                  </a:ext>
                </a:extLst>
              </a:tr>
              <a:tr h="379431">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Ostale radnje </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15</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12</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37637950"/>
                  </a:ext>
                </a:extLst>
              </a:tr>
              <a:tr h="379431">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Naplata pristojbe</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20</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16</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558071422"/>
                  </a:ext>
                </a:extLst>
              </a:tr>
              <a:tr h="205098">
                <a:tc>
                  <a:txBody>
                    <a:bodyPr/>
                    <a:lstStyle/>
                    <a:p>
                      <a:pPr algn="ctr" fontAlgn="ctr"/>
                      <a:r>
                        <a:rPr lang="en-US" sz="1400" b="1" i="0" u="none" strike="noStrike">
                          <a:solidFill>
                            <a:srgbClr val="000000"/>
                          </a:solidFill>
                          <a:effectLst/>
                          <a:latin typeface="Calibri" panose="020F0502020204030204" pitchFamily="34" charset="0"/>
                        </a:rPr>
                        <a:t>UKUPNO</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 </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387</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228</a:t>
                      </a:r>
                    </a:p>
                  </a:txBody>
                  <a:tcPr marL="9306" marR="9306" marT="930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1884645685"/>
                  </a:ext>
                </a:extLst>
              </a:tr>
            </a:tbl>
          </a:graphicData>
        </a:graphic>
      </p:graphicFrame>
    </p:spTree>
    <p:extLst>
      <p:ext uri="{BB962C8B-B14F-4D97-AF65-F5344CB8AC3E}">
        <p14:creationId xmlns:p14="http://schemas.microsoft.com/office/powerpoint/2010/main" val="1009594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274320" y="205309"/>
            <a:ext cx="12344400" cy="1143000"/>
          </a:xfrm>
        </p:spPr>
        <p:txBody>
          <a:bodyPr/>
          <a:lstStyle/>
          <a:p>
            <a:r>
              <a:rPr lang="hr-HR" dirty="0">
                <a:cs typeface="IBM Plex Arabic" panose="020B0503050203000203" pitchFamily="34" charset="-78"/>
              </a:rPr>
              <a:t>Ovršni postupak – postotak utrošenog vremena po fazama</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8" name="Chart 7">
            <a:extLst>
              <a:ext uri="{FF2B5EF4-FFF2-40B4-BE49-F238E27FC236}">
                <a16:creationId xmlns:a16="http://schemas.microsoft.com/office/drawing/2014/main" id="{A7D89850-09B2-4265-82BF-D3B814490D38}"/>
              </a:ext>
            </a:extLst>
          </p:cNvPr>
          <p:cNvGraphicFramePr>
            <a:graphicFrameLocks/>
          </p:cNvGraphicFramePr>
          <p:nvPr>
            <p:extLst>
              <p:ext uri="{D42A27DB-BD31-4B8C-83A1-F6EECF244321}">
                <p14:modId xmlns:p14="http://schemas.microsoft.com/office/powerpoint/2010/main" val="3986246193"/>
              </p:ext>
            </p:extLst>
          </p:nvPr>
        </p:nvGraphicFramePr>
        <p:xfrm>
          <a:off x="1874520" y="1369824"/>
          <a:ext cx="9418320" cy="5669280"/>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9FCD08F4-AB78-4E27-B766-195C5BCF9F41}"/>
              </a:ext>
            </a:extLst>
          </p:cNvPr>
          <p:cNvSpPr/>
          <p:nvPr/>
        </p:nvSpPr>
        <p:spPr>
          <a:xfrm>
            <a:off x="914400" y="3188801"/>
            <a:ext cx="2651760" cy="1477328"/>
          </a:xfrm>
          <a:prstGeom prst="rect">
            <a:avLst/>
          </a:prstGeom>
        </p:spPr>
        <p:txBody>
          <a:bodyPr wrap="square">
            <a:spAutoFit/>
          </a:bodyPr>
          <a:lstStyle/>
          <a:p>
            <a:pPr>
              <a:spcAft>
                <a:spcPts val="0"/>
              </a:spcAft>
            </a:pPr>
            <a:r>
              <a:rPr lang="hr-HR" sz="1800" dirty="0">
                <a:effectLst/>
                <a:latin typeface="Calibri" panose="020F0502020204030204" pitchFamily="34" charset="0"/>
                <a:ea typeface="Calibri" panose="020F0502020204030204" pitchFamily="34" charset="0"/>
                <a:cs typeface="Times New Roman" panose="02020603050405020304" pitchFamily="18" charset="0"/>
              </a:rPr>
              <a:t>56% utrošenog vremena </a:t>
            </a:r>
            <a:r>
              <a:rPr lang="hr-HR" sz="1800" dirty="0">
                <a:latin typeface="Calibri" panose="020F0502020204030204" pitchFamily="34" charset="0"/>
                <a:ea typeface="Calibri" panose="020F0502020204030204" pitchFamily="34" charset="0"/>
                <a:cs typeface="Times New Roman" panose="02020603050405020304" pitchFamily="18" charset="0"/>
              </a:rPr>
              <a:t>u radu na predmetu se odnosi na radnje koje se poduzimaju nakon što je predmet iskazan riješenim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4929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274320" y="205309"/>
            <a:ext cx="12344400" cy="1143000"/>
          </a:xfrm>
        </p:spPr>
        <p:txBody>
          <a:bodyPr/>
          <a:lstStyle/>
          <a:p>
            <a:r>
              <a:rPr lang="hr-HR" dirty="0">
                <a:cs typeface="IBM Plex Arabic" panose="020B0503050203000203" pitchFamily="34" charset="-78"/>
              </a:rPr>
              <a:t>Ovršni postupak – rezultati</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4" name="Table 3">
            <a:extLst>
              <a:ext uri="{FF2B5EF4-FFF2-40B4-BE49-F238E27FC236}">
                <a16:creationId xmlns:a16="http://schemas.microsoft.com/office/drawing/2014/main" id="{16CC0154-E41C-40AB-A9A6-6213D3146307}"/>
              </a:ext>
            </a:extLst>
          </p:cNvPr>
          <p:cNvGraphicFramePr>
            <a:graphicFrameLocks noGrp="1"/>
          </p:cNvGraphicFramePr>
          <p:nvPr>
            <p:extLst>
              <p:ext uri="{D42A27DB-BD31-4B8C-83A1-F6EECF244321}">
                <p14:modId xmlns:p14="http://schemas.microsoft.com/office/powerpoint/2010/main" val="2611789795"/>
              </p:ext>
            </p:extLst>
          </p:nvPr>
        </p:nvGraphicFramePr>
        <p:xfrm>
          <a:off x="2286000" y="1843137"/>
          <a:ext cx="9875520" cy="4221861"/>
        </p:xfrm>
        <a:graphic>
          <a:graphicData uri="http://schemas.openxmlformats.org/drawingml/2006/table">
            <a:tbl>
              <a:tblPr/>
              <a:tblGrid>
                <a:gridCol w="6437235">
                  <a:extLst>
                    <a:ext uri="{9D8B030D-6E8A-4147-A177-3AD203B41FA5}">
                      <a16:colId xmlns:a16="http://schemas.microsoft.com/office/drawing/2014/main" val="889580693"/>
                    </a:ext>
                  </a:extLst>
                </a:gridCol>
                <a:gridCol w="1146095">
                  <a:extLst>
                    <a:ext uri="{9D8B030D-6E8A-4147-A177-3AD203B41FA5}">
                      <a16:colId xmlns:a16="http://schemas.microsoft.com/office/drawing/2014/main" val="2656502991"/>
                    </a:ext>
                  </a:extLst>
                </a:gridCol>
                <a:gridCol w="1203400">
                  <a:extLst>
                    <a:ext uri="{9D8B030D-6E8A-4147-A177-3AD203B41FA5}">
                      <a16:colId xmlns:a16="http://schemas.microsoft.com/office/drawing/2014/main" val="3228422109"/>
                    </a:ext>
                  </a:extLst>
                </a:gridCol>
                <a:gridCol w="1088790">
                  <a:extLst>
                    <a:ext uri="{9D8B030D-6E8A-4147-A177-3AD203B41FA5}">
                      <a16:colId xmlns:a16="http://schemas.microsoft.com/office/drawing/2014/main" val="2139958311"/>
                    </a:ext>
                  </a:extLst>
                </a:gridCol>
              </a:tblGrid>
              <a:tr h="420624">
                <a:tc>
                  <a:txBody>
                    <a:bodyPr/>
                    <a:lstStyle/>
                    <a:p>
                      <a:pPr algn="ctr" fontAlgn="ctr"/>
                      <a:r>
                        <a:rPr lang="en-US" sz="1400" b="1" i="0" u="none" strike="noStrike">
                          <a:solidFill>
                            <a:srgbClr val="000000"/>
                          </a:solidFill>
                          <a:effectLst/>
                          <a:latin typeface="Calibri" panose="020F0502020204030204" pitchFamily="34" charset="0"/>
                        </a:rPr>
                        <a:t>Kategorija</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vrijeme</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OM SAD</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po rezultatima</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692927893"/>
                  </a:ext>
                </a:extLst>
              </a:tr>
              <a:tr h="420624">
                <a:tc>
                  <a:txBody>
                    <a:bodyPr/>
                    <a:lstStyle/>
                    <a:p>
                      <a:pPr algn="ctr" fontAlgn="b"/>
                      <a:r>
                        <a:rPr lang="en-US" sz="1400" b="0" i="0" u="none" strike="noStrike">
                          <a:solidFill>
                            <a:srgbClr val="000000"/>
                          </a:solidFill>
                          <a:effectLst/>
                          <a:latin typeface="Calibri" panose="020F0502020204030204" pitchFamily="34" charset="0"/>
                        </a:rPr>
                        <a:t>Ovrha na nekretninama i Ovrha radi ispražnjenja i predaje nekretnina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432</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250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244</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506523138"/>
                  </a:ext>
                </a:extLst>
              </a:tr>
              <a:tr h="420624">
                <a:tc>
                  <a:txBody>
                    <a:bodyPr/>
                    <a:lstStyle/>
                    <a:p>
                      <a:pPr algn="ctr" fontAlgn="b"/>
                      <a:r>
                        <a:rPr lang="en-US" sz="1400" b="0" i="0" u="none" strike="noStrike" dirty="0" err="1">
                          <a:solidFill>
                            <a:srgbClr val="000000"/>
                          </a:solidFill>
                          <a:effectLst/>
                          <a:latin typeface="Calibri" panose="020F0502020204030204" pitchFamily="34" charset="0"/>
                        </a:rPr>
                        <a:t>Ovrha</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radi</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ostvarenja</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tražbine</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na</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radnju</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trpljenje</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ili</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nečinjenje</a:t>
                      </a:r>
                      <a:endParaRPr lang="en-U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407</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250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259</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090325570"/>
                  </a:ext>
                </a:extLst>
              </a:tr>
              <a:tr h="420624">
                <a:tc>
                  <a:txBody>
                    <a:bodyPr/>
                    <a:lstStyle/>
                    <a:p>
                      <a:pPr algn="ctr" fontAlgn="b"/>
                      <a:r>
                        <a:rPr lang="en-US" sz="1400" b="0" i="0" u="none" strike="noStrike">
                          <a:solidFill>
                            <a:srgbClr val="000000"/>
                          </a:solidFill>
                          <a:effectLst/>
                          <a:latin typeface="Calibri" panose="020F0502020204030204" pitchFamily="34" charset="0"/>
                        </a:rPr>
                        <a:t>Pravna sredstva ovršenika u postupku izravne naplate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387</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1000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273</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543906190"/>
                  </a:ext>
                </a:extLst>
              </a:tr>
              <a:tr h="420624">
                <a:tc>
                  <a:txBody>
                    <a:bodyPr/>
                    <a:lstStyle/>
                    <a:p>
                      <a:pPr algn="ctr" fontAlgn="b"/>
                      <a:r>
                        <a:rPr lang="en-US" sz="1400" b="0" i="0" u="none" strike="noStrike">
                          <a:solidFill>
                            <a:srgbClr val="000000"/>
                          </a:solidFill>
                          <a:effectLst/>
                          <a:latin typeface="Calibri" panose="020F0502020204030204" pitchFamily="34" charset="0"/>
                        </a:rPr>
                        <a:t>Ovrha na pokretninama (Ovr)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372</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2000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284</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645064848"/>
                  </a:ext>
                </a:extLst>
              </a:tr>
              <a:tr h="420624">
                <a:tc>
                  <a:txBody>
                    <a:bodyPr/>
                    <a:lstStyle/>
                    <a:p>
                      <a:pPr algn="ctr" fontAlgn="b"/>
                      <a:r>
                        <a:rPr lang="en-US" sz="1400" b="0" i="0" u="none" strike="noStrike">
                          <a:solidFill>
                            <a:srgbClr val="000000"/>
                          </a:solidFill>
                          <a:effectLst/>
                          <a:latin typeface="Calibri" panose="020F0502020204030204" pitchFamily="34" charset="0"/>
                        </a:rPr>
                        <a:t>Ovrha na novčanoj tražbini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322</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2000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328</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505815032"/>
                  </a:ext>
                </a:extLst>
              </a:tr>
              <a:tr h="420624">
                <a:tc>
                  <a:txBody>
                    <a:bodyPr/>
                    <a:lstStyle/>
                    <a:p>
                      <a:pPr algn="ctr" fontAlgn="b"/>
                      <a:r>
                        <a:rPr lang="pt-BR" sz="1400" b="0" i="0" u="none" strike="noStrike">
                          <a:solidFill>
                            <a:srgbClr val="000000"/>
                          </a:solidFill>
                          <a:effectLst/>
                          <a:latin typeface="Calibri" panose="020F0502020204030204" pitchFamily="34" charset="0"/>
                        </a:rPr>
                        <a:t>Ovrha na motornim voziima (Ovr)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276</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750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383</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245503787"/>
                  </a:ext>
                </a:extLst>
              </a:tr>
              <a:tr h="420624">
                <a:tc>
                  <a:txBody>
                    <a:bodyPr/>
                    <a:lstStyle/>
                    <a:p>
                      <a:pPr algn="ctr" fontAlgn="b"/>
                      <a:r>
                        <a:rPr lang="en-US" sz="1400" b="0" i="0" u="none" strike="noStrike">
                          <a:solidFill>
                            <a:srgbClr val="000000"/>
                          </a:solidFill>
                          <a:effectLst/>
                          <a:latin typeface="Calibri" panose="020F0502020204030204" pitchFamily="34" charset="0"/>
                        </a:rPr>
                        <a:t>Mjere osiguranja po ovršnom zakonu (Ovr_Osiguranje)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228</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400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463</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465976319"/>
                  </a:ext>
                </a:extLst>
              </a:tr>
              <a:tr h="420624">
                <a:tc>
                  <a:txBody>
                    <a:bodyPr/>
                    <a:lstStyle/>
                    <a:p>
                      <a:pPr algn="ctr" fontAlgn="b"/>
                      <a:r>
                        <a:rPr lang="it-IT" sz="1400" b="0" i="0" u="none" strike="noStrike" dirty="0" err="1">
                          <a:solidFill>
                            <a:srgbClr val="000000"/>
                          </a:solidFill>
                          <a:effectLst/>
                          <a:latin typeface="Calibri" panose="020F0502020204030204" pitchFamily="34" charset="0"/>
                        </a:rPr>
                        <a:t>Ovrha</a:t>
                      </a:r>
                      <a:r>
                        <a:rPr lang="it-IT" sz="1400" b="0" i="0" u="none" strike="noStrike" dirty="0">
                          <a:solidFill>
                            <a:srgbClr val="000000"/>
                          </a:solidFill>
                          <a:effectLst/>
                          <a:latin typeface="Calibri" panose="020F0502020204030204" pitchFamily="34" charset="0"/>
                        </a:rPr>
                        <a:t> radi </a:t>
                      </a:r>
                      <a:r>
                        <a:rPr lang="it-IT" sz="1400" b="0" i="0" u="none" strike="noStrike" dirty="0" err="1">
                          <a:solidFill>
                            <a:srgbClr val="000000"/>
                          </a:solidFill>
                          <a:effectLst/>
                          <a:latin typeface="Calibri" panose="020F0502020204030204" pitchFamily="34" charset="0"/>
                        </a:rPr>
                        <a:t>naplate</a:t>
                      </a:r>
                      <a:r>
                        <a:rPr lang="it-IT" sz="1400" b="0" i="0" u="none" strike="noStrike" dirty="0">
                          <a:solidFill>
                            <a:srgbClr val="000000"/>
                          </a:solidFill>
                          <a:effectLst/>
                          <a:latin typeface="Calibri" panose="020F0502020204030204" pitchFamily="34" charset="0"/>
                        </a:rPr>
                        <a:t> </a:t>
                      </a:r>
                      <a:r>
                        <a:rPr lang="it-IT" sz="1400" b="0" i="0" u="none" strike="noStrike" dirty="0" err="1">
                          <a:solidFill>
                            <a:srgbClr val="000000"/>
                          </a:solidFill>
                          <a:effectLst/>
                          <a:latin typeface="Calibri" panose="020F0502020204030204" pitchFamily="34" charset="0"/>
                        </a:rPr>
                        <a:t>novčane</a:t>
                      </a:r>
                      <a:r>
                        <a:rPr lang="it-IT" sz="1400" b="0" i="0" u="none" strike="noStrike" dirty="0">
                          <a:solidFill>
                            <a:srgbClr val="000000"/>
                          </a:solidFill>
                          <a:effectLst/>
                          <a:latin typeface="Calibri" panose="020F0502020204030204" pitchFamily="34" charset="0"/>
                        </a:rPr>
                        <a:t> </a:t>
                      </a:r>
                      <a:r>
                        <a:rPr lang="it-IT" sz="1400" b="0" i="0" u="none" strike="noStrike" dirty="0" err="1">
                          <a:solidFill>
                            <a:srgbClr val="000000"/>
                          </a:solidFill>
                          <a:effectLst/>
                          <a:latin typeface="Calibri" panose="020F0502020204030204" pitchFamily="34" charset="0"/>
                        </a:rPr>
                        <a:t>tražbine</a:t>
                      </a:r>
                      <a:r>
                        <a:rPr lang="it-IT" sz="1400" b="0" i="0" u="none" strike="noStrike" dirty="0">
                          <a:solidFill>
                            <a:srgbClr val="000000"/>
                          </a:solidFill>
                          <a:effectLst/>
                          <a:latin typeface="Calibri" panose="020F0502020204030204" pitchFamily="34" charset="0"/>
                        </a:rPr>
                        <a:t> </a:t>
                      </a:r>
                      <a:r>
                        <a:rPr lang="hr-HR" sz="1400" b="0" i="0" u="none" strike="noStrike" dirty="0">
                          <a:solidFill>
                            <a:srgbClr val="000000"/>
                          </a:solidFill>
                          <a:effectLst/>
                          <a:latin typeface="Calibri" panose="020F0502020204030204" pitchFamily="34" charset="0"/>
                        </a:rPr>
                        <a:t> (</a:t>
                      </a:r>
                      <a:r>
                        <a:rPr lang="hr-HR" sz="1400" b="0" i="0" u="none" strike="noStrike" dirty="0" err="1">
                          <a:solidFill>
                            <a:srgbClr val="000000"/>
                          </a:solidFill>
                          <a:effectLst/>
                          <a:latin typeface="Calibri" panose="020F0502020204030204" pitchFamily="34" charset="0"/>
                        </a:rPr>
                        <a:t>Ovrv</a:t>
                      </a:r>
                      <a:r>
                        <a:rPr lang="hr-HR" sz="1400" b="0" i="0" u="none" strike="noStrike" dirty="0">
                          <a:solidFill>
                            <a:srgbClr val="000000"/>
                          </a:solidFill>
                          <a:effectLst/>
                          <a:latin typeface="Calibri" panose="020F0502020204030204" pitchFamily="34" charset="0"/>
                        </a:rPr>
                        <a:t>)</a:t>
                      </a:r>
                      <a:endParaRPr lang="it-IT"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188</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2000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562</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714327152"/>
                  </a:ext>
                </a:extLst>
              </a:tr>
              <a:tr h="420624">
                <a:tc>
                  <a:txBody>
                    <a:bodyPr/>
                    <a:lstStyle/>
                    <a:p>
                      <a:pPr algn="ctr" fontAlgn="b"/>
                      <a:r>
                        <a:rPr lang="en-US" sz="1400" b="0" i="0" u="none" strike="noStrike">
                          <a:solidFill>
                            <a:srgbClr val="000000"/>
                          </a:solidFill>
                          <a:effectLst/>
                          <a:latin typeface="Calibri" panose="020F0502020204030204" pitchFamily="34" charset="0"/>
                        </a:rPr>
                        <a:t>Ovrv (ovršni predmeti vraćeni od javnog bilježnika)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149</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4000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709</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243391603"/>
                  </a:ext>
                </a:extLst>
              </a:tr>
            </a:tbl>
          </a:graphicData>
        </a:graphic>
      </p:graphicFrame>
    </p:spTree>
    <p:extLst>
      <p:ext uri="{BB962C8B-B14F-4D97-AF65-F5344CB8AC3E}">
        <p14:creationId xmlns:p14="http://schemas.microsoft.com/office/powerpoint/2010/main" val="3701675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274320" y="205309"/>
            <a:ext cx="12344400" cy="1143000"/>
          </a:xfrm>
        </p:spPr>
        <p:txBody>
          <a:bodyPr/>
          <a:lstStyle/>
          <a:p>
            <a:r>
              <a:rPr lang="hr-HR" dirty="0">
                <a:cs typeface="IBM Plex Arabic" panose="020B0503050203000203" pitchFamily="34" charset="-78"/>
              </a:rPr>
              <a:t>Ovršni postupak – rezultati</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7" name="Chart 6">
            <a:extLst>
              <a:ext uri="{FF2B5EF4-FFF2-40B4-BE49-F238E27FC236}">
                <a16:creationId xmlns:a16="http://schemas.microsoft.com/office/drawing/2014/main" id="{4CF91039-3205-4A35-A878-C980DBCD01B4}"/>
              </a:ext>
            </a:extLst>
          </p:cNvPr>
          <p:cNvGraphicFramePr>
            <a:graphicFrameLocks/>
          </p:cNvGraphicFramePr>
          <p:nvPr>
            <p:extLst>
              <p:ext uri="{D42A27DB-BD31-4B8C-83A1-F6EECF244321}">
                <p14:modId xmlns:p14="http://schemas.microsoft.com/office/powerpoint/2010/main" val="1988464761"/>
              </p:ext>
            </p:extLst>
          </p:nvPr>
        </p:nvGraphicFramePr>
        <p:xfrm>
          <a:off x="1691640" y="1401046"/>
          <a:ext cx="10927080" cy="50749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751415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sp>
        <p:nvSpPr>
          <p:cNvPr id="21" name="Content Placeholder 12">
            <a:extLst>
              <a:ext uri="{FF2B5EF4-FFF2-40B4-BE49-F238E27FC236}">
                <a16:creationId xmlns:a16="http://schemas.microsoft.com/office/drawing/2014/main" id="{1ADDA321-5AA8-4CDB-A31C-E3B22F291C77}"/>
              </a:ext>
            </a:extLst>
          </p:cNvPr>
          <p:cNvSpPr txBox="1">
            <a:spLocks/>
          </p:cNvSpPr>
          <p:nvPr/>
        </p:nvSpPr>
        <p:spPr>
          <a:xfrm>
            <a:off x="1695878" y="1280160"/>
            <a:ext cx="11238643" cy="5094070"/>
          </a:xfrm>
          <a:prstGeom prst="rect">
            <a:avLst/>
          </a:prstGeom>
        </p:spPr>
        <p:txBody>
          <a:bodyPr anchor="ctr"/>
          <a:lstStyle>
            <a:lvl1pPr marL="0" indent="0" algn="l" defTabSz="685800" rtl="0" eaLnBrk="1" latinLnBrk="0" hangingPunct="1">
              <a:lnSpc>
                <a:spcPct val="105000"/>
              </a:lnSpc>
              <a:spcBef>
                <a:spcPts val="750"/>
              </a:spcBef>
              <a:buFontTx/>
              <a:buNone/>
              <a:tabLst/>
              <a:defRPr sz="1300" b="0" i="0" kern="1200">
                <a:solidFill>
                  <a:schemeClr val="tx1"/>
                </a:solidFill>
                <a:latin typeface="IBM Plex Sans" charset="0"/>
                <a:ea typeface="IBM Plex Sans" charset="0"/>
                <a:cs typeface="IBM Plex Sans" charset="0"/>
              </a:defRPr>
            </a:lvl1pPr>
            <a:lvl2pPr marL="142875" indent="-142875" algn="l" defTabSz="685800" rtl="0" eaLnBrk="1" latinLnBrk="0" hangingPunct="1">
              <a:lnSpc>
                <a:spcPct val="105000"/>
              </a:lnSpc>
              <a:spcBef>
                <a:spcPts val="625"/>
              </a:spcBef>
              <a:buFont typeface="LucidaGrande" charset="0"/>
              <a:buChar char="-"/>
              <a:defRPr sz="1300" b="0" i="0" kern="1200">
                <a:solidFill>
                  <a:schemeClr val="tx1"/>
                </a:solidFill>
                <a:latin typeface="IBM Plex Sans" charset="0"/>
                <a:ea typeface="IBM Plex Sans" charset="0"/>
                <a:cs typeface="IBM Plex Sans" charset="0"/>
              </a:defRPr>
            </a:lvl2pPr>
            <a:lvl3pPr marL="285750" indent="-142875" algn="l" defTabSz="685800" rtl="0" eaLnBrk="1" latinLnBrk="0" hangingPunct="1">
              <a:lnSpc>
                <a:spcPct val="105000"/>
              </a:lnSpc>
              <a:spcBef>
                <a:spcPts val="0"/>
              </a:spcBef>
              <a:buSzPct val="80000"/>
              <a:buFont typeface="Arial" panose="020B0604020202020204" pitchFamily="34" charset="0"/>
              <a:buChar char="•"/>
              <a:defRPr sz="1300" b="0" i="0" kern="1200">
                <a:solidFill>
                  <a:schemeClr val="tx1"/>
                </a:solidFill>
                <a:latin typeface="IBM Plex Sans" charset="0"/>
                <a:ea typeface="IBM Plex Sans" charset="0"/>
                <a:cs typeface="IBM Plex Sans" charset="0"/>
              </a:defRPr>
            </a:lvl3pPr>
            <a:lvl4pPr marL="428625" indent="-142875" algn="l" defTabSz="685800" rtl="0" eaLnBrk="1" latinLnBrk="0" hangingPunct="1">
              <a:lnSpc>
                <a:spcPct val="105000"/>
              </a:lnSpc>
              <a:spcBef>
                <a:spcPts val="0"/>
              </a:spcBef>
              <a:buFont typeface=".AppleSystemUIFont" charset="-120"/>
              <a:buChar char="–"/>
              <a:defRPr sz="1300" b="0" i="0" kern="1200">
                <a:solidFill>
                  <a:schemeClr val="tx1"/>
                </a:solidFill>
                <a:latin typeface="IBM Plex Sans" charset="0"/>
                <a:ea typeface="IBM Plex Sans" charset="0"/>
                <a:cs typeface="IBM Plex Sans" charset="0"/>
              </a:defRPr>
            </a:lvl4pPr>
            <a:lvl5pPr marL="571500" indent="-142875" algn="l" defTabSz="685800" rtl="0" eaLnBrk="1" latinLnBrk="0" hangingPunct="1">
              <a:lnSpc>
                <a:spcPct val="105000"/>
              </a:lnSpc>
              <a:spcBef>
                <a:spcPts val="0"/>
              </a:spcBef>
              <a:buSzPct val="80000"/>
              <a:buFont typeface="Arial" panose="020B0604020202020204" pitchFamily="34" charset="0"/>
              <a:buChar char="•"/>
              <a:defRPr sz="1300" b="0" i="0" kern="1200">
                <a:solidFill>
                  <a:schemeClr val="tx1"/>
                </a:solidFill>
                <a:latin typeface="IBM Plex Sans" charset="0"/>
                <a:ea typeface="IBM Plex Sans" charset="0"/>
                <a:cs typeface="IBM Plex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a:spcBef>
                <a:spcPts val="480"/>
              </a:spcBef>
              <a:defRPr/>
            </a:pPr>
            <a:r>
              <a:rPr lang="hr-HR" sz="5000" dirty="0">
                <a:solidFill>
                  <a:srgbClr val="000000"/>
                </a:solidFill>
                <a:latin typeface="+mn-lt"/>
              </a:rPr>
              <a:t>Općinski – zemljišnoknjižni postupak</a:t>
            </a:r>
            <a:endParaRPr lang="en-US" sz="5000" dirty="0">
              <a:solidFill>
                <a:srgbClr val="000000"/>
              </a:solidFill>
            </a:endParaRPr>
          </a:p>
        </p:txBody>
      </p:sp>
    </p:spTree>
    <p:extLst>
      <p:ext uri="{BB962C8B-B14F-4D97-AF65-F5344CB8AC3E}">
        <p14:creationId xmlns:p14="http://schemas.microsoft.com/office/powerpoint/2010/main" val="3540134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274320" y="205309"/>
            <a:ext cx="12344400" cy="1143000"/>
          </a:xfrm>
        </p:spPr>
        <p:txBody>
          <a:bodyPr/>
          <a:lstStyle/>
          <a:p>
            <a:r>
              <a:rPr lang="hr-HR" dirty="0">
                <a:cs typeface="IBM Plex Arabic" panose="020B0503050203000203" pitchFamily="34" charset="-78"/>
              </a:rPr>
              <a:t>Zemljišnoknjižni postupak – opći podaci</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2" name="Table 1">
            <a:extLst>
              <a:ext uri="{FF2B5EF4-FFF2-40B4-BE49-F238E27FC236}">
                <a16:creationId xmlns:a16="http://schemas.microsoft.com/office/drawing/2014/main" id="{C1A0AE76-E768-46C6-80D0-62EBCD5ADFF9}"/>
              </a:ext>
            </a:extLst>
          </p:cNvPr>
          <p:cNvGraphicFramePr>
            <a:graphicFrameLocks noGrp="1"/>
          </p:cNvGraphicFramePr>
          <p:nvPr>
            <p:extLst>
              <p:ext uri="{D42A27DB-BD31-4B8C-83A1-F6EECF244321}">
                <p14:modId xmlns:p14="http://schemas.microsoft.com/office/powerpoint/2010/main" val="1799976714"/>
              </p:ext>
            </p:extLst>
          </p:nvPr>
        </p:nvGraphicFramePr>
        <p:xfrm>
          <a:off x="2103120" y="2026950"/>
          <a:ext cx="9784080" cy="3507003"/>
        </p:xfrm>
        <a:graphic>
          <a:graphicData uri="http://schemas.openxmlformats.org/drawingml/2006/table">
            <a:tbl>
              <a:tblPr/>
              <a:tblGrid>
                <a:gridCol w="3583993">
                  <a:extLst>
                    <a:ext uri="{9D8B030D-6E8A-4147-A177-3AD203B41FA5}">
                      <a16:colId xmlns:a16="http://schemas.microsoft.com/office/drawing/2014/main" val="1362412011"/>
                    </a:ext>
                  </a:extLst>
                </a:gridCol>
                <a:gridCol w="2256589">
                  <a:extLst>
                    <a:ext uri="{9D8B030D-6E8A-4147-A177-3AD203B41FA5}">
                      <a16:colId xmlns:a16="http://schemas.microsoft.com/office/drawing/2014/main" val="1309848322"/>
                    </a:ext>
                  </a:extLst>
                </a:gridCol>
                <a:gridCol w="1974514">
                  <a:extLst>
                    <a:ext uri="{9D8B030D-6E8A-4147-A177-3AD203B41FA5}">
                      <a16:colId xmlns:a16="http://schemas.microsoft.com/office/drawing/2014/main" val="1246344211"/>
                    </a:ext>
                  </a:extLst>
                </a:gridCol>
                <a:gridCol w="1968984">
                  <a:extLst>
                    <a:ext uri="{9D8B030D-6E8A-4147-A177-3AD203B41FA5}">
                      <a16:colId xmlns:a16="http://schemas.microsoft.com/office/drawing/2014/main" val="238807378"/>
                    </a:ext>
                  </a:extLst>
                </a:gridCol>
              </a:tblGrid>
              <a:tr h="389667">
                <a:tc>
                  <a:txBody>
                    <a:bodyPr/>
                    <a:lstStyle/>
                    <a:p>
                      <a:pPr algn="ctr" fontAlgn="ctr"/>
                      <a:r>
                        <a:rPr lang="en-US" sz="1400" b="1" i="0" u="none" strike="noStrike">
                          <a:solidFill>
                            <a:srgbClr val="000000"/>
                          </a:solidFill>
                          <a:effectLst/>
                          <a:latin typeface="Calibri" panose="020F0502020204030204" pitchFamily="34" charset="0"/>
                        </a:rPr>
                        <a:t>sud</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broj predmeta</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broj sudaca</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broj savjetnika</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1483727218"/>
                  </a:ext>
                </a:extLst>
              </a:tr>
              <a:tr h="389667">
                <a:tc>
                  <a:txBody>
                    <a:bodyPr/>
                    <a:lstStyle/>
                    <a:p>
                      <a:pPr algn="ctr" fontAlgn="ctr"/>
                      <a:r>
                        <a:rPr lang="pl-PL" sz="1400" b="0" i="0" u="none" strike="noStrike">
                          <a:solidFill>
                            <a:srgbClr val="000000"/>
                          </a:solidFill>
                          <a:effectLst/>
                          <a:latin typeface="Calibri" panose="020F0502020204030204" pitchFamily="34" charset="0"/>
                        </a:rPr>
                        <a:t>Općinski građanski sud u Zagrebu</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29</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683806930"/>
                  </a:ext>
                </a:extLst>
              </a:tr>
              <a:tr h="389667">
                <a:tc>
                  <a:txBody>
                    <a:bodyPr/>
                    <a:lstStyle/>
                    <a:p>
                      <a:pPr algn="ctr" fontAlgn="ctr"/>
                      <a:r>
                        <a:rPr lang="en-US" sz="1400" b="0" i="0" u="none" strike="noStrike">
                          <a:solidFill>
                            <a:srgbClr val="000000"/>
                          </a:solidFill>
                          <a:effectLst/>
                          <a:latin typeface="Calibri" panose="020F0502020204030204" pitchFamily="34" charset="0"/>
                        </a:rPr>
                        <a:t>Općinski sud u Karlovcu</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23</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519602888"/>
                  </a:ext>
                </a:extLst>
              </a:tr>
              <a:tr h="389667">
                <a:tc>
                  <a:txBody>
                    <a:bodyPr/>
                    <a:lstStyle/>
                    <a:p>
                      <a:pPr algn="ctr" fontAlgn="ctr"/>
                      <a:r>
                        <a:rPr lang="pl-PL" sz="1400" b="0" i="0" u="none" strike="noStrike">
                          <a:solidFill>
                            <a:srgbClr val="000000"/>
                          </a:solidFill>
                          <a:effectLst/>
                          <a:latin typeface="Calibri" panose="020F0502020204030204" pitchFamily="34" charset="0"/>
                        </a:rPr>
                        <a:t>Općinski sud u Novom Zagrebu</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265</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172845762"/>
                  </a:ext>
                </a:extLst>
              </a:tr>
              <a:tr h="389667">
                <a:tc>
                  <a:txBody>
                    <a:bodyPr/>
                    <a:lstStyle/>
                    <a:p>
                      <a:pPr algn="ctr" fontAlgn="ctr"/>
                      <a:r>
                        <a:rPr lang="en-US" sz="1400" b="0" i="0" u="none" strike="noStrike">
                          <a:solidFill>
                            <a:srgbClr val="000000"/>
                          </a:solidFill>
                          <a:effectLst/>
                          <a:latin typeface="Calibri" panose="020F0502020204030204" pitchFamily="34" charset="0"/>
                        </a:rPr>
                        <a:t>Općinski sud u Osijeku</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73</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606743428"/>
                  </a:ext>
                </a:extLst>
              </a:tr>
              <a:tr h="389667">
                <a:tc>
                  <a:txBody>
                    <a:bodyPr/>
                    <a:lstStyle/>
                    <a:p>
                      <a:pPr algn="ctr" fontAlgn="ctr"/>
                      <a:r>
                        <a:rPr lang="en-US" sz="1400" b="0" i="0" u="none" strike="noStrike">
                          <a:solidFill>
                            <a:srgbClr val="000000"/>
                          </a:solidFill>
                          <a:effectLst/>
                          <a:latin typeface="Calibri" panose="020F0502020204030204" pitchFamily="34" charset="0"/>
                        </a:rPr>
                        <a:t>Općinski sud u Pazinu</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156</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297901939"/>
                  </a:ext>
                </a:extLst>
              </a:tr>
              <a:tr h="389667">
                <a:tc>
                  <a:txBody>
                    <a:bodyPr/>
                    <a:lstStyle/>
                    <a:p>
                      <a:pPr algn="ctr" fontAlgn="ctr"/>
                      <a:r>
                        <a:rPr lang="en-US" sz="1400" b="0" i="0" u="none" strike="noStrike">
                          <a:solidFill>
                            <a:srgbClr val="000000"/>
                          </a:solidFill>
                          <a:effectLst/>
                          <a:latin typeface="Calibri" panose="020F0502020204030204" pitchFamily="34" charset="0"/>
                        </a:rPr>
                        <a:t>Općinski sud u Rijeci</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86</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38266260"/>
                  </a:ext>
                </a:extLst>
              </a:tr>
              <a:tr h="389667">
                <a:tc>
                  <a:txBody>
                    <a:bodyPr/>
                    <a:lstStyle/>
                    <a:p>
                      <a:pPr algn="ctr" fontAlgn="ctr"/>
                      <a:r>
                        <a:rPr lang="en-US" sz="1400" b="0" i="0" u="none" strike="noStrike">
                          <a:solidFill>
                            <a:srgbClr val="000000"/>
                          </a:solidFill>
                          <a:effectLst/>
                          <a:latin typeface="Calibri" panose="020F0502020204030204" pitchFamily="34" charset="0"/>
                        </a:rPr>
                        <a:t>Općinski sud u Varaždinu</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104</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888777985"/>
                  </a:ext>
                </a:extLst>
              </a:tr>
              <a:tr h="389667">
                <a:tc>
                  <a:txBody>
                    <a:bodyPr/>
                    <a:lstStyle/>
                    <a:p>
                      <a:pPr algn="ctr" fontAlgn="ctr"/>
                      <a:r>
                        <a:rPr lang="en-US" sz="1400" b="1" i="0" u="none" strike="noStrike">
                          <a:solidFill>
                            <a:srgbClr val="000000"/>
                          </a:solidFill>
                          <a:effectLst/>
                          <a:latin typeface="Calibri" panose="020F0502020204030204" pitchFamily="34" charset="0"/>
                        </a:rPr>
                        <a:t>ukupno</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736</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7</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1651479238"/>
                  </a:ext>
                </a:extLst>
              </a:tr>
            </a:tbl>
          </a:graphicData>
        </a:graphic>
      </p:graphicFrame>
    </p:spTree>
    <p:extLst>
      <p:ext uri="{BB962C8B-B14F-4D97-AF65-F5344CB8AC3E}">
        <p14:creationId xmlns:p14="http://schemas.microsoft.com/office/powerpoint/2010/main" val="2849581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457200" y="685800"/>
            <a:ext cx="12344400" cy="1143000"/>
          </a:xfrm>
        </p:spPr>
        <p:txBody>
          <a:bodyPr/>
          <a:lstStyle/>
          <a:p>
            <a:r>
              <a:rPr lang="hr-HR" dirty="0">
                <a:latin typeface="+mj-lt"/>
                <a:cs typeface="IBM Plex Arabic" panose="020B0503050203000203" pitchFamily="34" charset="-78"/>
              </a:rPr>
              <a:t>Radna skupina</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sp>
        <p:nvSpPr>
          <p:cNvPr id="21" name="Content Placeholder 12">
            <a:extLst>
              <a:ext uri="{FF2B5EF4-FFF2-40B4-BE49-F238E27FC236}">
                <a16:creationId xmlns:a16="http://schemas.microsoft.com/office/drawing/2014/main" id="{1ADDA321-5AA8-4CDB-A31C-E3B22F291C77}"/>
              </a:ext>
            </a:extLst>
          </p:cNvPr>
          <p:cNvSpPr txBox="1">
            <a:spLocks/>
          </p:cNvSpPr>
          <p:nvPr/>
        </p:nvSpPr>
        <p:spPr>
          <a:xfrm>
            <a:off x="785716" y="1618702"/>
            <a:ext cx="11238643" cy="5094070"/>
          </a:xfrm>
          <a:prstGeom prst="rect">
            <a:avLst/>
          </a:prstGeom>
        </p:spPr>
        <p:txBody>
          <a:bodyPr anchor="t"/>
          <a:lstStyle>
            <a:lvl1pPr marL="0" indent="0" algn="l" defTabSz="685800" rtl="0" eaLnBrk="1" latinLnBrk="0" hangingPunct="1">
              <a:lnSpc>
                <a:spcPct val="105000"/>
              </a:lnSpc>
              <a:spcBef>
                <a:spcPts val="750"/>
              </a:spcBef>
              <a:buFontTx/>
              <a:buNone/>
              <a:tabLst/>
              <a:defRPr sz="1300" b="0" i="0" kern="1200">
                <a:solidFill>
                  <a:schemeClr val="tx1"/>
                </a:solidFill>
                <a:latin typeface="IBM Plex Sans" charset="0"/>
                <a:ea typeface="IBM Plex Sans" charset="0"/>
                <a:cs typeface="IBM Plex Sans" charset="0"/>
              </a:defRPr>
            </a:lvl1pPr>
            <a:lvl2pPr marL="142875" indent="-142875" algn="l" defTabSz="685800" rtl="0" eaLnBrk="1" latinLnBrk="0" hangingPunct="1">
              <a:lnSpc>
                <a:spcPct val="105000"/>
              </a:lnSpc>
              <a:spcBef>
                <a:spcPts val="625"/>
              </a:spcBef>
              <a:buFont typeface="LucidaGrande" charset="0"/>
              <a:buChar char="-"/>
              <a:defRPr sz="1300" b="0" i="0" kern="1200">
                <a:solidFill>
                  <a:schemeClr val="tx1"/>
                </a:solidFill>
                <a:latin typeface="IBM Plex Sans" charset="0"/>
                <a:ea typeface="IBM Plex Sans" charset="0"/>
                <a:cs typeface="IBM Plex Sans" charset="0"/>
              </a:defRPr>
            </a:lvl2pPr>
            <a:lvl3pPr marL="285750" indent="-142875" algn="l" defTabSz="685800" rtl="0" eaLnBrk="1" latinLnBrk="0" hangingPunct="1">
              <a:lnSpc>
                <a:spcPct val="105000"/>
              </a:lnSpc>
              <a:spcBef>
                <a:spcPts val="0"/>
              </a:spcBef>
              <a:buSzPct val="80000"/>
              <a:buFont typeface="Arial" panose="020B0604020202020204" pitchFamily="34" charset="0"/>
              <a:buChar char="•"/>
              <a:defRPr sz="1300" b="0" i="0" kern="1200">
                <a:solidFill>
                  <a:schemeClr val="tx1"/>
                </a:solidFill>
                <a:latin typeface="IBM Plex Sans" charset="0"/>
                <a:ea typeface="IBM Plex Sans" charset="0"/>
                <a:cs typeface="IBM Plex Sans" charset="0"/>
              </a:defRPr>
            </a:lvl3pPr>
            <a:lvl4pPr marL="428625" indent="-142875" algn="l" defTabSz="685800" rtl="0" eaLnBrk="1" latinLnBrk="0" hangingPunct="1">
              <a:lnSpc>
                <a:spcPct val="105000"/>
              </a:lnSpc>
              <a:spcBef>
                <a:spcPts val="0"/>
              </a:spcBef>
              <a:buFont typeface=".AppleSystemUIFont" charset="-120"/>
              <a:buChar char="–"/>
              <a:defRPr sz="1300" b="0" i="0" kern="1200">
                <a:solidFill>
                  <a:schemeClr val="tx1"/>
                </a:solidFill>
                <a:latin typeface="IBM Plex Sans" charset="0"/>
                <a:ea typeface="IBM Plex Sans" charset="0"/>
                <a:cs typeface="IBM Plex Sans" charset="0"/>
              </a:defRPr>
            </a:lvl4pPr>
            <a:lvl5pPr marL="571500" indent="-142875" algn="l" defTabSz="685800" rtl="0" eaLnBrk="1" latinLnBrk="0" hangingPunct="1">
              <a:lnSpc>
                <a:spcPct val="105000"/>
              </a:lnSpc>
              <a:spcBef>
                <a:spcPts val="0"/>
              </a:spcBef>
              <a:buSzPct val="80000"/>
              <a:buFont typeface="Arial" panose="020B0604020202020204" pitchFamily="34" charset="0"/>
              <a:buChar char="•"/>
              <a:defRPr sz="1300" b="0" i="0" kern="1200">
                <a:solidFill>
                  <a:schemeClr val="tx1"/>
                </a:solidFill>
                <a:latin typeface="IBM Plex Sans" charset="0"/>
                <a:ea typeface="IBM Plex Sans" charset="0"/>
                <a:cs typeface="IBM Plex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457200" indent="-457200">
              <a:spcBef>
                <a:spcPts val="480"/>
              </a:spcBef>
              <a:buFont typeface="Arial" panose="020B0604020202020204" pitchFamily="34" charset="0"/>
              <a:buChar char="•"/>
              <a:defRPr/>
            </a:pPr>
            <a:r>
              <a:rPr lang="hr-HR" sz="2400" dirty="0">
                <a:solidFill>
                  <a:srgbClr val="000000"/>
                </a:solidFill>
                <a:latin typeface="+mn-lt"/>
              </a:rPr>
              <a:t>Radnu skupinu su činili suci predstavnici različit</a:t>
            </a:r>
            <a:r>
              <a:rPr lang="en-US" sz="2400" dirty="0" err="1">
                <a:solidFill>
                  <a:srgbClr val="000000"/>
                </a:solidFill>
                <a:latin typeface="+mn-lt"/>
              </a:rPr>
              <a:t>i</a:t>
            </a:r>
            <a:r>
              <a:rPr lang="hr-HR" sz="2400" dirty="0">
                <a:solidFill>
                  <a:srgbClr val="000000"/>
                </a:solidFill>
                <a:latin typeface="+mn-lt"/>
              </a:rPr>
              <a:t>h grana i razina suđenja</a:t>
            </a:r>
          </a:p>
          <a:p>
            <a:pPr marL="457200" indent="-457200">
              <a:spcBef>
                <a:spcPts val="480"/>
              </a:spcBef>
              <a:buFont typeface="Arial" panose="020B0604020202020204" pitchFamily="34" charset="0"/>
              <a:buChar char="•"/>
              <a:defRPr/>
            </a:pPr>
            <a:r>
              <a:rPr lang="en-US" sz="2400" dirty="0">
                <a:solidFill>
                  <a:srgbClr val="000000"/>
                </a:solidFill>
                <a:latin typeface="+mn-lt"/>
              </a:rPr>
              <a:t>Rad</a:t>
            </a:r>
            <a:r>
              <a:rPr lang="hr-HR" sz="2400" dirty="0" err="1">
                <a:solidFill>
                  <a:srgbClr val="000000"/>
                </a:solidFill>
                <a:latin typeface="+mn-lt"/>
              </a:rPr>
              <a:t>ilo</a:t>
            </a:r>
            <a:r>
              <a:rPr lang="hr-HR" sz="2400" dirty="0">
                <a:solidFill>
                  <a:srgbClr val="000000"/>
                </a:solidFill>
                <a:latin typeface="+mn-lt"/>
              </a:rPr>
              <a:t> se</a:t>
            </a:r>
            <a:r>
              <a:rPr lang="en-US" sz="2400" dirty="0">
                <a:solidFill>
                  <a:srgbClr val="000000"/>
                </a:solidFill>
                <a:latin typeface="+mn-lt"/>
              </a:rPr>
              <a:t> u pod-</a:t>
            </a:r>
            <a:r>
              <a:rPr lang="en-US" sz="2400" dirty="0" err="1">
                <a:solidFill>
                  <a:srgbClr val="000000"/>
                </a:solidFill>
                <a:latin typeface="+mn-lt"/>
              </a:rPr>
              <a:t>skupinama</a:t>
            </a:r>
            <a:r>
              <a:rPr lang="en-US" sz="2400" dirty="0">
                <a:solidFill>
                  <a:srgbClr val="000000"/>
                </a:solidFill>
                <a:latin typeface="+mn-lt"/>
              </a:rPr>
              <a:t> – po </a:t>
            </a:r>
            <a:r>
              <a:rPr lang="en-US" sz="2400" dirty="0" err="1">
                <a:solidFill>
                  <a:srgbClr val="000000"/>
                </a:solidFill>
                <a:latin typeface="+mn-lt"/>
              </a:rPr>
              <a:t>granama</a:t>
            </a:r>
            <a:r>
              <a:rPr lang="en-US" sz="2400" dirty="0">
                <a:solidFill>
                  <a:srgbClr val="000000"/>
                </a:solidFill>
                <a:latin typeface="+mn-lt"/>
              </a:rPr>
              <a:t> </a:t>
            </a:r>
            <a:r>
              <a:rPr lang="en-US" sz="2400" dirty="0" err="1">
                <a:solidFill>
                  <a:srgbClr val="000000"/>
                </a:solidFill>
                <a:latin typeface="+mn-lt"/>
              </a:rPr>
              <a:t>prava</a:t>
            </a:r>
            <a:r>
              <a:rPr lang="en-US" sz="2400" dirty="0">
                <a:solidFill>
                  <a:srgbClr val="000000"/>
                </a:solidFill>
                <a:latin typeface="+mn-lt"/>
              </a:rPr>
              <a:t> (</a:t>
            </a:r>
            <a:r>
              <a:rPr lang="en-US" sz="2400" dirty="0" err="1">
                <a:solidFill>
                  <a:srgbClr val="000000"/>
                </a:solidFill>
                <a:latin typeface="+mn-lt"/>
              </a:rPr>
              <a:t>kazneno</a:t>
            </a:r>
            <a:r>
              <a:rPr lang="en-US" sz="2400" dirty="0">
                <a:solidFill>
                  <a:srgbClr val="000000"/>
                </a:solidFill>
                <a:latin typeface="+mn-lt"/>
              </a:rPr>
              <a:t>, </a:t>
            </a:r>
            <a:r>
              <a:rPr lang="en-US" sz="2400" dirty="0" err="1">
                <a:solidFill>
                  <a:srgbClr val="000000"/>
                </a:solidFill>
                <a:latin typeface="+mn-lt"/>
              </a:rPr>
              <a:t>građansko</a:t>
            </a:r>
            <a:r>
              <a:rPr lang="en-US" sz="2400" dirty="0">
                <a:solidFill>
                  <a:srgbClr val="000000"/>
                </a:solidFill>
                <a:latin typeface="+mn-lt"/>
              </a:rPr>
              <a:t>, </a:t>
            </a:r>
            <a:r>
              <a:rPr lang="en-US" sz="2400" dirty="0" err="1">
                <a:solidFill>
                  <a:srgbClr val="000000"/>
                </a:solidFill>
                <a:latin typeface="+mn-lt"/>
              </a:rPr>
              <a:t>prekršajno</a:t>
            </a:r>
            <a:r>
              <a:rPr lang="en-US" sz="2400" dirty="0">
                <a:solidFill>
                  <a:srgbClr val="000000"/>
                </a:solidFill>
                <a:latin typeface="+mn-lt"/>
              </a:rPr>
              <a:t>, </a:t>
            </a:r>
            <a:r>
              <a:rPr lang="en-US" sz="2400" dirty="0" err="1">
                <a:solidFill>
                  <a:srgbClr val="000000"/>
                </a:solidFill>
                <a:latin typeface="+mn-lt"/>
              </a:rPr>
              <a:t>upravno</a:t>
            </a:r>
            <a:r>
              <a:rPr lang="en-US" sz="2400" dirty="0">
                <a:solidFill>
                  <a:srgbClr val="000000"/>
                </a:solidFill>
                <a:latin typeface="+mn-lt"/>
              </a:rPr>
              <a:t>) i po </a:t>
            </a:r>
            <a:r>
              <a:rPr lang="en-US" sz="2400" dirty="0" err="1">
                <a:solidFill>
                  <a:srgbClr val="000000"/>
                </a:solidFill>
                <a:latin typeface="+mn-lt"/>
              </a:rPr>
              <a:t>vrstama</a:t>
            </a:r>
            <a:r>
              <a:rPr lang="en-US" sz="2400" dirty="0">
                <a:solidFill>
                  <a:srgbClr val="000000"/>
                </a:solidFill>
                <a:latin typeface="+mn-lt"/>
              </a:rPr>
              <a:t>/</a:t>
            </a:r>
            <a:r>
              <a:rPr lang="en-US" sz="2400" dirty="0" err="1">
                <a:solidFill>
                  <a:srgbClr val="000000"/>
                </a:solidFill>
                <a:latin typeface="+mn-lt"/>
              </a:rPr>
              <a:t>razinama</a:t>
            </a:r>
            <a:r>
              <a:rPr lang="en-US" sz="2400" dirty="0">
                <a:solidFill>
                  <a:srgbClr val="000000"/>
                </a:solidFill>
                <a:latin typeface="+mn-lt"/>
              </a:rPr>
              <a:t> </a:t>
            </a:r>
            <a:r>
              <a:rPr lang="en-US" sz="2400" dirty="0" err="1">
                <a:solidFill>
                  <a:srgbClr val="000000"/>
                </a:solidFill>
                <a:latin typeface="+mn-lt"/>
              </a:rPr>
              <a:t>sudova</a:t>
            </a:r>
            <a:endParaRPr lang="en-US" sz="2400" dirty="0">
              <a:solidFill>
                <a:srgbClr val="000000"/>
              </a:solidFill>
              <a:latin typeface="+mn-lt"/>
            </a:endParaRPr>
          </a:p>
          <a:p>
            <a:pPr marL="457200" indent="-457200">
              <a:spcBef>
                <a:spcPts val="480"/>
              </a:spcBef>
              <a:buFont typeface="Arial" panose="020B0604020202020204" pitchFamily="34" charset="0"/>
              <a:buChar char="•"/>
              <a:defRPr/>
            </a:pPr>
            <a:endParaRPr lang="en-US" sz="2800" dirty="0">
              <a:solidFill>
                <a:srgbClr val="000000"/>
              </a:solidFill>
              <a:latin typeface="+mn-lt"/>
            </a:endParaRPr>
          </a:p>
          <a:p>
            <a:pPr>
              <a:spcBef>
                <a:spcPts val="480"/>
              </a:spcBef>
            </a:pPr>
            <a:endParaRPr lang="en-US" sz="2800" dirty="0">
              <a:solidFill>
                <a:srgbClr val="000000"/>
              </a:solidFill>
            </a:endParaRPr>
          </a:p>
          <a:p>
            <a:pPr>
              <a:spcBef>
                <a:spcPts val="480"/>
              </a:spcBef>
            </a:pPr>
            <a:endParaRPr lang="hr-HR" sz="1600" dirty="0">
              <a:solidFill>
                <a:srgbClr val="000000"/>
              </a:solidFill>
            </a:endParaRPr>
          </a:p>
          <a:p>
            <a:pPr>
              <a:spcBef>
                <a:spcPts val="480"/>
              </a:spcBef>
            </a:pPr>
            <a:endParaRPr lang="hr-HR" sz="1600" dirty="0">
              <a:solidFill>
                <a:srgbClr val="000000"/>
              </a:solidFill>
            </a:endParaRPr>
          </a:p>
          <a:p>
            <a:pPr>
              <a:spcBef>
                <a:spcPts val="480"/>
              </a:spcBef>
            </a:pPr>
            <a:endParaRPr lang="hr-HR" sz="1600" dirty="0">
              <a:solidFill>
                <a:srgbClr val="000000"/>
              </a:solidFill>
            </a:endParaRPr>
          </a:p>
          <a:p>
            <a:pPr>
              <a:spcBef>
                <a:spcPts val="480"/>
              </a:spcBef>
            </a:pPr>
            <a:endParaRPr lang="en-US" sz="1600" dirty="0">
              <a:solidFill>
                <a:srgbClr val="000000"/>
              </a:solidFill>
            </a:endParaRPr>
          </a:p>
        </p:txBody>
      </p:sp>
      <p:graphicFrame>
        <p:nvGraphicFramePr>
          <p:cNvPr id="4" name="Table 3">
            <a:extLst>
              <a:ext uri="{FF2B5EF4-FFF2-40B4-BE49-F238E27FC236}">
                <a16:creationId xmlns:a16="http://schemas.microsoft.com/office/drawing/2014/main" id="{3C623824-AA60-4B7B-AB99-E4DD8C95D8AD}"/>
              </a:ext>
            </a:extLst>
          </p:cNvPr>
          <p:cNvGraphicFramePr>
            <a:graphicFrameLocks noGrp="1"/>
          </p:cNvGraphicFramePr>
          <p:nvPr>
            <p:extLst>
              <p:ext uri="{D42A27DB-BD31-4B8C-83A1-F6EECF244321}">
                <p14:modId xmlns:p14="http://schemas.microsoft.com/office/powerpoint/2010/main" val="2349064709"/>
              </p:ext>
            </p:extLst>
          </p:nvPr>
        </p:nvGraphicFramePr>
        <p:xfrm>
          <a:off x="3212502" y="3017520"/>
          <a:ext cx="7120218" cy="4051656"/>
        </p:xfrm>
        <a:graphic>
          <a:graphicData uri="http://schemas.openxmlformats.org/drawingml/2006/table">
            <a:tbl>
              <a:tblPr firstRow="1" firstCol="1" bandRow="1"/>
              <a:tblGrid>
                <a:gridCol w="7120218">
                  <a:extLst>
                    <a:ext uri="{9D8B030D-6E8A-4147-A177-3AD203B41FA5}">
                      <a16:colId xmlns:a16="http://schemas.microsoft.com/office/drawing/2014/main" val="252950992"/>
                    </a:ext>
                  </a:extLst>
                </a:gridCol>
              </a:tblGrid>
              <a:tr h="289404">
                <a:tc>
                  <a:txBody>
                    <a:bodyPr/>
                    <a:lstStyle/>
                    <a:p>
                      <a:pPr algn="just">
                        <a:spcAft>
                          <a:spcPts val="0"/>
                        </a:spcAft>
                      </a:pPr>
                      <a:r>
                        <a:rPr lang="hr-HR" sz="1500" b="1" dirty="0">
                          <a:effectLst/>
                          <a:latin typeface="Calibri" panose="020F0502020204030204" pitchFamily="34" charset="0"/>
                          <a:ea typeface="Calibri" panose="020F0502020204030204" pitchFamily="34" charset="0"/>
                          <a:cs typeface="Times New Roman" panose="02020603050405020304" pitchFamily="18" charset="0"/>
                        </a:rPr>
                        <a:t>Članovi radne skupine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90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2899114444"/>
                  </a:ext>
                </a:extLst>
              </a:tr>
              <a:tr h="289404">
                <a:tc>
                  <a:txBody>
                    <a:bodyPr/>
                    <a:lstStyle/>
                    <a:p>
                      <a:pPr algn="just">
                        <a:spcAft>
                          <a:spcPts val="0"/>
                        </a:spcAft>
                      </a:pPr>
                      <a:r>
                        <a:rPr lang="hr-HR" sz="1500" b="1" dirty="0">
                          <a:effectLst/>
                          <a:latin typeface="Calibri" panose="020F0502020204030204" pitchFamily="34" charset="0"/>
                          <a:ea typeface="Calibri" panose="020F0502020204030204" pitchFamily="34" charset="0"/>
                          <a:cs typeface="Times New Roman" panose="02020603050405020304" pitchFamily="18" charset="0"/>
                        </a:rPr>
                        <a:t>Tihana Cišper</a:t>
                      </a:r>
                      <a:r>
                        <a:rPr lang="hr-HR" sz="1500" dirty="0">
                          <a:effectLst/>
                          <a:latin typeface="Calibri" panose="020F0502020204030204" pitchFamily="34" charset="0"/>
                          <a:ea typeface="Calibri" panose="020F0502020204030204" pitchFamily="34" charset="0"/>
                          <a:cs typeface="Times New Roman" panose="02020603050405020304" pitchFamily="18" charset="0"/>
                        </a:rPr>
                        <a:t>, sutkinja Općinskog građanskog suda u Zagrebu</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9050" cap="flat" cmpd="sng" algn="ctr">
                      <a:solidFill>
                        <a:srgbClr val="95B3D7"/>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extLst>
                  <a:ext uri="{0D108BD9-81ED-4DB2-BD59-A6C34878D82A}">
                    <a16:rowId xmlns:a16="http://schemas.microsoft.com/office/drawing/2014/main" val="4014446687"/>
                  </a:ext>
                </a:extLst>
              </a:tr>
              <a:tr h="289404">
                <a:tc>
                  <a:txBody>
                    <a:bodyPr/>
                    <a:lstStyle/>
                    <a:p>
                      <a:pPr algn="just">
                        <a:spcAft>
                          <a:spcPts val="0"/>
                        </a:spcAft>
                      </a:pPr>
                      <a:r>
                        <a:rPr lang="hr-HR" sz="1500" b="1" dirty="0">
                          <a:effectLst/>
                          <a:latin typeface="Calibri" panose="020F0502020204030204" pitchFamily="34" charset="0"/>
                          <a:ea typeface="Calibri" panose="020F0502020204030204" pitchFamily="34" charset="0"/>
                          <a:cs typeface="Times New Roman" panose="02020603050405020304" pitchFamily="18" charset="0"/>
                        </a:rPr>
                        <a:t>Ruža Garac</a:t>
                      </a:r>
                      <a:r>
                        <a:rPr lang="hr-HR" sz="1500" dirty="0">
                          <a:effectLst/>
                          <a:latin typeface="Calibri" panose="020F0502020204030204" pitchFamily="34" charset="0"/>
                          <a:ea typeface="Calibri" panose="020F0502020204030204" pitchFamily="34" charset="0"/>
                          <a:cs typeface="Times New Roman" panose="02020603050405020304" pitchFamily="18" charset="0"/>
                        </a:rPr>
                        <a:t>, sutkinja Općinskog radnog suda u Zagrebu</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extLst>
                  <a:ext uri="{0D108BD9-81ED-4DB2-BD59-A6C34878D82A}">
                    <a16:rowId xmlns:a16="http://schemas.microsoft.com/office/drawing/2014/main" val="3242793509"/>
                  </a:ext>
                </a:extLst>
              </a:tr>
              <a:tr h="289404">
                <a:tc>
                  <a:txBody>
                    <a:bodyPr/>
                    <a:lstStyle/>
                    <a:p>
                      <a:pPr algn="just">
                        <a:spcAft>
                          <a:spcPts val="0"/>
                        </a:spcAft>
                      </a:pPr>
                      <a:r>
                        <a:rPr lang="hr-HR" sz="1500" b="1" dirty="0">
                          <a:effectLst/>
                          <a:latin typeface="Calibri" panose="020F0502020204030204" pitchFamily="34" charset="0"/>
                          <a:ea typeface="Calibri" panose="020F0502020204030204" pitchFamily="34" charset="0"/>
                          <a:cs typeface="Times New Roman" panose="02020603050405020304" pitchFamily="18" charset="0"/>
                        </a:rPr>
                        <a:t>Božidar Horvat</a:t>
                      </a:r>
                      <a:r>
                        <a:rPr lang="hr-HR" sz="1500" dirty="0">
                          <a:effectLst/>
                          <a:latin typeface="Calibri" panose="020F0502020204030204" pitchFamily="34" charset="0"/>
                          <a:ea typeface="Calibri" panose="020F0502020204030204" pitchFamily="34" charset="0"/>
                          <a:cs typeface="Times New Roman" panose="02020603050405020304" pitchFamily="18" charset="0"/>
                        </a:rPr>
                        <a:t>, sudac Upravnog suda u Osijeku</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extLst>
                  <a:ext uri="{0D108BD9-81ED-4DB2-BD59-A6C34878D82A}">
                    <a16:rowId xmlns:a16="http://schemas.microsoft.com/office/drawing/2014/main" val="3564578272"/>
                  </a:ext>
                </a:extLst>
              </a:tr>
              <a:tr h="289404">
                <a:tc>
                  <a:txBody>
                    <a:bodyPr/>
                    <a:lstStyle/>
                    <a:p>
                      <a:pPr algn="just">
                        <a:spcAft>
                          <a:spcPts val="0"/>
                        </a:spcAft>
                      </a:pPr>
                      <a:r>
                        <a:rPr lang="hr-HR" sz="1500" b="1" dirty="0">
                          <a:effectLst/>
                          <a:latin typeface="Calibri" panose="020F0502020204030204" pitchFamily="34" charset="0"/>
                          <a:ea typeface="Calibri" panose="020F0502020204030204" pitchFamily="34" charset="0"/>
                          <a:cs typeface="Times New Roman" panose="02020603050405020304" pitchFamily="18" charset="0"/>
                        </a:rPr>
                        <a:t>Dražen Kevrić</a:t>
                      </a:r>
                      <a:r>
                        <a:rPr lang="hr-HR" sz="1500" dirty="0">
                          <a:effectLst/>
                          <a:latin typeface="Calibri" panose="020F0502020204030204" pitchFamily="34" charset="0"/>
                          <a:ea typeface="Calibri" panose="020F0502020204030204" pitchFamily="34" charset="0"/>
                          <a:cs typeface="Times New Roman" panose="02020603050405020304" pitchFamily="18" charset="0"/>
                        </a:rPr>
                        <a:t>, sudac Županijskog suda u Zagrebu</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extLst>
                  <a:ext uri="{0D108BD9-81ED-4DB2-BD59-A6C34878D82A}">
                    <a16:rowId xmlns:a16="http://schemas.microsoft.com/office/drawing/2014/main" val="1707069412"/>
                  </a:ext>
                </a:extLst>
              </a:tr>
              <a:tr h="289404">
                <a:tc>
                  <a:txBody>
                    <a:bodyPr/>
                    <a:lstStyle/>
                    <a:p>
                      <a:pPr algn="just">
                        <a:spcAft>
                          <a:spcPts val="0"/>
                        </a:spcAft>
                      </a:pPr>
                      <a:r>
                        <a:rPr lang="hr-HR" sz="1500" b="1" dirty="0">
                          <a:effectLst/>
                          <a:latin typeface="Calibri" panose="020F0502020204030204" pitchFamily="34" charset="0"/>
                          <a:ea typeface="Calibri" panose="020F0502020204030204" pitchFamily="34" charset="0"/>
                          <a:cs typeface="Times New Roman" panose="02020603050405020304" pitchFamily="18" charset="0"/>
                        </a:rPr>
                        <a:t>Andrija Krivak</a:t>
                      </a:r>
                      <a:r>
                        <a:rPr lang="hr-HR" sz="1500" dirty="0">
                          <a:effectLst/>
                          <a:latin typeface="Calibri" panose="020F0502020204030204" pitchFamily="34" charset="0"/>
                          <a:ea typeface="Calibri" panose="020F0502020204030204" pitchFamily="34" charset="0"/>
                          <a:cs typeface="Times New Roman" panose="02020603050405020304" pitchFamily="18" charset="0"/>
                        </a:rPr>
                        <a:t>, sudski savjetnik na Općinskom sudu u Novom Zagrebu</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extLst>
                  <a:ext uri="{0D108BD9-81ED-4DB2-BD59-A6C34878D82A}">
                    <a16:rowId xmlns:a16="http://schemas.microsoft.com/office/drawing/2014/main" val="1447803525"/>
                  </a:ext>
                </a:extLst>
              </a:tr>
              <a:tr h="289404">
                <a:tc>
                  <a:txBody>
                    <a:bodyPr/>
                    <a:lstStyle/>
                    <a:p>
                      <a:pPr algn="just">
                        <a:spcAft>
                          <a:spcPts val="0"/>
                        </a:spcAft>
                      </a:pPr>
                      <a:r>
                        <a:rPr lang="hr-HR" sz="1500" b="1" dirty="0">
                          <a:effectLst/>
                          <a:latin typeface="Calibri" panose="020F0502020204030204" pitchFamily="34" charset="0"/>
                          <a:ea typeface="Calibri" panose="020F0502020204030204" pitchFamily="34" charset="0"/>
                          <a:cs typeface="Times New Roman" panose="02020603050405020304" pitchFamily="18" charset="0"/>
                        </a:rPr>
                        <a:t>Nevenka Marković</a:t>
                      </a:r>
                      <a:r>
                        <a:rPr lang="hr-HR" sz="1500" dirty="0">
                          <a:effectLst/>
                          <a:latin typeface="Calibri" panose="020F0502020204030204" pitchFamily="34" charset="0"/>
                          <a:ea typeface="Calibri" panose="020F0502020204030204" pitchFamily="34" charset="0"/>
                          <a:cs typeface="Times New Roman" panose="02020603050405020304" pitchFamily="18" charset="0"/>
                        </a:rPr>
                        <a:t>, sutkinja Visokog trgovačkog suda Republike Hrvatske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extLst>
                  <a:ext uri="{0D108BD9-81ED-4DB2-BD59-A6C34878D82A}">
                    <a16:rowId xmlns:a16="http://schemas.microsoft.com/office/drawing/2014/main" val="310571475"/>
                  </a:ext>
                </a:extLst>
              </a:tr>
              <a:tr h="289404">
                <a:tc>
                  <a:txBody>
                    <a:bodyPr/>
                    <a:lstStyle/>
                    <a:p>
                      <a:pPr algn="just">
                        <a:spcAft>
                          <a:spcPts val="0"/>
                        </a:spcAft>
                      </a:pPr>
                      <a:r>
                        <a:rPr lang="hr-HR" sz="1500" b="1" dirty="0">
                          <a:effectLst/>
                          <a:latin typeface="Calibri" panose="020F0502020204030204" pitchFamily="34" charset="0"/>
                          <a:ea typeface="Calibri" panose="020F0502020204030204" pitchFamily="34" charset="0"/>
                          <a:cs typeface="Times New Roman" panose="02020603050405020304" pitchFamily="18" charset="0"/>
                        </a:rPr>
                        <a:t>Gordana Marušić-Babić</a:t>
                      </a:r>
                      <a:r>
                        <a:rPr lang="hr-HR" sz="1500" dirty="0">
                          <a:effectLst/>
                          <a:latin typeface="Calibri" panose="020F0502020204030204" pitchFamily="34" charset="0"/>
                          <a:ea typeface="Calibri" panose="020F0502020204030204" pitchFamily="34" charset="0"/>
                          <a:cs typeface="Times New Roman" panose="02020603050405020304" pitchFamily="18" charset="0"/>
                        </a:rPr>
                        <a:t>, sutkinja Visokog upravnog suda Republike Hrvatske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extLst>
                  <a:ext uri="{0D108BD9-81ED-4DB2-BD59-A6C34878D82A}">
                    <a16:rowId xmlns:a16="http://schemas.microsoft.com/office/drawing/2014/main" val="4267557835"/>
                  </a:ext>
                </a:extLst>
              </a:tr>
              <a:tr h="289404">
                <a:tc>
                  <a:txBody>
                    <a:bodyPr/>
                    <a:lstStyle/>
                    <a:p>
                      <a:pPr algn="just">
                        <a:spcAft>
                          <a:spcPts val="0"/>
                        </a:spcAft>
                      </a:pPr>
                      <a:r>
                        <a:rPr lang="hr-HR" sz="1500" b="1" dirty="0">
                          <a:effectLst/>
                          <a:latin typeface="Calibri" panose="020F0502020204030204" pitchFamily="34" charset="0"/>
                          <a:ea typeface="Calibri" panose="020F0502020204030204" pitchFamily="34" charset="0"/>
                          <a:cs typeface="Times New Roman" panose="02020603050405020304" pitchFamily="18" charset="0"/>
                        </a:rPr>
                        <a:t>Ilijana </a:t>
                      </a:r>
                      <a:r>
                        <a:rPr lang="hr-HR" sz="1500" b="1" dirty="0" err="1">
                          <a:effectLst/>
                          <a:latin typeface="Calibri" panose="020F0502020204030204" pitchFamily="34" charset="0"/>
                          <a:ea typeface="Calibri" panose="020F0502020204030204" pitchFamily="34" charset="0"/>
                          <a:cs typeface="Times New Roman" panose="02020603050405020304" pitchFamily="18" charset="0"/>
                        </a:rPr>
                        <a:t>Petyo</a:t>
                      </a:r>
                      <a:r>
                        <a:rPr lang="hr-HR" sz="1500" dirty="0">
                          <a:effectLst/>
                          <a:latin typeface="Calibri" panose="020F0502020204030204" pitchFamily="34" charset="0"/>
                          <a:ea typeface="Calibri" panose="020F0502020204030204" pitchFamily="34" charset="0"/>
                          <a:cs typeface="Times New Roman" panose="02020603050405020304" pitchFamily="18" charset="0"/>
                        </a:rPr>
                        <a:t>, sutkinja Općinskog suda u Novom Zagrebu</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extLst>
                  <a:ext uri="{0D108BD9-81ED-4DB2-BD59-A6C34878D82A}">
                    <a16:rowId xmlns:a16="http://schemas.microsoft.com/office/drawing/2014/main" val="4140267001"/>
                  </a:ext>
                </a:extLst>
              </a:tr>
              <a:tr h="289404">
                <a:tc>
                  <a:txBody>
                    <a:bodyPr/>
                    <a:lstStyle/>
                    <a:p>
                      <a:pPr algn="just">
                        <a:spcAft>
                          <a:spcPts val="0"/>
                        </a:spcAft>
                      </a:pPr>
                      <a:r>
                        <a:rPr lang="hr-HR" sz="1500" b="1" dirty="0">
                          <a:effectLst/>
                          <a:latin typeface="Calibri" panose="020F0502020204030204" pitchFamily="34" charset="0"/>
                          <a:ea typeface="Calibri" panose="020F0502020204030204" pitchFamily="34" charset="0"/>
                          <a:cs typeface="Times New Roman" panose="02020603050405020304" pitchFamily="18" charset="0"/>
                        </a:rPr>
                        <a:t>Ljiljana Pirić</a:t>
                      </a:r>
                      <a:r>
                        <a:rPr lang="hr-HR" sz="1500" dirty="0">
                          <a:effectLst/>
                          <a:latin typeface="Calibri" panose="020F0502020204030204" pitchFamily="34" charset="0"/>
                          <a:ea typeface="Calibri" panose="020F0502020204030204" pitchFamily="34" charset="0"/>
                          <a:cs typeface="Times New Roman" panose="02020603050405020304" pitchFamily="18" charset="0"/>
                        </a:rPr>
                        <a:t>, sutkinja Općinskog prekršajnog suda u Zagrebu</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extLst>
                  <a:ext uri="{0D108BD9-81ED-4DB2-BD59-A6C34878D82A}">
                    <a16:rowId xmlns:a16="http://schemas.microsoft.com/office/drawing/2014/main" val="3597793734"/>
                  </a:ext>
                </a:extLst>
              </a:tr>
              <a:tr h="289404">
                <a:tc>
                  <a:txBody>
                    <a:bodyPr/>
                    <a:lstStyle/>
                    <a:p>
                      <a:pPr algn="just">
                        <a:spcAft>
                          <a:spcPts val="0"/>
                        </a:spcAft>
                      </a:pPr>
                      <a:r>
                        <a:rPr lang="hr-HR" sz="1500" b="1" dirty="0">
                          <a:effectLst/>
                          <a:latin typeface="Calibri" panose="020F0502020204030204" pitchFamily="34" charset="0"/>
                          <a:ea typeface="Calibri" panose="020F0502020204030204" pitchFamily="34" charset="0"/>
                          <a:cs typeface="Times New Roman" panose="02020603050405020304" pitchFamily="18" charset="0"/>
                        </a:rPr>
                        <a:t>Diana Preglej</a:t>
                      </a:r>
                      <a:r>
                        <a:rPr lang="hr-HR" sz="1500" dirty="0">
                          <a:effectLst/>
                          <a:latin typeface="Calibri" panose="020F0502020204030204" pitchFamily="34" charset="0"/>
                          <a:ea typeface="Calibri" panose="020F0502020204030204" pitchFamily="34" charset="0"/>
                          <a:cs typeface="Times New Roman" panose="02020603050405020304" pitchFamily="18" charset="0"/>
                        </a:rPr>
                        <a:t>, sutkinja Županijskog suda u Zagrebu</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extLst>
                  <a:ext uri="{0D108BD9-81ED-4DB2-BD59-A6C34878D82A}">
                    <a16:rowId xmlns:a16="http://schemas.microsoft.com/office/drawing/2014/main" val="2530734205"/>
                  </a:ext>
                </a:extLst>
              </a:tr>
              <a:tr h="289404">
                <a:tc>
                  <a:txBody>
                    <a:bodyPr/>
                    <a:lstStyle/>
                    <a:p>
                      <a:pPr algn="just">
                        <a:spcAft>
                          <a:spcPts val="0"/>
                        </a:spcAft>
                      </a:pPr>
                      <a:r>
                        <a:rPr lang="hr-HR" sz="1500" b="1" dirty="0">
                          <a:effectLst/>
                          <a:latin typeface="Calibri" panose="020F0502020204030204" pitchFamily="34" charset="0"/>
                          <a:ea typeface="Calibri" panose="020F0502020204030204" pitchFamily="34" charset="0"/>
                          <a:cs typeface="Times New Roman" panose="02020603050405020304" pitchFamily="18" charset="0"/>
                        </a:rPr>
                        <a:t>Lana Putrić</a:t>
                      </a:r>
                      <a:r>
                        <a:rPr lang="hr-HR" sz="1500" dirty="0">
                          <a:effectLst/>
                          <a:latin typeface="Calibri" panose="020F0502020204030204" pitchFamily="34" charset="0"/>
                          <a:ea typeface="Calibri" panose="020F0502020204030204" pitchFamily="34" charset="0"/>
                          <a:cs typeface="Times New Roman" panose="02020603050405020304" pitchFamily="18" charset="0"/>
                        </a:rPr>
                        <a:t>, sutkinja Općinskog građanskog suda u Zagrebu</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extLst>
                  <a:ext uri="{0D108BD9-81ED-4DB2-BD59-A6C34878D82A}">
                    <a16:rowId xmlns:a16="http://schemas.microsoft.com/office/drawing/2014/main" val="1834420530"/>
                  </a:ext>
                </a:extLst>
              </a:tr>
              <a:tr h="289404">
                <a:tc>
                  <a:txBody>
                    <a:bodyPr/>
                    <a:lstStyle/>
                    <a:p>
                      <a:pPr algn="just">
                        <a:spcAft>
                          <a:spcPts val="0"/>
                        </a:spcAft>
                      </a:pPr>
                      <a:r>
                        <a:rPr lang="hr-HR" sz="1500" b="1" dirty="0">
                          <a:effectLst/>
                          <a:latin typeface="Calibri" panose="020F0502020204030204" pitchFamily="34" charset="0"/>
                          <a:ea typeface="Calibri" panose="020F0502020204030204" pitchFamily="34" charset="0"/>
                          <a:cs typeface="Times New Roman" panose="02020603050405020304" pitchFamily="18" charset="0"/>
                        </a:rPr>
                        <a:t>Nino Radić</a:t>
                      </a:r>
                      <a:r>
                        <a:rPr lang="hr-HR" sz="1500" dirty="0">
                          <a:effectLst/>
                          <a:latin typeface="Calibri" panose="020F0502020204030204" pitchFamily="34" charset="0"/>
                          <a:ea typeface="Calibri" panose="020F0502020204030204" pitchFamily="34" charset="0"/>
                          <a:cs typeface="Times New Roman" panose="02020603050405020304" pitchFamily="18" charset="0"/>
                        </a:rPr>
                        <a:t>, sudac Trgovačkog suda u Zagrebu</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extLst>
                  <a:ext uri="{0D108BD9-81ED-4DB2-BD59-A6C34878D82A}">
                    <a16:rowId xmlns:a16="http://schemas.microsoft.com/office/drawing/2014/main" val="3562703391"/>
                  </a:ext>
                </a:extLst>
              </a:tr>
              <a:tr h="289404">
                <a:tc>
                  <a:txBody>
                    <a:bodyPr/>
                    <a:lstStyle/>
                    <a:p>
                      <a:pPr algn="just">
                        <a:spcAft>
                          <a:spcPts val="0"/>
                        </a:spcAft>
                      </a:pPr>
                      <a:r>
                        <a:rPr lang="hr-HR" sz="1500" b="1" dirty="0">
                          <a:effectLst/>
                          <a:latin typeface="Calibri" panose="020F0502020204030204" pitchFamily="34" charset="0"/>
                          <a:ea typeface="Calibri" panose="020F0502020204030204" pitchFamily="34" charset="0"/>
                          <a:cs typeface="Times New Roman" panose="02020603050405020304" pitchFamily="18" charset="0"/>
                        </a:rPr>
                        <a:t>Tomislav Tomašić</a:t>
                      </a:r>
                      <a:r>
                        <a:rPr lang="hr-HR" sz="1500" dirty="0">
                          <a:effectLst/>
                          <a:latin typeface="Calibri" panose="020F0502020204030204" pitchFamily="34" charset="0"/>
                          <a:ea typeface="Calibri" panose="020F0502020204030204" pitchFamily="34" charset="0"/>
                          <a:cs typeface="Times New Roman" panose="02020603050405020304" pitchFamily="18" charset="0"/>
                        </a:rPr>
                        <a:t>, sudac Visokog prekršajnog suda Republike Hrvatske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extLst>
                  <a:ext uri="{0D108BD9-81ED-4DB2-BD59-A6C34878D82A}">
                    <a16:rowId xmlns:a16="http://schemas.microsoft.com/office/drawing/2014/main" val="4167767877"/>
                  </a:ext>
                </a:extLst>
              </a:tr>
            </a:tbl>
          </a:graphicData>
        </a:graphic>
      </p:graphicFrame>
    </p:spTree>
    <p:extLst>
      <p:ext uri="{BB962C8B-B14F-4D97-AF65-F5344CB8AC3E}">
        <p14:creationId xmlns:p14="http://schemas.microsoft.com/office/powerpoint/2010/main" val="3371749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274320" y="205309"/>
            <a:ext cx="12344400" cy="1143000"/>
          </a:xfrm>
        </p:spPr>
        <p:txBody>
          <a:bodyPr/>
          <a:lstStyle/>
          <a:p>
            <a:r>
              <a:rPr lang="hr-HR" dirty="0">
                <a:cs typeface="IBM Plex Arabic" panose="020B0503050203000203" pitchFamily="34" charset="-78"/>
              </a:rPr>
              <a:t>Zemljišnoknjižni postupak – udio procijenjenih predmeta</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4" name="Table 3">
            <a:extLst>
              <a:ext uri="{FF2B5EF4-FFF2-40B4-BE49-F238E27FC236}">
                <a16:creationId xmlns:a16="http://schemas.microsoft.com/office/drawing/2014/main" id="{712B8F12-0A30-4C51-95AD-33297D7A749C}"/>
              </a:ext>
            </a:extLst>
          </p:cNvPr>
          <p:cNvGraphicFramePr>
            <a:graphicFrameLocks noGrp="1"/>
          </p:cNvGraphicFramePr>
          <p:nvPr>
            <p:extLst>
              <p:ext uri="{D42A27DB-BD31-4B8C-83A1-F6EECF244321}">
                <p14:modId xmlns:p14="http://schemas.microsoft.com/office/powerpoint/2010/main" val="1611390387"/>
              </p:ext>
            </p:extLst>
          </p:nvPr>
        </p:nvGraphicFramePr>
        <p:xfrm>
          <a:off x="594360" y="1932201"/>
          <a:ext cx="12919505" cy="3235960"/>
        </p:xfrm>
        <a:graphic>
          <a:graphicData uri="http://schemas.openxmlformats.org/drawingml/2006/table">
            <a:tbl>
              <a:tblPr/>
              <a:tblGrid>
                <a:gridCol w="1455719">
                  <a:extLst>
                    <a:ext uri="{9D8B030D-6E8A-4147-A177-3AD203B41FA5}">
                      <a16:colId xmlns:a16="http://schemas.microsoft.com/office/drawing/2014/main" val="397821644"/>
                    </a:ext>
                  </a:extLst>
                </a:gridCol>
                <a:gridCol w="1273754">
                  <a:extLst>
                    <a:ext uri="{9D8B030D-6E8A-4147-A177-3AD203B41FA5}">
                      <a16:colId xmlns:a16="http://schemas.microsoft.com/office/drawing/2014/main" val="1225975375"/>
                    </a:ext>
                  </a:extLst>
                </a:gridCol>
                <a:gridCol w="1273754">
                  <a:extLst>
                    <a:ext uri="{9D8B030D-6E8A-4147-A177-3AD203B41FA5}">
                      <a16:colId xmlns:a16="http://schemas.microsoft.com/office/drawing/2014/main" val="3636986638"/>
                    </a:ext>
                  </a:extLst>
                </a:gridCol>
                <a:gridCol w="1273754">
                  <a:extLst>
                    <a:ext uri="{9D8B030D-6E8A-4147-A177-3AD203B41FA5}">
                      <a16:colId xmlns:a16="http://schemas.microsoft.com/office/drawing/2014/main" val="3446594582"/>
                    </a:ext>
                  </a:extLst>
                </a:gridCol>
                <a:gridCol w="1273754">
                  <a:extLst>
                    <a:ext uri="{9D8B030D-6E8A-4147-A177-3AD203B41FA5}">
                      <a16:colId xmlns:a16="http://schemas.microsoft.com/office/drawing/2014/main" val="151257681"/>
                    </a:ext>
                  </a:extLst>
                </a:gridCol>
                <a:gridCol w="1273754">
                  <a:extLst>
                    <a:ext uri="{9D8B030D-6E8A-4147-A177-3AD203B41FA5}">
                      <a16:colId xmlns:a16="http://schemas.microsoft.com/office/drawing/2014/main" val="1735208368"/>
                    </a:ext>
                  </a:extLst>
                </a:gridCol>
                <a:gridCol w="1273754">
                  <a:extLst>
                    <a:ext uri="{9D8B030D-6E8A-4147-A177-3AD203B41FA5}">
                      <a16:colId xmlns:a16="http://schemas.microsoft.com/office/drawing/2014/main" val="3317052247"/>
                    </a:ext>
                  </a:extLst>
                </a:gridCol>
                <a:gridCol w="1273754">
                  <a:extLst>
                    <a:ext uri="{9D8B030D-6E8A-4147-A177-3AD203B41FA5}">
                      <a16:colId xmlns:a16="http://schemas.microsoft.com/office/drawing/2014/main" val="2747589445"/>
                    </a:ext>
                  </a:extLst>
                </a:gridCol>
                <a:gridCol w="1273754">
                  <a:extLst>
                    <a:ext uri="{9D8B030D-6E8A-4147-A177-3AD203B41FA5}">
                      <a16:colId xmlns:a16="http://schemas.microsoft.com/office/drawing/2014/main" val="2007251056"/>
                    </a:ext>
                  </a:extLst>
                </a:gridCol>
                <a:gridCol w="1273754">
                  <a:extLst>
                    <a:ext uri="{9D8B030D-6E8A-4147-A177-3AD203B41FA5}">
                      <a16:colId xmlns:a16="http://schemas.microsoft.com/office/drawing/2014/main" val="3401723541"/>
                    </a:ext>
                  </a:extLst>
                </a:gridCol>
              </a:tblGrid>
              <a:tr h="1051560">
                <a:tc>
                  <a:txBody>
                    <a:bodyPr/>
                    <a:lstStyle/>
                    <a:p>
                      <a:pPr algn="ctr" fontAlgn="ctr"/>
                      <a:r>
                        <a:rPr lang="en-US" sz="1500" b="1" i="0" u="none" strike="noStrike">
                          <a:solidFill>
                            <a:srgbClr val="000000"/>
                          </a:solidFill>
                          <a:effectLst/>
                          <a:latin typeface="Calibri" panose="020F0502020204030204" pitchFamily="34" charset="0"/>
                        </a:rPr>
                        <a:t>vrsta postupka</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500" b="1" i="0" u="none" strike="noStrike" dirty="0" err="1">
                          <a:solidFill>
                            <a:srgbClr val="000000"/>
                          </a:solidFill>
                          <a:effectLst/>
                          <a:latin typeface="Calibri" panose="020F0502020204030204" pitchFamily="34" charset="0"/>
                        </a:rPr>
                        <a:t>jednostavan</a:t>
                      </a:r>
                      <a:endParaRPr lang="en-US" sz="1500" b="1" i="0" u="none" strike="noStrike" dirty="0">
                        <a:solidFill>
                          <a:srgbClr val="000000"/>
                        </a:solidFill>
                        <a:effectLst/>
                        <a:latin typeface="Calibri" panose="020F0502020204030204" pitchFamily="34" charset="0"/>
                      </a:endParaRP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500" b="1" i="0" u="none" strike="noStrike">
                          <a:solidFill>
                            <a:srgbClr val="000000"/>
                          </a:solidFill>
                          <a:effectLst/>
                          <a:latin typeface="Calibri" panose="020F0502020204030204" pitchFamily="34" charset="0"/>
                        </a:rPr>
                        <a:t>srednje složen</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500" b="1" i="0" u="none" strike="noStrike">
                          <a:solidFill>
                            <a:srgbClr val="000000"/>
                          </a:solidFill>
                          <a:effectLst/>
                          <a:latin typeface="Calibri" panose="020F0502020204030204" pitchFamily="34" charset="0"/>
                        </a:rPr>
                        <a:t>složen</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500" b="1" i="0" u="none" strike="noStrike">
                          <a:solidFill>
                            <a:srgbClr val="000000"/>
                          </a:solidFill>
                          <a:effectLst/>
                          <a:latin typeface="Calibri" panose="020F0502020204030204" pitchFamily="34" charset="0"/>
                        </a:rPr>
                        <a:t>nije procijenjeno</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500" b="1" i="0" u="none" strike="noStrike">
                          <a:solidFill>
                            <a:srgbClr val="000000"/>
                          </a:solidFill>
                          <a:effectLst/>
                          <a:latin typeface="Calibri" panose="020F0502020204030204" pitchFamily="34" charset="0"/>
                        </a:rPr>
                        <a:t>ukupno</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500" b="1" i="0" u="none" strike="noStrike">
                          <a:solidFill>
                            <a:srgbClr val="000000"/>
                          </a:solidFill>
                          <a:effectLst/>
                          <a:latin typeface="Calibri" panose="020F0502020204030204" pitchFamily="34" charset="0"/>
                        </a:rPr>
                        <a:t>ukupno </a:t>
                      </a:r>
                      <a:br>
                        <a:rPr lang="en-US" sz="1500" b="1" i="0" u="none" strike="noStrike">
                          <a:solidFill>
                            <a:srgbClr val="000000"/>
                          </a:solidFill>
                          <a:effectLst/>
                          <a:latin typeface="Calibri" panose="020F0502020204030204" pitchFamily="34" charset="0"/>
                        </a:rPr>
                      </a:br>
                      <a:r>
                        <a:rPr lang="en-US" sz="1500" b="1" i="0" u="none" strike="noStrike">
                          <a:solidFill>
                            <a:srgbClr val="000000"/>
                          </a:solidFill>
                          <a:effectLst/>
                          <a:latin typeface="Calibri" panose="020F0502020204030204" pitchFamily="34" charset="0"/>
                        </a:rPr>
                        <a:t>procijenjeno</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500" b="1" i="0" u="none" strike="noStrike">
                          <a:solidFill>
                            <a:srgbClr val="000000"/>
                          </a:solidFill>
                          <a:effectLst/>
                          <a:latin typeface="Calibri" panose="020F0502020204030204" pitchFamily="34" charset="0"/>
                        </a:rPr>
                        <a:t>postotak procijenjenih </a:t>
                      </a:r>
                      <a:br>
                        <a:rPr lang="en-US" sz="1500" b="1" i="0" u="none" strike="noStrike">
                          <a:solidFill>
                            <a:srgbClr val="000000"/>
                          </a:solidFill>
                          <a:effectLst/>
                          <a:latin typeface="Calibri" panose="020F0502020204030204" pitchFamily="34" charset="0"/>
                        </a:rPr>
                      </a:br>
                      <a:r>
                        <a:rPr lang="en-US" sz="1500" b="1" i="0" u="none" strike="noStrike">
                          <a:solidFill>
                            <a:srgbClr val="000000"/>
                          </a:solidFill>
                          <a:effectLst/>
                          <a:latin typeface="Calibri" panose="020F0502020204030204" pitchFamily="34" charset="0"/>
                        </a:rPr>
                        <a:t>u ukupno </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pl-PL" sz="1500" b="1" i="0" u="none" strike="noStrike">
                          <a:solidFill>
                            <a:srgbClr val="000000"/>
                          </a:solidFill>
                          <a:effectLst/>
                          <a:latin typeface="Calibri" panose="020F0502020204030204" pitchFamily="34" charset="0"/>
                        </a:rPr>
                        <a:t>postotak složenih </a:t>
                      </a:r>
                      <a:br>
                        <a:rPr lang="pl-PL" sz="1500" b="1" i="0" u="none" strike="noStrike">
                          <a:solidFill>
                            <a:srgbClr val="000000"/>
                          </a:solidFill>
                          <a:effectLst/>
                          <a:latin typeface="Calibri" panose="020F0502020204030204" pitchFamily="34" charset="0"/>
                        </a:rPr>
                      </a:br>
                      <a:r>
                        <a:rPr lang="pl-PL" sz="1500" b="1" i="0" u="none" strike="noStrike">
                          <a:solidFill>
                            <a:srgbClr val="000000"/>
                          </a:solidFill>
                          <a:effectLst/>
                          <a:latin typeface="Calibri" panose="020F0502020204030204" pitchFamily="34" charset="0"/>
                        </a:rPr>
                        <a:t>u ukupno </a:t>
                      </a:r>
                      <a:br>
                        <a:rPr lang="pl-PL" sz="1500" b="1" i="0" u="none" strike="noStrike">
                          <a:solidFill>
                            <a:srgbClr val="000000"/>
                          </a:solidFill>
                          <a:effectLst/>
                          <a:latin typeface="Calibri" panose="020F0502020204030204" pitchFamily="34" charset="0"/>
                        </a:rPr>
                      </a:br>
                      <a:r>
                        <a:rPr lang="pl-PL" sz="1500" b="1" i="0" u="none" strike="noStrike">
                          <a:solidFill>
                            <a:srgbClr val="000000"/>
                          </a:solidFill>
                          <a:effectLst/>
                          <a:latin typeface="Calibri" panose="020F0502020204030204" pitchFamily="34" charset="0"/>
                        </a:rPr>
                        <a:t>procijenjenima</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500" b="1" i="0" u="none" strike="noStrike">
                          <a:solidFill>
                            <a:srgbClr val="000000"/>
                          </a:solidFill>
                          <a:effectLst/>
                          <a:latin typeface="Calibri" panose="020F0502020204030204" pitchFamily="34" charset="0"/>
                        </a:rPr>
                        <a:t>postotak složenih </a:t>
                      </a:r>
                      <a:br>
                        <a:rPr lang="en-US" sz="1500" b="1" i="0" u="none" strike="noStrike">
                          <a:solidFill>
                            <a:srgbClr val="000000"/>
                          </a:solidFill>
                          <a:effectLst/>
                          <a:latin typeface="Calibri" panose="020F0502020204030204" pitchFamily="34" charset="0"/>
                        </a:rPr>
                      </a:br>
                      <a:r>
                        <a:rPr lang="en-US" sz="1500" b="1" i="0" u="none" strike="noStrike">
                          <a:solidFill>
                            <a:srgbClr val="000000"/>
                          </a:solidFill>
                          <a:effectLst/>
                          <a:latin typeface="Calibri" panose="020F0502020204030204" pitchFamily="34" charset="0"/>
                        </a:rPr>
                        <a:t>u ukupno </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extLst>
                  <a:ext uri="{0D108BD9-81ED-4DB2-BD59-A6C34878D82A}">
                    <a16:rowId xmlns:a16="http://schemas.microsoft.com/office/drawing/2014/main" val="850564076"/>
                  </a:ext>
                </a:extLst>
              </a:tr>
              <a:tr h="546100">
                <a:tc>
                  <a:txBody>
                    <a:bodyPr/>
                    <a:lstStyle/>
                    <a:p>
                      <a:pPr algn="ctr" fontAlgn="b"/>
                      <a:r>
                        <a:rPr lang="en-US" sz="1500" b="0" i="0" u="none" strike="noStrike">
                          <a:solidFill>
                            <a:srgbClr val="000000"/>
                          </a:solidFill>
                          <a:effectLst/>
                          <a:latin typeface="Calibri" panose="020F0502020204030204" pitchFamily="34" charset="0"/>
                        </a:rPr>
                        <a:t>Ispravni postupak</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41</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49</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27</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283</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400</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117</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29%</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23%</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7%</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112061016"/>
                  </a:ext>
                </a:extLst>
              </a:tr>
              <a:tr h="546100">
                <a:tc>
                  <a:txBody>
                    <a:bodyPr/>
                    <a:lstStyle/>
                    <a:p>
                      <a:pPr algn="ctr" fontAlgn="b"/>
                      <a:r>
                        <a:rPr lang="en-US" sz="1500" b="0" i="0" u="none" strike="noStrike">
                          <a:solidFill>
                            <a:srgbClr val="000000"/>
                          </a:solidFill>
                          <a:effectLst/>
                          <a:latin typeface="Calibri" panose="020F0502020204030204" pitchFamily="34" charset="0"/>
                        </a:rPr>
                        <a:t>Povezivanje</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27</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20</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10</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53</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110</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57</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52%</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18%</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9%</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23844088"/>
                  </a:ext>
                </a:extLst>
              </a:tr>
              <a:tr h="546100">
                <a:tc>
                  <a:txBody>
                    <a:bodyPr/>
                    <a:lstStyle/>
                    <a:p>
                      <a:pPr algn="ctr" fontAlgn="b"/>
                      <a:r>
                        <a:rPr lang="en-US" sz="1500" b="0" i="0" u="none" strike="noStrike">
                          <a:solidFill>
                            <a:srgbClr val="000000"/>
                          </a:solidFill>
                          <a:effectLst/>
                          <a:latin typeface="Calibri" panose="020F0502020204030204" pitchFamily="34" charset="0"/>
                        </a:rPr>
                        <a:t>Prigovori</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77</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12</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27</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110</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226</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116</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51%</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23%</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12%</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695063239"/>
                  </a:ext>
                </a:extLst>
              </a:tr>
              <a:tr h="546100">
                <a:tc>
                  <a:txBody>
                    <a:bodyPr/>
                    <a:lstStyle/>
                    <a:p>
                      <a:pPr algn="ctr" fontAlgn="ctr"/>
                      <a:r>
                        <a:rPr lang="en-US" sz="1500" b="1" i="0" u="none" strike="noStrike">
                          <a:solidFill>
                            <a:srgbClr val="000000"/>
                          </a:solidFill>
                          <a:effectLst/>
                          <a:latin typeface="Calibri" panose="020F0502020204030204" pitchFamily="34" charset="0"/>
                        </a:rPr>
                        <a:t>ukupno</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500" b="1" i="0" u="none" strike="noStrike">
                          <a:solidFill>
                            <a:srgbClr val="000000"/>
                          </a:solidFill>
                          <a:effectLst/>
                          <a:latin typeface="Calibri" panose="020F0502020204030204" pitchFamily="34" charset="0"/>
                        </a:rPr>
                        <a:t>145</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500" b="1" i="0" u="none" strike="noStrike">
                          <a:solidFill>
                            <a:srgbClr val="000000"/>
                          </a:solidFill>
                          <a:effectLst/>
                          <a:latin typeface="Calibri" panose="020F0502020204030204" pitchFamily="34" charset="0"/>
                        </a:rPr>
                        <a:t>81</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500" b="1" i="0" u="none" strike="noStrike">
                          <a:solidFill>
                            <a:srgbClr val="000000"/>
                          </a:solidFill>
                          <a:effectLst/>
                          <a:latin typeface="Calibri" panose="020F0502020204030204" pitchFamily="34" charset="0"/>
                        </a:rPr>
                        <a:t>65</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500" b="1" i="0" u="none" strike="noStrike">
                          <a:solidFill>
                            <a:srgbClr val="000000"/>
                          </a:solidFill>
                          <a:effectLst/>
                          <a:latin typeface="Calibri" panose="020F0502020204030204" pitchFamily="34" charset="0"/>
                        </a:rPr>
                        <a:t>446</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500" b="1" i="0" u="none" strike="noStrike">
                          <a:solidFill>
                            <a:srgbClr val="000000"/>
                          </a:solidFill>
                          <a:effectLst/>
                          <a:latin typeface="Calibri" panose="020F0502020204030204" pitchFamily="34" charset="0"/>
                        </a:rPr>
                        <a:t>736</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500" b="1" i="0" u="none" strike="noStrike">
                          <a:solidFill>
                            <a:srgbClr val="000000"/>
                          </a:solidFill>
                          <a:effectLst/>
                          <a:latin typeface="Calibri" panose="020F0502020204030204" pitchFamily="34" charset="0"/>
                        </a:rPr>
                        <a:t>291</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500" b="1" i="0" u="none" strike="noStrike">
                          <a:solidFill>
                            <a:srgbClr val="000000"/>
                          </a:solidFill>
                          <a:effectLst/>
                          <a:latin typeface="Calibri" panose="020F0502020204030204" pitchFamily="34" charset="0"/>
                        </a:rPr>
                        <a:t>40%</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500" b="1" i="0" u="none" strike="noStrike">
                          <a:solidFill>
                            <a:srgbClr val="000000"/>
                          </a:solidFill>
                          <a:effectLst/>
                          <a:latin typeface="Calibri" panose="020F0502020204030204" pitchFamily="34" charset="0"/>
                        </a:rPr>
                        <a:t>22%</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500" b="1" i="0" u="none" strike="noStrike" dirty="0">
                          <a:solidFill>
                            <a:srgbClr val="000000"/>
                          </a:solidFill>
                          <a:effectLst/>
                          <a:latin typeface="Calibri" panose="020F0502020204030204" pitchFamily="34" charset="0"/>
                        </a:rPr>
                        <a:t>9%</a:t>
                      </a:r>
                    </a:p>
                  </a:txBody>
                  <a:tcPr marL="6954" marR="6954" marT="6954"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extLst>
                  <a:ext uri="{0D108BD9-81ED-4DB2-BD59-A6C34878D82A}">
                    <a16:rowId xmlns:a16="http://schemas.microsoft.com/office/drawing/2014/main" val="1102555417"/>
                  </a:ext>
                </a:extLst>
              </a:tr>
            </a:tbl>
          </a:graphicData>
        </a:graphic>
      </p:graphicFrame>
    </p:spTree>
    <p:extLst>
      <p:ext uri="{BB962C8B-B14F-4D97-AF65-F5344CB8AC3E}">
        <p14:creationId xmlns:p14="http://schemas.microsoft.com/office/powerpoint/2010/main" val="19756778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274320" y="205309"/>
            <a:ext cx="12344400" cy="1143000"/>
          </a:xfrm>
        </p:spPr>
        <p:txBody>
          <a:bodyPr/>
          <a:lstStyle/>
          <a:p>
            <a:r>
              <a:rPr lang="hr-HR" dirty="0">
                <a:cs typeface="IBM Plex Arabic" panose="020B0503050203000203" pitchFamily="34" charset="-78"/>
              </a:rPr>
              <a:t>Zemljišnoknjižni postupak – prosječna trajanja aktivnosti (ispravni postupak)</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2" name="Table 1">
            <a:extLst>
              <a:ext uri="{FF2B5EF4-FFF2-40B4-BE49-F238E27FC236}">
                <a16:creationId xmlns:a16="http://schemas.microsoft.com/office/drawing/2014/main" id="{6982C42F-588A-43C6-8445-A1BD5065F03B}"/>
              </a:ext>
            </a:extLst>
          </p:cNvPr>
          <p:cNvGraphicFramePr>
            <a:graphicFrameLocks noGrp="1"/>
          </p:cNvGraphicFramePr>
          <p:nvPr>
            <p:extLst>
              <p:ext uri="{D42A27DB-BD31-4B8C-83A1-F6EECF244321}">
                <p14:modId xmlns:p14="http://schemas.microsoft.com/office/powerpoint/2010/main" val="1638706847"/>
              </p:ext>
            </p:extLst>
          </p:nvPr>
        </p:nvGraphicFramePr>
        <p:xfrm>
          <a:off x="2423159" y="1381870"/>
          <a:ext cx="9784081" cy="5714212"/>
        </p:xfrm>
        <a:graphic>
          <a:graphicData uri="http://schemas.openxmlformats.org/drawingml/2006/table">
            <a:tbl>
              <a:tblPr firstRow="1" firstCol="1" bandRow="1"/>
              <a:tblGrid>
                <a:gridCol w="2811357">
                  <a:extLst>
                    <a:ext uri="{9D8B030D-6E8A-4147-A177-3AD203B41FA5}">
                      <a16:colId xmlns:a16="http://schemas.microsoft.com/office/drawing/2014/main" val="3054538588"/>
                    </a:ext>
                  </a:extLst>
                </a:gridCol>
                <a:gridCol w="5706221">
                  <a:extLst>
                    <a:ext uri="{9D8B030D-6E8A-4147-A177-3AD203B41FA5}">
                      <a16:colId xmlns:a16="http://schemas.microsoft.com/office/drawing/2014/main" val="3240423475"/>
                    </a:ext>
                  </a:extLst>
                </a:gridCol>
                <a:gridCol w="1266503">
                  <a:extLst>
                    <a:ext uri="{9D8B030D-6E8A-4147-A177-3AD203B41FA5}">
                      <a16:colId xmlns:a16="http://schemas.microsoft.com/office/drawing/2014/main" val="2446659830"/>
                    </a:ext>
                  </a:extLst>
                </a:gridCol>
              </a:tblGrid>
              <a:tr h="220649">
                <a:tc>
                  <a:txBody>
                    <a:bodyPr/>
                    <a:lstStyle/>
                    <a:p>
                      <a:pPr algn="ctr" fontAlgn="ctr"/>
                      <a:r>
                        <a:rPr lang="hr-HR" sz="1400" b="1" i="0" u="none" strike="noStrike" dirty="0">
                          <a:solidFill>
                            <a:srgbClr val="000000"/>
                          </a:solidFill>
                          <a:effectLst/>
                          <a:latin typeface="Calibri" panose="020F0502020204030204" pitchFamily="34" charset="0"/>
                        </a:rPr>
                        <a:t>Faza</a:t>
                      </a:r>
                      <a:endParaRPr lang="en-US" sz="1400" b="1" i="0" u="none" strike="noStrike" dirty="0">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1" i="0" u="none" strike="noStrike" dirty="0">
                          <a:solidFill>
                            <a:srgbClr val="000000"/>
                          </a:solidFill>
                          <a:effectLst/>
                          <a:latin typeface="Calibri" panose="020F0502020204030204" pitchFamily="34" charset="0"/>
                        </a:rPr>
                        <a:t>Aktivnost</a:t>
                      </a:r>
                      <a:endParaRPr lang="en-US" sz="1400" b="1" i="0" u="none" strike="noStrike" dirty="0">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1" i="0" u="none" strike="noStrike" dirty="0">
                          <a:solidFill>
                            <a:srgbClr val="000000"/>
                          </a:solidFill>
                          <a:effectLst/>
                          <a:latin typeface="Calibri" panose="020F0502020204030204" pitchFamily="34" charset="0"/>
                        </a:rPr>
                        <a:t>prosječno trajanje</a:t>
                      </a:r>
                      <a:endParaRPr lang="en-US" sz="1400" b="1" i="0" u="none" strike="noStrike" dirty="0">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1842962169"/>
                  </a:ext>
                </a:extLst>
              </a:tr>
              <a:tr h="220649">
                <a:tc rowSpan="6">
                  <a:txBody>
                    <a:bodyPr/>
                    <a:lstStyle/>
                    <a:p>
                      <a:pPr algn="ctr" fontAlgn="ctr"/>
                      <a:r>
                        <a:rPr lang="hr-HR" sz="1400" b="0" i="0" u="none" strike="noStrike">
                          <a:solidFill>
                            <a:srgbClr val="000000"/>
                          </a:solidFill>
                          <a:effectLst/>
                          <a:latin typeface="Calibri" panose="020F0502020204030204" pitchFamily="34" charset="0"/>
                        </a:rPr>
                        <a:t>Faza1 Ispitivanje inicijalnog podneska</a:t>
                      </a:r>
                      <a:endParaRPr lang="en-US" sz="1400" b="0" i="0" u="none" strike="noStrike">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Ispitivanje prijedloga za otvaranje zk. Ispravnog postupka </a:t>
                      </a:r>
                      <a:endParaRPr lang="en-US" sz="1400" b="0" i="0" u="none" strike="noStrike">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34</a:t>
                      </a:r>
                      <a:endParaRPr lang="en-US" sz="1400" b="0" i="0" u="none" strike="noStrike">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355146545"/>
                  </a:ext>
                </a:extLst>
              </a:tr>
              <a:tr h="220649">
                <a:tc vMerge="1">
                  <a:txBody>
                    <a:bodyPr/>
                    <a:lstStyle/>
                    <a:p>
                      <a:endParaRPr lang="en-US"/>
                    </a:p>
                  </a:txBody>
                  <a:tcPr/>
                </a:tc>
                <a:tc>
                  <a:txBody>
                    <a:bodyPr/>
                    <a:lstStyle/>
                    <a:p>
                      <a:pPr algn="ctr" fontAlgn="ctr"/>
                      <a:r>
                        <a:rPr lang="hr-HR" sz="1400" b="0" i="0" u="none" strike="noStrike">
                          <a:solidFill>
                            <a:srgbClr val="000000"/>
                          </a:solidFill>
                          <a:effectLst/>
                          <a:latin typeface="Calibri" panose="020F0502020204030204" pitchFamily="34" charset="0"/>
                        </a:rPr>
                        <a:t>Rješenje o otvaranju zk. Ispravnog postupka</a:t>
                      </a:r>
                      <a:endParaRPr lang="en-US" sz="1400" b="0" i="0" u="none" strike="noStrike">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58</a:t>
                      </a:r>
                      <a:endParaRPr lang="en-US" sz="1400" b="0" i="0" u="none" strike="noStrike">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137772497"/>
                  </a:ext>
                </a:extLst>
              </a:tr>
              <a:tr h="220649">
                <a:tc vMerge="1">
                  <a:txBody>
                    <a:bodyPr/>
                    <a:lstStyle/>
                    <a:p>
                      <a:endParaRPr lang="en-US"/>
                    </a:p>
                  </a:txBody>
                  <a:tcPr/>
                </a:tc>
                <a:tc>
                  <a:txBody>
                    <a:bodyPr/>
                    <a:lstStyle/>
                    <a:p>
                      <a:pPr algn="ctr" fontAlgn="ctr"/>
                      <a:r>
                        <a:rPr lang="hr-HR" sz="1400" b="0" i="0" u="none" strike="noStrike">
                          <a:solidFill>
                            <a:srgbClr val="000000"/>
                          </a:solidFill>
                          <a:effectLst/>
                          <a:latin typeface="Calibri" panose="020F0502020204030204" pitchFamily="34" charset="0"/>
                        </a:rPr>
                        <a:t>Oglas </a:t>
                      </a:r>
                      <a:endParaRPr lang="en-US" sz="1400" b="0" i="0" u="none" strike="noStrike">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11</a:t>
                      </a:r>
                      <a:endParaRPr lang="en-US" sz="1400" b="0" i="0" u="none" strike="noStrike">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568085269"/>
                  </a:ext>
                </a:extLst>
              </a:tr>
              <a:tr h="220649">
                <a:tc vMerge="1">
                  <a:txBody>
                    <a:bodyPr/>
                    <a:lstStyle/>
                    <a:p>
                      <a:endParaRPr lang="en-US"/>
                    </a:p>
                  </a:txBody>
                  <a:tcPr/>
                </a:tc>
                <a:tc>
                  <a:txBody>
                    <a:bodyPr/>
                    <a:lstStyle/>
                    <a:p>
                      <a:pPr algn="ctr" fontAlgn="ctr"/>
                      <a:r>
                        <a:rPr lang="hr-HR" sz="1400" b="0" i="0" u="none" strike="noStrike">
                          <a:solidFill>
                            <a:srgbClr val="000000"/>
                          </a:solidFill>
                          <a:effectLst/>
                          <a:latin typeface="Calibri" panose="020F0502020204030204" pitchFamily="34" charset="0"/>
                        </a:rPr>
                        <a:t>Dostava  pismena protustrankama</a:t>
                      </a:r>
                      <a:endParaRPr lang="en-US" sz="1400" b="0" i="0" u="none" strike="noStrike">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7</a:t>
                      </a:r>
                      <a:endParaRPr lang="en-US" sz="1400" b="0" i="0" u="none" strike="noStrike">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721738753"/>
                  </a:ext>
                </a:extLst>
              </a:tr>
              <a:tr h="220649">
                <a:tc vMerge="1">
                  <a:txBody>
                    <a:bodyPr/>
                    <a:lstStyle/>
                    <a:p>
                      <a:endParaRPr lang="en-US"/>
                    </a:p>
                  </a:txBody>
                  <a:tcPr/>
                </a:tc>
                <a:tc>
                  <a:txBody>
                    <a:bodyPr/>
                    <a:lstStyle/>
                    <a:p>
                      <a:pPr algn="ctr" fontAlgn="ctr"/>
                      <a:r>
                        <a:rPr lang="hr-HR" sz="1400" b="0" i="0" u="none" strike="noStrike">
                          <a:solidFill>
                            <a:srgbClr val="000000"/>
                          </a:solidFill>
                          <a:effectLst/>
                          <a:latin typeface="Calibri" panose="020F0502020204030204" pitchFamily="34" charset="0"/>
                        </a:rPr>
                        <a:t>Ostale radnje (rad u ZIS-u, upute referentu, i sl.)</a:t>
                      </a:r>
                      <a:endParaRPr lang="en-US" sz="1400" b="0" i="0" u="none" strike="noStrike">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20</a:t>
                      </a:r>
                      <a:endParaRPr lang="en-US" sz="1400" b="0" i="0" u="none" strike="noStrike">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579038428"/>
                  </a:ext>
                </a:extLst>
              </a:tr>
              <a:tr h="220649">
                <a:tc vMerge="1">
                  <a:txBody>
                    <a:bodyPr/>
                    <a:lstStyle/>
                    <a:p>
                      <a:endParaRPr lang="en-US"/>
                    </a:p>
                  </a:txBody>
                  <a:tcPr/>
                </a:tc>
                <a:tc>
                  <a:txBody>
                    <a:bodyPr/>
                    <a:lstStyle/>
                    <a:p>
                      <a:pPr algn="ctr" fontAlgn="ctr"/>
                      <a:r>
                        <a:rPr lang="hr-HR" sz="1400" b="0" i="0" u="none" strike="noStrike">
                          <a:solidFill>
                            <a:srgbClr val="000000"/>
                          </a:solidFill>
                          <a:effectLst/>
                          <a:latin typeface="Calibri" panose="020F0502020204030204" pitchFamily="34" charset="0"/>
                        </a:rPr>
                        <a:t>Naplata pristojbe</a:t>
                      </a:r>
                      <a:endParaRPr lang="en-US" sz="1400" b="0" i="0" u="none" strike="noStrike">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10</a:t>
                      </a:r>
                      <a:endParaRPr lang="en-US" sz="1400" b="0" i="0" u="none" strike="noStrike">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223435327"/>
                  </a:ext>
                </a:extLst>
              </a:tr>
              <a:tr h="220649">
                <a:tc rowSpan="5">
                  <a:txBody>
                    <a:bodyPr/>
                    <a:lstStyle/>
                    <a:p>
                      <a:pPr algn="ctr" fontAlgn="ctr"/>
                      <a:r>
                        <a:rPr lang="hr-HR" sz="1400" b="0" i="0" u="none" strike="noStrike">
                          <a:solidFill>
                            <a:srgbClr val="000000"/>
                          </a:solidFill>
                          <a:effectLst/>
                          <a:latin typeface="Calibri" panose="020F0502020204030204" pitchFamily="34" charset="0"/>
                        </a:rPr>
                        <a:t>Faza1 Priprema za glavnu raspravu</a:t>
                      </a:r>
                      <a:endParaRPr lang="en-US" sz="1400" b="0" i="0" u="none" strike="noStrike">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Ispitivanje prijava i prigovora te donošenje odluka o zabilježbi prijava i prigovora u zk</a:t>
                      </a:r>
                      <a:endParaRPr lang="en-US" sz="1400" b="0" i="0" u="none" strike="noStrike">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17</a:t>
                      </a:r>
                      <a:endParaRPr lang="en-US" sz="1400" b="0" i="0" u="none" strike="noStrike">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7192876"/>
                  </a:ext>
                </a:extLst>
              </a:tr>
              <a:tr h="220649">
                <a:tc vMerge="1">
                  <a:txBody>
                    <a:bodyPr/>
                    <a:lstStyle/>
                    <a:p>
                      <a:endParaRPr lang="en-US"/>
                    </a:p>
                  </a:txBody>
                  <a:tcPr/>
                </a:tc>
                <a:tc>
                  <a:txBody>
                    <a:bodyPr/>
                    <a:lstStyle/>
                    <a:p>
                      <a:pPr algn="ctr" fontAlgn="ctr"/>
                      <a:r>
                        <a:rPr lang="hr-HR" sz="1400" b="0" i="0" u="none" strike="noStrike">
                          <a:solidFill>
                            <a:srgbClr val="000000"/>
                          </a:solidFill>
                          <a:effectLst/>
                          <a:latin typeface="Calibri" panose="020F0502020204030204" pitchFamily="34" charset="0"/>
                        </a:rPr>
                        <a:t>Pripreme za glavnu raspravu</a:t>
                      </a:r>
                      <a:endParaRPr lang="en-US" sz="1400" b="0" i="0" u="none" strike="noStrike">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62</a:t>
                      </a:r>
                      <a:endParaRPr lang="en-US" sz="1400" b="0" i="0" u="none" strike="noStrike">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895449234"/>
                  </a:ext>
                </a:extLst>
              </a:tr>
              <a:tr h="220649">
                <a:tc vMerge="1">
                  <a:txBody>
                    <a:bodyPr/>
                    <a:lstStyle/>
                    <a:p>
                      <a:endParaRPr lang="en-US"/>
                    </a:p>
                  </a:txBody>
                  <a:tcPr/>
                </a:tc>
                <a:tc>
                  <a:txBody>
                    <a:bodyPr/>
                    <a:lstStyle/>
                    <a:p>
                      <a:pPr algn="ctr" fontAlgn="ctr"/>
                      <a:r>
                        <a:rPr lang="hr-HR" sz="1400" b="0" i="0" u="none" strike="noStrike">
                          <a:solidFill>
                            <a:srgbClr val="000000"/>
                          </a:solidFill>
                          <a:effectLst/>
                          <a:latin typeface="Calibri" panose="020F0502020204030204" pitchFamily="34" charset="0"/>
                        </a:rPr>
                        <a:t>Određivanje ročišta/očevida </a:t>
                      </a:r>
                      <a:endParaRPr lang="en-US" sz="1400" b="0" i="0" u="none" strike="noStrike">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32</a:t>
                      </a:r>
                      <a:endParaRPr lang="en-US" sz="1400" b="0" i="0" u="none" strike="noStrike">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106530879"/>
                  </a:ext>
                </a:extLst>
              </a:tr>
              <a:tr h="220649">
                <a:tc vMerge="1">
                  <a:txBody>
                    <a:bodyPr/>
                    <a:lstStyle/>
                    <a:p>
                      <a:endParaRPr lang="en-US"/>
                    </a:p>
                  </a:txBody>
                  <a:tcPr/>
                </a:tc>
                <a:tc>
                  <a:txBody>
                    <a:bodyPr/>
                    <a:lstStyle/>
                    <a:p>
                      <a:pPr algn="ctr" fontAlgn="ctr"/>
                      <a:r>
                        <a:rPr lang="hr-HR" sz="1400" b="0" i="0" u="none" strike="noStrike">
                          <a:solidFill>
                            <a:srgbClr val="000000"/>
                          </a:solidFill>
                          <a:effectLst/>
                          <a:latin typeface="Calibri" panose="020F0502020204030204" pitchFamily="34" charset="0"/>
                        </a:rPr>
                        <a:t>Pretraga podataka iz MUP-a, pregled ručno vođene ZK i zbirke isprava</a:t>
                      </a:r>
                      <a:endParaRPr lang="en-US" sz="1400" b="0" i="0" u="none" strike="noStrike">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5</a:t>
                      </a:r>
                      <a:endParaRPr lang="en-US" sz="1400" b="0" i="0" u="none" strike="noStrike">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965257728"/>
                  </a:ext>
                </a:extLst>
              </a:tr>
              <a:tr h="220649">
                <a:tc vMerge="1">
                  <a:txBody>
                    <a:bodyPr/>
                    <a:lstStyle/>
                    <a:p>
                      <a:endParaRPr lang="en-US"/>
                    </a:p>
                  </a:txBody>
                  <a:tcPr/>
                </a:tc>
                <a:tc>
                  <a:txBody>
                    <a:bodyPr/>
                    <a:lstStyle/>
                    <a:p>
                      <a:pPr algn="ctr" fontAlgn="ctr"/>
                      <a:r>
                        <a:rPr lang="hr-HR" sz="1400" b="0" i="0" u="none" strike="noStrike">
                          <a:solidFill>
                            <a:srgbClr val="000000"/>
                          </a:solidFill>
                          <a:effectLst/>
                          <a:latin typeface="Calibri" panose="020F0502020204030204" pitchFamily="34" charset="0"/>
                        </a:rPr>
                        <a:t>Ostale radnje (rad u ZIS-u, naredbe, i sl.)</a:t>
                      </a:r>
                      <a:endParaRPr lang="en-US" sz="1400" b="0" i="0" u="none" strike="noStrike">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7</a:t>
                      </a:r>
                      <a:endParaRPr lang="en-US" sz="1400" b="0" i="0" u="none" strike="noStrike">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834289214"/>
                  </a:ext>
                </a:extLst>
              </a:tr>
              <a:tr h="220649">
                <a:tc rowSpan="4">
                  <a:txBody>
                    <a:bodyPr/>
                    <a:lstStyle/>
                    <a:p>
                      <a:pPr algn="ctr" fontAlgn="ctr"/>
                      <a:r>
                        <a:rPr lang="hr-HR" sz="1400" b="0" i="0" u="none" strike="noStrike">
                          <a:solidFill>
                            <a:srgbClr val="000000"/>
                          </a:solidFill>
                          <a:effectLst/>
                          <a:latin typeface="Calibri" panose="020F0502020204030204" pitchFamily="34" charset="0"/>
                        </a:rPr>
                        <a:t>Faza2 Glavna rasprava</a:t>
                      </a:r>
                      <a:endParaRPr lang="en-US" sz="1400" b="0" i="0" u="none" strike="noStrike">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Ročište za glavnu raspravu</a:t>
                      </a:r>
                      <a:endParaRPr lang="en-US" sz="1400" b="0" i="0" u="none" strike="noStrike">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38</a:t>
                      </a:r>
                      <a:endParaRPr lang="en-US" sz="1400" b="0" i="0" u="none" strike="noStrike">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401839476"/>
                  </a:ext>
                </a:extLst>
              </a:tr>
              <a:tr h="220649">
                <a:tc vMerge="1">
                  <a:txBody>
                    <a:bodyPr/>
                    <a:lstStyle/>
                    <a:p>
                      <a:endParaRPr lang="en-US"/>
                    </a:p>
                  </a:txBody>
                  <a:tcPr/>
                </a:tc>
                <a:tc>
                  <a:txBody>
                    <a:bodyPr/>
                    <a:lstStyle/>
                    <a:p>
                      <a:pPr algn="ctr" fontAlgn="ctr"/>
                      <a:r>
                        <a:rPr lang="hr-HR" sz="1400" b="0" i="0" u="none" strike="noStrike">
                          <a:solidFill>
                            <a:srgbClr val="000000"/>
                          </a:solidFill>
                          <a:effectLst/>
                          <a:latin typeface="Calibri" panose="020F0502020204030204" pitchFamily="34" charset="0"/>
                        </a:rPr>
                        <a:t>Očevid</a:t>
                      </a:r>
                      <a:endParaRPr lang="en-US" sz="1400" b="0" i="0" u="none" strike="noStrike">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90</a:t>
                      </a:r>
                      <a:endParaRPr lang="en-US" sz="1400" b="0" i="0" u="none" strike="noStrike">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205330027"/>
                  </a:ext>
                </a:extLst>
              </a:tr>
              <a:tr h="220649">
                <a:tc vMerge="1">
                  <a:txBody>
                    <a:bodyPr/>
                    <a:lstStyle/>
                    <a:p>
                      <a:endParaRPr lang="en-US"/>
                    </a:p>
                  </a:txBody>
                  <a:tcPr/>
                </a:tc>
                <a:tc>
                  <a:txBody>
                    <a:bodyPr/>
                    <a:lstStyle/>
                    <a:p>
                      <a:pPr algn="ctr" fontAlgn="ctr"/>
                      <a:r>
                        <a:rPr lang="hr-HR" sz="1400" b="0" i="0" u="none" strike="noStrike">
                          <a:solidFill>
                            <a:srgbClr val="000000"/>
                          </a:solidFill>
                          <a:effectLst/>
                          <a:latin typeface="Calibri" panose="020F0502020204030204" pitchFamily="34" charset="0"/>
                        </a:rPr>
                        <a:t>Ostale odluke/dopisi (odluke kojima se predmet ne dovršava)</a:t>
                      </a:r>
                      <a:endParaRPr lang="en-US" sz="1400" b="0" i="0" u="none" strike="noStrike">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22</a:t>
                      </a:r>
                      <a:endParaRPr lang="en-US" sz="1400" b="0" i="0" u="none" strike="noStrike">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024082037"/>
                  </a:ext>
                </a:extLst>
              </a:tr>
              <a:tr h="220649">
                <a:tc vMerge="1">
                  <a:txBody>
                    <a:bodyPr/>
                    <a:lstStyle/>
                    <a:p>
                      <a:endParaRPr lang="en-US"/>
                    </a:p>
                  </a:txBody>
                  <a:tcPr/>
                </a:tc>
                <a:tc>
                  <a:txBody>
                    <a:bodyPr/>
                    <a:lstStyle/>
                    <a:p>
                      <a:pPr algn="ctr" fontAlgn="ctr"/>
                      <a:r>
                        <a:rPr lang="hr-HR" sz="1400" b="0" i="0" u="none" strike="noStrike">
                          <a:solidFill>
                            <a:srgbClr val="000000"/>
                          </a:solidFill>
                          <a:effectLst/>
                          <a:latin typeface="Calibri" panose="020F0502020204030204" pitchFamily="34" charset="0"/>
                        </a:rPr>
                        <a:t>Ostale radnje (rad u ZIS-u, naredbe, i sl.)</a:t>
                      </a:r>
                      <a:endParaRPr lang="en-US" sz="1400" b="0" i="0" u="none" strike="noStrike">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15</a:t>
                      </a:r>
                      <a:endParaRPr lang="en-US" sz="1400" b="0" i="0" u="none" strike="noStrike">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149368507"/>
                  </a:ext>
                </a:extLst>
              </a:tr>
              <a:tr h="220649">
                <a:tc rowSpan="5">
                  <a:txBody>
                    <a:bodyPr/>
                    <a:lstStyle/>
                    <a:p>
                      <a:pPr algn="ctr" fontAlgn="ctr"/>
                      <a:r>
                        <a:rPr lang="hr-HR" sz="1400" b="0" i="0" u="none" strike="noStrike">
                          <a:solidFill>
                            <a:srgbClr val="000000"/>
                          </a:solidFill>
                          <a:effectLst/>
                          <a:latin typeface="Calibri" panose="020F0502020204030204" pitchFamily="34" charset="0"/>
                        </a:rPr>
                        <a:t>Faza3 Odluka</a:t>
                      </a:r>
                      <a:endParaRPr lang="en-US" sz="1400" b="0" i="0" u="none" strike="noStrike">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Proučavanje spisa prije odlučivanja, sudske prakse i propisa</a:t>
                      </a:r>
                      <a:endParaRPr lang="en-US" sz="1400" b="0" i="0" u="none" strike="noStrike">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25</a:t>
                      </a:r>
                      <a:endParaRPr lang="en-US" sz="1400" b="0" i="0" u="none" strike="noStrike">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869544990"/>
                  </a:ext>
                </a:extLst>
              </a:tr>
              <a:tr h="220649">
                <a:tc vMerge="1">
                  <a:txBody>
                    <a:bodyPr/>
                    <a:lstStyle/>
                    <a:p>
                      <a:endParaRPr lang="en-US"/>
                    </a:p>
                  </a:txBody>
                  <a:tcPr/>
                </a:tc>
                <a:tc>
                  <a:txBody>
                    <a:bodyPr/>
                    <a:lstStyle/>
                    <a:p>
                      <a:pPr algn="ctr" fontAlgn="ctr"/>
                      <a:r>
                        <a:rPr lang="hr-HR" sz="1400" b="0" i="0" u="none" strike="noStrike">
                          <a:solidFill>
                            <a:srgbClr val="000000"/>
                          </a:solidFill>
                          <a:effectLst/>
                          <a:latin typeface="Calibri" panose="020F0502020204030204" pitchFamily="34" charset="0"/>
                        </a:rPr>
                        <a:t>Izrada odluke</a:t>
                      </a:r>
                      <a:endParaRPr lang="en-US" sz="1400" b="0" i="0" u="none" strike="noStrike">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61</a:t>
                      </a:r>
                      <a:endParaRPr lang="en-US" sz="1400" b="0" i="0" u="none" strike="noStrike">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856177637"/>
                  </a:ext>
                </a:extLst>
              </a:tr>
              <a:tr h="220649">
                <a:tc vMerge="1">
                  <a:txBody>
                    <a:bodyPr/>
                    <a:lstStyle/>
                    <a:p>
                      <a:endParaRPr lang="en-US"/>
                    </a:p>
                  </a:txBody>
                  <a:tcPr/>
                </a:tc>
                <a:tc>
                  <a:txBody>
                    <a:bodyPr/>
                    <a:lstStyle/>
                    <a:p>
                      <a:pPr algn="ctr" fontAlgn="ctr"/>
                      <a:r>
                        <a:rPr lang="hr-HR" sz="1400" b="0" i="0" u="none" strike="noStrike">
                          <a:solidFill>
                            <a:srgbClr val="000000"/>
                          </a:solidFill>
                          <a:effectLst/>
                          <a:latin typeface="Calibri" panose="020F0502020204030204" pitchFamily="34" charset="0"/>
                        </a:rPr>
                        <a:t>Ostale odluke (dopunsko rješenje, ispravak rješenja itd.)</a:t>
                      </a:r>
                      <a:endParaRPr lang="en-US" sz="1400" b="0" i="0" u="none" strike="noStrike">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18</a:t>
                      </a:r>
                      <a:endParaRPr lang="en-US" sz="1400" b="0" i="0" u="none" strike="noStrike">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778156234"/>
                  </a:ext>
                </a:extLst>
              </a:tr>
              <a:tr h="220649">
                <a:tc vMerge="1">
                  <a:txBody>
                    <a:bodyPr/>
                    <a:lstStyle/>
                    <a:p>
                      <a:endParaRPr lang="en-US"/>
                    </a:p>
                  </a:txBody>
                  <a:tcPr/>
                </a:tc>
                <a:tc>
                  <a:txBody>
                    <a:bodyPr/>
                    <a:lstStyle/>
                    <a:p>
                      <a:pPr algn="ctr" fontAlgn="ctr"/>
                      <a:r>
                        <a:rPr lang="hr-HR" sz="1400" b="0" i="0" u="none" strike="noStrike">
                          <a:solidFill>
                            <a:srgbClr val="000000"/>
                          </a:solidFill>
                          <a:effectLst/>
                          <a:latin typeface="Calibri" panose="020F0502020204030204" pitchFamily="34" charset="0"/>
                        </a:rPr>
                        <a:t>Ostale radnje (rad u ZIS-u, naredbe, i sl.)</a:t>
                      </a:r>
                      <a:endParaRPr lang="en-US" sz="1400" b="0" i="0" u="none" strike="noStrike">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18</a:t>
                      </a:r>
                      <a:endParaRPr lang="en-US" sz="1400" b="0" i="0" u="none" strike="noStrike">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56368275"/>
                  </a:ext>
                </a:extLst>
              </a:tr>
              <a:tr h="220649">
                <a:tc vMerge="1">
                  <a:txBody>
                    <a:bodyPr/>
                    <a:lstStyle/>
                    <a:p>
                      <a:endParaRPr lang="en-US"/>
                    </a:p>
                  </a:txBody>
                  <a:tcPr/>
                </a:tc>
                <a:tc>
                  <a:txBody>
                    <a:bodyPr/>
                    <a:lstStyle/>
                    <a:p>
                      <a:pPr algn="ctr" fontAlgn="ctr"/>
                      <a:r>
                        <a:rPr lang="hr-HR" sz="1400" b="0" i="0" u="none" strike="noStrike">
                          <a:solidFill>
                            <a:srgbClr val="000000"/>
                          </a:solidFill>
                          <a:effectLst/>
                          <a:latin typeface="Calibri" panose="020F0502020204030204" pitchFamily="34" charset="0"/>
                        </a:rPr>
                        <a:t>Naplata pristojbe</a:t>
                      </a:r>
                      <a:endParaRPr lang="en-US" sz="1400" b="0" i="0" u="none" strike="noStrike">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13</a:t>
                      </a:r>
                      <a:endParaRPr lang="en-US" sz="1400" b="0" i="0" u="none" strike="noStrike">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106633782"/>
                  </a:ext>
                </a:extLst>
              </a:tr>
              <a:tr h="220649">
                <a:tc>
                  <a:txBody>
                    <a:bodyPr/>
                    <a:lstStyle/>
                    <a:p>
                      <a:pPr algn="ctr" fontAlgn="ctr"/>
                      <a:r>
                        <a:rPr lang="hr-HR" sz="1400" b="0" i="0" u="none" strike="noStrike">
                          <a:solidFill>
                            <a:srgbClr val="000000"/>
                          </a:solidFill>
                          <a:effectLst/>
                          <a:latin typeface="Calibri" panose="020F0502020204030204" pitchFamily="34" charset="0"/>
                        </a:rPr>
                        <a:t>Faza4 Aktivnosti nakon donošenja odluke</a:t>
                      </a:r>
                      <a:endParaRPr lang="en-US" sz="1400" b="0" i="0" u="none" strike="noStrike">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Ostale radnje (rad u ZIS-u, naredbe, i sl.)</a:t>
                      </a:r>
                      <a:endParaRPr lang="en-US" sz="1400" b="0" i="0" u="none" strike="noStrike">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11</a:t>
                      </a:r>
                      <a:endParaRPr lang="en-US" sz="1400" b="0" i="0" u="none" strike="noStrike">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181281279"/>
                  </a:ext>
                </a:extLst>
              </a:tr>
              <a:tr h="220649">
                <a:tc>
                  <a:txBody>
                    <a:bodyPr/>
                    <a:lstStyle/>
                    <a:p>
                      <a:pPr algn="ctr" fontAlgn="ctr"/>
                      <a:r>
                        <a:rPr lang="hr-HR" sz="1400" b="1" i="0" u="none" strike="noStrike" dirty="0">
                          <a:solidFill>
                            <a:srgbClr val="000000"/>
                          </a:solidFill>
                          <a:effectLst/>
                          <a:latin typeface="Calibri" panose="020F0502020204030204" pitchFamily="34" charset="0"/>
                        </a:rPr>
                        <a:t>Ukupno</a:t>
                      </a:r>
                      <a:endParaRPr lang="en-US" sz="1400" b="1" i="0" u="none" strike="noStrike" dirty="0">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0" i="0" u="none" strike="noStrike" dirty="0">
                          <a:solidFill>
                            <a:srgbClr val="000000"/>
                          </a:solidFill>
                          <a:effectLst/>
                          <a:latin typeface="Calibri" panose="020F0502020204030204" pitchFamily="34" charset="0"/>
                        </a:rPr>
                        <a:t> </a:t>
                      </a:r>
                      <a:endParaRPr lang="en-US" sz="1400" b="0" i="0" u="none" strike="noStrike" dirty="0">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1" i="0" u="none" strike="noStrike" dirty="0">
                          <a:solidFill>
                            <a:srgbClr val="000000"/>
                          </a:solidFill>
                          <a:effectLst/>
                          <a:latin typeface="Calibri" panose="020F0502020204030204" pitchFamily="34" charset="0"/>
                        </a:rPr>
                        <a:t>573</a:t>
                      </a:r>
                      <a:endParaRPr lang="en-US" sz="1400" b="1" i="0" u="none" strike="noStrike" dirty="0">
                        <a:solidFill>
                          <a:srgbClr val="000000"/>
                        </a:solidFill>
                        <a:effectLst/>
                        <a:latin typeface="Calibri" panose="020F0502020204030204" pitchFamily="34" charset="0"/>
                      </a:endParaRPr>
                    </a:p>
                  </a:txBody>
                  <a:tcPr marL="7024" marR="7024" marT="702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2790232552"/>
                  </a:ext>
                </a:extLst>
              </a:tr>
            </a:tbl>
          </a:graphicData>
        </a:graphic>
      </p:graphicFrame>
    </p:spTree>
    <p:extLst>
      <p:ext uri="{BB962C8B-B14F-4D97-AF65-F5344CB8AC3E}">
        <p14:creationId xmlns:p14="http://schemas.microsoft.com/office/powerpoint/2010/main" val="2118477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274320" y="205309"/>
            <a:ext cx="12344400" cy="1143000"/>
          </a:xfrm>
        </p:spPr>
        <p:txBody>
          <a:bodyPr/>
          <a:lstStyle/>
          <a:p>
            <a:r>
              <a:rPr lang="hr-HR" dirty="0">
                <a:cs typeface="IBM Plex Arabic" panose="020B0503050203000203" pitchFamily="34" charset="-78"/>
              </a:rPr>
              <a:t>Zemljišnoknjižni postupak – prosječna trajanja aktivnosti (povezivanje)</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2" name="Table 1">
            <a:extLst>
              <a:ext uri="{FF2B5EF4-FFF2-40B4-BE49-F238E27FC236}">
                <a16:creationId xmlns:a16="http://schemas.microsoft.com/office/drawing/2014/main" id="{1768F73B-2A03-4490-8137-6B6144F3FEFD}"/>
              </a:ext>
            </a:extLst>
          </p:cNvPr>
          <p:cNvGraphicFramePr>
            <a:graphicFrameLocks noGrp="1"/>
          </p:cNvGraphicFramePr>
          <p:nvPr>
            <p:extLst>
              <p:ext uri="{D42A27DB-BD31-4B8C-83A1-F6EECF244321}">
                <p14:modId xmlns:p14="http://schemas.microsoft.com/office/powerpoint/2010/main" val="545531636"/>
              </p:ext>
            </p:extLst>
          </p:nvPr>
        </p:nvGraphicFramePr>
        <p:xfrm>
          <a:off x="1999146" y="1873477"/>
          <a:ext cx="9921240" cy="4482646"/>
        </p:xfrm>
        <a:graphic>
          <a:graphicData uri="http://schemas.openxmlformats.org/drawingml/2006/table">
            <a:tbl>
              <a:tblPr firstRow="1" firstCol="1" bandRow="1"/>
              <a:tblGrid>
                <a:gridCol w="3449381">
                  <a:extLst>
                    <a:ext uri="{9D8B030D-6E8A-4147-A177-3AD203B41FA5}">
                      <a16:colId xmlns:a16="http://schemas.microsoft.com/office/drawing/2014/main" val="1234803096"/>
                    </a:ext>
                  </a:extLst>
                </a:gridCol>
                <a:gridCol w="4917930">
                  <a:extLst>
                    <a:ext uri="{9D8B030D-6E8A-4147-A177-3AD203B41FA5}">
                      <a16:colId xmlns:a16="http://schemas.microsoft.com/office/drawing/2014/main" val="988398179"/>
                    </a:ext>
                  </a:extLst>
                </a:gridCol>
                <a:gridCol w="1553929">
                  <a:extLst>
                    <a:ext uri="{9D8B030D-6E8A-4147-A177-3AD203B41FA5}">
                      <a16:colId xmlns:a16="http://schemas.microsoft.com/office/drawing/2014/main" val="2730775747"/>
                    </a:ext>
                  </a:extLst>
                </a:gridCol>
              </a:tblGrid>
              <a:tr h="320189">
                <a:tc>
                  <a:txBody>
                    <a:bodyPr/>
                    <a:lstStyle/>
                    <a:p>
                      <a:pPr algn="ctr" fontAlgn="ctr"/>
                      <a:r>
                        <a:rPr lang="hr-HR" sz="1500" b="1" i="0" u="none" strike="noStrike" dirty="0">
                          <a:solidFill>
                            <a:srgbClr val="000000"/>
                          </a:solidFill>
                          <a:effectLst/>
                          <a:latin typeface="Calibri" panose="020F0502020204030204" pitchFamily="34" charset="0"/>
                        </a:rPr>
                        <a:t>Faza</a:t>
                      </a:r>
                      <a:endParaRPr lang="en-US" sz="1500" b="1" i="0" u="none" strike="noStrike" dirty="0">
                        <a:solidFill>
                          <a:srgbClr val="000000"/>
                        </a:solidFill>
                        <a:effectLst/>
                        <a:latin typeface="Calibri" panose="020F0502020204030204" pitchFamily="34" charset="0"/>
                      </a:endParaRPr>
                    </a:p>
                  </a:txBody>
                  <a:tcPr marL="8498" marR="8498" marT="849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500" b="1" i="0" u="none" strike="noStrike" dirty="0">
                          <a:solidFill>
                            <a:srgbClr val="000000"/>
                          </a:solidFill>
                          <a:effectLst/>
                          <a:latin typeface="Calibri" panose="020F0502020204030204" pitchFamily="34" charset="0"/>
                        </a:rPr>
                        <a:t>aktivnost</a:t>
                      </a:r>
                      <a:endParaRPr lang="en-US" sz="1500" b="1" i="0" u="none" strike="noStrike" dirty="0">
                        <a:solidFill>
                          <a:srgbClr val="000000"/>
                        </a:solidFill>
                        <a:effectLst/>
                        <a:latin typeface="Calibri" panose="020F0502020204030204" pitchFamily="34" charset="0"/>
                      </a:endParaRPr>
                    </a:p>
                  </a:txBody>
                  <a:tcPr marL="8498" marR="8498" marT="849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500" b="1" i="0" u="none" strike="noStrike" dirty="0">
                          <a:solidFill>
                            <a:srgbClr val="000000"/>
                          </a:solidFill>
                          <a:effectLst/>
                          <a:latin typeface="Calibri" panose="020F0502020204030204" pitchFamily="34" charset="0"/>
                        </a:rPr>
                        <a:t>prosječno trajanje</a:t>
                      </a:r>
                      <a:endParaRPr lang="en-US" sz="1500" b="1" i="0" u="none" strike="noStrike" dirty="0">
                        <a:solidFill>
                          <a:srgbClr val="000000"/>
                        </a:solidFill>
                        <a:effectLst/>
                        <a:latin typeface="Calibri" panose="020F0502020204030204" pitchFamily="34" charset="0"/>
                      </a:endParaRPr>
                    </a:p>
                  </a:txBody>
                  <a:tcPr marL="8498" marR="8498" marT="849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1402478324"/>
                  </a:ext>
                </a:extLst>
              </a:tr>
              <a:tr h="320189">
                <a:tc rowSpan="2">
                  <a:txBody>
                    <a:bodyPr/>
                    <a:lstStyle/>
                    <a:p>
                      <a:pPr algn="ctr" fontAlgn="ctr"/>
                      <a:r>
                        <a:rPr lang="hr-HR" sz="1500" b="0" i="0" u="none" strike="noStrike">
                          <a:solidFill>
                            <a:srgbClr val="000000"/>
                          </a:solidFill>
                          <a:effectLst/>
                          <a:latin typeface="Calibri" panose="020F0502020204030204" pitchFamily="34" charset="0"/>
                        </a:rPr>
                        <a:t>Faza1 Ispitivanje inicijalnog podneska</a:t>
                      </a:r>
                      <a:endParaRPr lang="en-US" sz="1500" b="0" i="0" u="none" strike="noStrike">
                        <a:solidFill>
                          <a:srgbClr val="000000"/>
                        </a:solidFill>
                        <a:effectLst/>
                        <a:latin typeface="Calibri" panose="020F0502020204030204" pitchFamily="34" charset="0"/>
                      </a:endParaRPr>
                    </a:p>
                  </a:txBody>
                  <a:tcPr marL="8498" marR="8498" marT="849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a:solidFill>
                            <a:srgbClr val="000000"/>
                          </a:solidFill>
                          <a:effectLst/>
                          <a:latin typeface="Calibri" panose="020F0502020204030204" pitchFamily="34" charset="0"/>
                        </a:rPr>
                        <a:t>Ispitivanje prijedloga za povezivanje </a:t>
                      </a:r>
                      <a:endParaRPr lang="en-US" sz="1500" b="0" i="0" u="none" strike="noStrike">
                        <a:solidFill>
                          <a:srgbClr val="000000"/>
                        </a:solidFill>
                        <a:effectLst/>
                        <a:latin typeface="Calibri" panose="020F0502020204030204" pitchFamily="34" charset="0"/>
                      </a:endParaRPr>
                    </a:p>
                  </a:txBody>
                  <a:tcPr marL="8498" marR="8498" marT="849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a:solidFill>
                            <a:srgbClr val="000000"/>
                          </a:solidFill>
                          <a:effectLst/>
                          <a:latin typeface="Calibri" panose="020F0502020204030204" pitchFamily="34" charset="0"/>
                        </a:rPr>
                        <a:t>75</a:t>
                      </a:r>
                      <a:endParaRPr lang="en-US" sz="1500" b="0" i="0" u="none" strike="noStrike">
                        <a:solidFill>
                          <a:srgbClr val="000000"/>
                        </a:solidFill>
                        <a:effectLst/>
                        <a:latin typeface="Calibri" panose="020F0502020204030204" pitchFamily="34" charset="0"/>
                      </a:endParaRPr>
                    </a:p>
                  </a:txBody>
                  <a:tcPr marL="8498" marR="8498" marT="849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672785984"/>
                  </a:ext>
                </a:extLst>
              </a:tr>
              <a:tr h="320189">
                <a:tc vMerge="1">
                  <a:txBody>
                    <a:bodyPr/>
                    <a:lstStyle/>
                    <a:p>
                      <a:endParaRPr lang="en-US"/>
                    </a:p>
                  </a:txBody>
                  <a:tcPr/>
                </a:tc>
                <a:tc>
                  <a:txBody>
                    <a:bodyPr/>
                    <a:lstStyle/>
                    <a:p>
                      <a:pPr algn="ctr" fontAlgn="ctr"/>
                      <a:r>
                        <a:rPr lang="hr-HR" sz="1500" b="0" i="0" u="none" strike="noStrike">
                          <a:solidFill>
                            <a:srgbClr val="000000"/>
                          </a:solidFill>
                          <a:effectLst/>
                          <a:latin typeface="Calibri" panose="020F0502020204030204" pitchFamily="34" charset="0"/>
                        </a:rPr>
                        <a:t>Ostale radnje (rad u ZIS-u, upute referentu, i sl.)</a:t>
                      </a:r>
                      <a:endParaRPr lang="en-US" sz="1500" b="0" i="0" u="none" strike="noStrike">
                        <a:solidFill>
                          <a:srgbClr val="000000"/>
                        </a:solidFill>
                        <a:effectLst/>
                        <a:latin typeface="Calibri" panose="020F0502020204030204" pitchFamily="34" charset="0"/>
                      </a:endParaRPr>
                    </a:p>
                  </a:txBody>
                  <a:tcPr marL="8498" marR="8498" marT="849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a:solidFill>
                            <a:srgbClr val="000000"/>
                          </a:solidFill>
                          <a:effectLst/>
                          <a:latin typeface="Calibri" panose="020F0502020204030204" pitchFamily="34" charset="0"/>
                        </a:rPr>
                        <a:t>39</a:t>
                      </a:r>
                      <a:endParaRPr lang="en-US" sz="1500" b="0" i="0" u="none" strike="noStrike">
                        <a:solidFill>
                          <a:srgbClr val="000000"/>
                        </a:solidFill>
                        <a:effectLst/>
                        <a:latin typeface="Calibri" panose="020F0502020204030204" pitchFamily="34" charset="0"/>
                      </a:endParaRPr>
                    </a:p>
                  </a:txBody>
                  <a:tcPr marL="8498" marR="8498" marT="849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562772536"/>
                  </a:ext>
                </a:extLst>
              </a:tr>
              <a:tr h="320189">
                <a:tc rowSpan="2">
                  <a:txBody>
                    <a:bodyPr/>
                    <a:lstStyle/>
                    <a:p>
                      <a:pPr algn="ctr" fontAlgn="ctr"/>
                      <a:r>
                        <a:rPr lang="hr-HR" sz="1500" b="0" i="0" u="none" strike="noStrike">
                          <a:solidFill>
                            <a:srgbClr val="000000"/>
                          </a:solidFill>
                          <a:effectLst/>
                          <a:latin typeface="Calibri" panose="020F0502020204030204" pitchFamily="34" charset="0"/>
                        </a:rPr>
                        <a:t>Faza1 Priprema za glavnu raspravu</a:t>
                      </a:r>
                      <a:endParaRPr lang="en-US" sz="1500" b="0" i="0" u="none" strike="noStrike">
                        <a:solidFill>
                          <a:srgbClr val="000000"/>
                        </a:solidFill>
                        <a:effectLst/>
                        <a:latin typeface="Calibri" panose="020F0502020204030204" pitchFamily="34" charset="0"/>
                      </a:endParaRPr>
                    </a:p>
                  </a:txBody>
                  <a:tcPr marL="8498" marR="8498" marT="849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a:solidFill>
                            <a:srgbClr val="000000"/>
                          </a:solidFill>
                          <a:effectLst/>
                          <a:latin typeface="Calibri" panose="020F0502020204030204" pitchFamily="34" charset="0"/>
                        </a:rPr>
                        <a:t>Pripreme za glavnu raspravu</a:t>
                      </a:r>
                      <a:endParaRPr lang="en-US" sz="1500" b="0" i="0" u="none" strike="noStrike">
                        <a:solidFill>
                          <a:srgbClr val="000000"/>
                        </a:solidFill>
                        <a:effectLst/>
                        <a:latin typeface="Calibri" panose="020F0502020204030204" pitchFamily="34" charset="0"/>
                      </a:endParaRPr>
                    </a:p>
                  </a:txBody>
                  <a:tcPr marL="8498" marR="8498" marT="849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a:solidFill>
                            <a:srgbClr val="000000"/>
                          </a:solidFill>
                          <a:effectLst/>
                          <a:latin typeface="Calibri" panose="020F0502020204030204" pitchFamily="34" charset="0"/>
                        </a:rPr>
                        <a:t>61</a:t>
                      </a:r>
                      <a:endParaRPr lang="en-US" sz="1500" b="0" i="0" u="none" strike="noStrike">
                        <a:solidFill>
                          <a:srgbClr val="000000"/>
                        </a:solidFill>
                        <a:effectLst/>
                        <a:latin typeface="Calibri" panose="020F0502020204030204" pitchFamily="34" charset="0"/>
                      </a:endParaRPr>
                    </a:p>
                  </a:txBody>
                  <a:tcPr marL="8498" marR="8498" marT="849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857277757"/>
                  </a:ext>
                </a:extLst>
              </a:tr>
              <a:tr h="320189">
                <a:tc vMerge="1">
                  <a:txBody>
                    <a:bodyPr/>
                    <a:lstStyle/>
                    <a:p>
                      <a:endParaRPr lang="en-US"/>
                    </a:p>
                  </a:txBody>
                  <a:tcPr/>
                </a:tc>
                <a:tc>
                  <a:txBody>
                    <a:bodyPr/>
                    <a:lstStyle/>
                    <a:p>
                      <a:pPr algn="ctr" fontAlgn="ctr"/>
                      <a:r>
                        <a:rPr lang="hr-HR" sz="1500" b="0" i="0" u="none" strike="noStrike">
                          <a:solidFill>
                            <a:srgbClr val="000000"/>
                          </a:solidFill>
                          <a:effectLst/>
                          <a:latin typeface="Calibri" panose="020F0502020204030204" pitchFamily="34" charset="0"/>
                        </a:rPr>
                        <a:t>Određivanje ročišta/očevida </a:t>
                      </a:r>
                      <a:endParaRPr lang="en-US" sz="1500" b="0" i="0" u="none" strike="noStrike">
                        <a:solidFill>
                          <a:srgbClr val="000000"/>
                        </a:solidFill>
                        <a:effectLst/>
                        <a:latin typeface="Calibri" panose="020F0502020204030204" pitchFamily="34" charset="0"/>
                      </a:endParaRPr>
                    </a:p>
                  </a:txBody>
                  <a:tcPr marL="8498" marR="8498" marT="849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a:solidFill>
                            <a:srgbClr val="000000"/>
                          </a:solidFill>
                          <a:effectLst/>
                          <a:latin typeface="Calibri" panose="020F0502020204030204" pitchFamily="34" charset="0"/>
                        </a:rPr>
                        <a:t>14</a:t>
                      </a:r>
                      <a:endParaRPr lang="en-US" sz="1500" b="0" i="0" u="none" strike="noStrike">
                        <a:solidFill>
                          <a:srgbClr val="000000"/>
                        </a:solidFill>
                        <a:effectLst/>
                        <a:latin typeface="Calibri" panose="020F0502020204030204" pitchFamily="34" charset="0"/>
                      </a:endParaRPr>
                    </a:p>
                  </a:txBody>
                  <a:tcPr marL="8498" marR="8498" marT="849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173504608"/>
                  </a:ext>
                </a:extLst>
              </a:tr>
              <a:tr h="320189">
                <a:tc rowSpan="2">
                  <a:txBody>
                    <a:bodyPr/>
                    <a:lstStyle/>
                    <a:p>
                      <a:pPr algn="ctr" fontAlgn="ctr"/>
                      <a:r>
                        <a:rPr lang="hr-HR" sz="1500" b="0" i="0" u="none" strike="noStrike">
                          <a:solidFill>
                            <a:srgbClr val="000000"/>
                          </a:solidFill>
                          <a:effectLst/>
                          <a:latin typeface="Calibri" panose="020F0502020204030204" pitchFamily="34" charset="0"/>
                        </a:rPr>
                        <a:t>Faza2 Glavna rasprava</a:t>
                      </a:r>
                      <a:endParaRPr lang="en-US" sz="1500" b="0" i="0" u="none" strike="noStrike">
                        <a:solidFill>
                          <a:srgbClr val="000000"/>
                        </a:solidFill>
                        <a:effectLst/>
                        <a:latin typeface="Calibri" panose="020F0502020204030204" pitchFamily="34" charset="0"/>
                      </a:endParaRPr>
                    </a:p>
                  </a:txBody>
                  <a:tcPr marL="8498" marR="8498" marT="849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a:solidFill>
                            <a:srgbClr val="000000"/>
                          </a:solidFill>
                          <a:effectLst/>
                          <a:latin typeface="Calibri" panose="020F0502020204030204" pitchFamily="34" charset="0"/>
                        </a:rPr>
                        <a:t>Ročište za glavnu raspravu</a:t>
                      </a:r>
                      <a:endParaRPr lang="en-US" sz="1500" b="0" i="0" u="none" strike="noStrike">
                        <a:solidFill>
                          <a:srgbClr val="000000"/>
                        </a:solidFill>
                        <a:effectLst/>
                        <a:latin typeface="Calibri" panose="020F0502020204030204" pitchFamily="34" charset="0"/>
                      </a:endParaRPr>
                    </a:p>
                  </a:txBody>
                  <a:tcPr marL="8498" marR="8498" marT="849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a:solidFill>
                            <a:srgbClr val="000000"/>
                          </a:solidFill>
                          <a:effectLst/>
                          <a:latin typeface="Calibri" panose="020F0502020204030204" pitchFamily="34" charset="0"/>
                        </a:rPr>
                        <a:t>45</a:t>
                      </a:r>
                      <a:endParaRPr lang="en-US" sz="1500" b="0" i="0" u="none" strike="noStrike">
                        <a:solidFill>
                          <a:srgbClr val="000000"/>
                        </a:solidFill>
                        <a:effectLst/>
                        <a:latin typeface="Calibri" panose="020F0502020204030204" pitchFamily="34" charset="0"/>
                      </a:endParaRPr>
                    </a:p>
                  </a:txBody>
                  <a:tcPr marL="8498" marR="8498" marT="849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69651321"/>
                  </a:ext>
                </a:extLst>
              </a:tr>
              <a:tr h="320189">
                <a:tc vMerge="1">
                  <a:txBody>
                    <a:bodyPr/>
                    <a:lstStyle/>
                    <a:p>
                      <a:endParaRPr lang="en-US"/>
                    </a:p>
                  </a:txBody>
                  <a:tcPr/>
                </a:tc>
                <a:tc>
                  <a:txBody>
                    <a:bodyPr/>
                    <a:lstStyle/>
                    <a:p>
                      <a:pPr algn="ctr" fontAlgn="ctr"/>
                      <a:r>
                        <a:rPr lang="hr-HR" sz="1500" b="0" i="0" u="none" strike="noStrike">
                          <a:solidFill>
                            <a:srgbClr val="000000"/>
                          </a:solidFill>
                          <a:effectLst/>
                          <a:latin typeface="Calibri" panose="020F0502020204030204" pitchFamily="34" charset="0"/>
                        </a:rPr>
                        <a:t>Očevid</a:t>
                      </a:r>
                      <a:endParaRPr lang="en-US" sz="1500" b="0" i="0" u="none" strike="noStrike">
                        <a:solidFill>
                          <a:srgbClr val="000000"/>
                        </a:solidFill>
                        <a:effectLst/>
                        <a:latin typeface="Calibri" panose="020F0502020204030204" pitchFamily="34" charset="0"/>
                      </a:endParaRPr>
                    </a:p>
                  </a:txBody>
                  <a:tcPr marL="8498" marR="8498" marT="849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a:solidFill>
                            <a:srgbClr val="000000"/>
                          </a:solidFill>
                          <a:effectLst/>
                          <a:latin typeface="Calibri" panose="020F0502020204030204" pitchFamily="34" charset="0"/>
                        </a:rPr>
                        <a:t>60</a:t>
                      </a:r>
                      <a:endParaRPr lang="en-US" sz="1500" b="0" i="0" u="none" strike="noStrike">
                        <a:solidFill>
                          <a:srgbClr val="000000"/>
                        </a:solidFill>
                        <a:effectLst/>
                        <a:latin typeface="Calibri" panose="020F0502020204030204" pitchFamily="34" charset="0"/>
                      </a:endParaRPr>
                    </a:p>
                  </a:txBody>
                  <a:tcPr marL="8498" marR="8498" marT="849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198118277"/>
                  </a:ext>
                </a:extLst>
              </a:tr>
              <a:tr h="320189">
                <a:tc rowSpan="2">
                  <a:txBody>
                    <a:bodyPr/>
                    <a:lstStyle/>
                    <a:p>
                      <a:pPr algn="ctr" fontAlgn="ctr"/>
                      <a:r>
                        <a:rPr lang="hr-HR" sz="1500" b="0" i="0" u="none" strike="noStrike">
                          <a:solidFill>
                            <a:srgbClr val="000000"/>
                          </a:solidFill>
                          <a:effectLst/>
                          <a:latin typeface="Calibri" panose="020F0502020204030204" pitchFamily="34" charset="0"/>
                        </a:rPr>
                        <a:t>Faza3 Odluka</a:t>
                      </a:r>
                      <a:endParaRPr lang="en-US" sz="1500" b="0" i="0" u="none" strike="noStrike">
                        <a:solidFill>
                          <a:srgbClr val="000000"/>
                        </a:solidFill>
                        <a:effectLst/>
                        <a:latin typeface="Calibri" panose="020F0502020204030204" pitchFamily="34" charset="0"/>
                      </a:endParaRPr>
                    </a:p>
                  </a:txBody>
                  <a:tcPr marL="8498" marR="8498" marT="849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a:solidFill>
                            <a:srgbClr val="000000"/>
                          </a:solidFill>
                          <a:effectLst/>
                          <a:latin typeface="Calibri" panose="020F0502020204030204" pitchFamily="34" charset="0"/>
                        </a:rPr>
                        <a:t>Proučavanje spisa prije odlučivanja, sudske prakse i propisa</a:t>
                      </a:r>
                      <a:endParaRPr lang="en-US" sz="1500" b="0" i="0" u="none" strike="noStrike">
                        <a:solidFill>
                          <a:srgbClr val="000000"/>
                        </a:solidFill>
                        <a:effectLst/>
                        <a:latin typeface="Calibri" panose="020F0502020204030204" pitchFamily="34" charset="0"/>
                      </a:endParaRPr>
                    </a:p>
                  </a:txBody>
                  <a:tcPr marL="8498" marR="8498" marT="849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a:solidFill>
                            <a:srgbClr val="000000"/>
                          </a:solidFill>
                          <a:effectLst/>
                          <a:latin typeface="Calibri" panose="020F0502020204030204" pitchFamily="34" charset="0"/>
                        </a:rPr>
                        <a:t>45</a:t>
                      </a:r>
                      <a:endParaRPr lang="en-US" sz="1500" b="0" i="0" u="none" strike="noStrike">
                        <a:solidFill>
                          <a:srgbClr val="000000"/>
                        </a:solidFill>
                        <a:effectLst/>
                        <a:latin typeface="Calibri" panose="020F0502020204030204" pitchFamily="34" charset="0"/>
                      </a:endParaRPr>
                    </a:p>
                  </a:txBody>
                  <a:tcPr marL="8498" marR="8498" marT="849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75989232"/>
                  </a:ext>
                </a:extLst>
              </a:tr>
              <a:tr h="320189">
                <a:tc vMerge="1">
                  <a:txBody>
                    <a:bodyPr/>
                    <a:lstStyle/>
                    <a:p>
                      <a:endParaRPr lang="en-US"/>
                    </a:p>
                  </a:txBody>
                  <a:tcPr/>
                </a:tc>
                <a:tc>
                  <a:txBody>
                    <a:bodyPr/>
                    <a:lstStyle/>
                    <a:p>
                      <a:pPr algn="ctr" fontAlgn="ctr"/>
                      <a:r>
                        <a:rPr lang="hr-HR" sz="1500" b="0" i="0" u="none" strike="noStrike">
                          <a:solidFill>
                            <a:srgbClr val="000000"/>
                          </a:solidFill>
                          <a:effectLst/>
                          <a:latin typeface="Calibri" panose="020F0502020204030204" pitchFamily="34" charset="0"/>
                        </a:rPr>
                        <a:t>Izrada odluke</a:t>
                      </a:r>
                      <a:endParaRPr lang="en-US" sz="1500" b="0" i="0" u="none" strike="noStrike">
                        <a:solidFill>
                          <a:srgbClr val="000000"/>
                        </a:solidFill>
                        <a:effectLst/>
                        <a:latin typeface="Calibri" panose="020F0502020204030204" pitchFamily="34" charset="0"/>
                      </a:endParaRPr>
                    </a:p>
                  </a:txBody>
                  <a:tcPr marL="8498" marR="8498" marT="849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a:solidFill>
                            <a:srgbClr val="000000"/>
                          </a:solidFill>
                          <a:effectLst/>
                          <a:latin typeface="Calibri" panose="020F0502020204030204" pitchFamily="34" charset="0"/>
                        </a:rPr>
                        <a:t>112</a:t>
                      </a:r>
                      <a:endParaRPr lang="en-US" sz="1500" b="0" i="0" u="none" strike="noStrike">
                        <a:solidFill>
                          <a:srgbClr val="000000"/>
                        </a:solidFill>
                        <a:effectLst/>
                        <a:latin typeface="Calibri" panose="020F0502020204030204" pitchFamily="34" charset="0"/>
                      </a:endParaRPr>
                    </a:p>
                  </a:txBody>
                  <a:tcPr marL="8498" marR="8498" marT="849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692678723"/>
                  </a:ext>
                </a:extLst>
              </a:tr>
              <a:tr h="320189">
                <a:tc rowSpan="4">
                  <a:txBody>
                    <a:bodyPr/>
                    <a:lstStyle/>
                    <a:p>
                      <a:pPr algn="ctr" fontAlgn="ctr"/>
                      <a:r>
                        <a:rPr lang="hr-HR" sz="1500" b="0" i="0" u="none" strike="noStrike">
                          <a:solidFill>
                            <a:srgbClr val="000000"/>
                          </a:solidFill>
                          <a:effectLst/>
                          <a:latin typeface="Calibri" panose="020F0502020204030204" pitchFamily="34" charset="0"/>
                        </a:rPr>
                        <a:t>Faza4 Aktivnosti nakon donošenja odluke</a:t>
                      </a:r>
                      <a:endParaRPr lang="en-US" sz="1500" b="0" i="0" u="none" strike="noStrike">
                        <a:solidFill>
                          <a:srgbClr val="000000"/>
                        </a:solidFill>
                        <a:effectLst/>
                        <a:latin typeface="Calibri" panose="020F0502020204030204" pitchFamily="34" charset="0"/>
                      </a:endParaRPr>
                    </a:p>
                  </a:txBody>
                  <a:tcPr marL="8498" marR="8498" marT="849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a:solidFill>
                            <a:srgbClr val="000000"/>
                          </a:solidFill>
                          <a:effectLst/>
                          <a:latin typeface="Calibri" panose="020F0502020204030204" pitchFamily="34" charset="0"/>
                        </a:rPr>
                        <a:t>Odlučivanje po prijavama i prigovorima</a:t>
                      </a:r>
                      <a:endParaRPr lang="en-US" sz="1500" b="0" i="0" u="none" strike="noStrike">
                        <a:solidFill>
                          <a:srgbClr val="000000"/>
                        </a:solidFill>
                        <a:effectLst/>
                        <a:latin typeface="Calibri" panose="020F0502020204030204" pitchFamily="34" charset="0"/>
                      </a:endParaRPr>
                    </a:p>
                  </a:txBody>
                  <a:tcPr marL="8498" marR="8498" marT="849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a:solidFill>
                            <a:srgbClr val="000000"/>
                          </a:solidFill>
                          <a:effectLst/>
                          <a:latin typeface="Calibri" panose="020F0502020204030204" pitchFamily="34" charset="0"/>
                        </a:rPr>
                        <a:t>99</a:t>
                      </a:r>
                      <a:endParaRPr lang="en-US" sz="1500" b="0" i="0" u="none" strike="noStrike">
                        <a:solidFill>
                          <a:srgbClr val="000000"/>
                        </a:solidFill>
                        <a:effectLst/>
                        <a:latin typeface="Calibri" panose="020F0502020204030204" pitchFamily="34" charset="0"/>
                      </a:endParaRPr>
                    </a:p>
                  </a:txBody>
                  <a:tcPr marL="8498" marR="8498" marT="849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207481914"/>
                  </a:ext>
                </a:extLst>
              </a:tr>
              <a:tr h="320189">
                <a:tc vMerge="1">
                  <a:txBody>
                    <a:bodyPr/>
                    <a:lstStyle/>
                    <a:p>
                      <a:endParaRPr lang="en-US"/>
                    </a:p>
                  </a:txBody>
                  <a:tcPr/>
                </a:tc>
                <a:tc>
                  <a:txBody>
                    <a:bodyPr/>
                    <a:lstStyle/>
                    <a:p>
                      <a:pPr algn="ctr" fontAlgn="ctr"/>
                      <a:r>
                        <a:rPr lang="hr-HR" sz="1500" b="0" i="0" u="none" strike="noStrike">
                          <a:solidFill>
                            <a:srgbClr val="000000"/>
                          </a:solidFill>
                          <a:effectLst/>
                          <a:latin typeface="Calibri" panose="020F0502020204030204" pitchFamily="34" charset="0"/>
                        </a:rPr>
                        <a:t>Rasprava o prijavi i prigovoru</a:t>
                      </a:r>
                      <a:endParaRPr lang="en-US" sz="1500" b="0" i="0" u="none" strike="noStrike">
                        <a:solidFill>
                          <a:srgbClr val="000000"/>
                        </a:solidFill>
                        <a:effectLst/>
                        <a:latin typeface="Calibri" panose="020F0502020204030204" pitchFamily="34" charset="0"/>
                      </a:endParaRPr>
                    </a:p>
                  </a:txBody>
                  <a:tcPr marL="8498" marR="8498" marT="849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a:solidFill>
                            <a:srgbClr val="000000"/>
                          </a:solidFill>
                          <a:effectLst/>
                          <a:latin typeface="Calibri" panose="020F0502020204030204" pitchFamily="34" charset="0"/>
                        </a:rPr>
                        <a:t>15</a:t>
                      </a:r>
                      <a:endParaRPr lang="en-US" sz="1500" b="0" i="0" u="none" strike="noStrike">
                        <a:solidFill>
                          <a:srgbClr val="000000"/>
                        </a:solidFill>
                        <a:effectLst/>
                        <a:latin typeface="Calibri" panose="020F0502020204030204" pitchFamily="34" charset="0"/>
                      </a:endParaRPr>
                    </a:p>
                  </a:txBody>
                  <a:tcPr marL="8498" marR="8498" marT="849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638547412"/>
                  </a:ext>
                </a:extLst>
              </a:tr>
              <a:tr h="320189">
                <a:tc vMerge="1">
                  <a:txBody>
                    <a:bodyPr/>
                    <a:lstStyle/>
                    <a:p>
                      <a:endParaRPr lang="en-US"/>
                    </a:p>
                  </a:txBody>
                  <a:tcPr/>
                </a:tc>
                <a:tc>
                  <a:txBody>
                    <a:bodyPr/>
                    <a:lstStyle/>
                    <a:p>
                      <a:pPr algn="ctr" fontAlgn="ctr"/>
                      <a:r>
                        <a:rPr lang="hr-HR" sz="1500" b="0" i="0" u="none" strike="noStrike">
                          <a:solidFill>
                            <a:srgbClr val="000000"/>
                          </a:solidFill>
                          <a:effectLst/>
                          <a:latin typeface="Calibri" panose="020F0502020204030204" pitchFamily="34" charset="0"/>
                        </a:rPr>
                        <a:t>Odluka o prijavi i prigovoru</a:t>
                      </a:r>
                      <a:endParaRPr lang="en-US" sz="1500" b="0" i="0" u="none" strike="noStrike">
                        <a:solidFill>
                          <a:srgbClr val="000000"/>
                        </a:solidFill>
                        <a:effectLst/>
                        <a:latin typeface="Calibri" panose="020F0502020204030204" pitchFamily="34" charset="0"/>
                      </a:endParaRPr>
                    </a:p>
                  </a:txBody>
                  <a:tcPr marL="8498" marR="8498" marT="849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a:solidFill>
                            <a:srgbClr val="000000"/>
                          </a:solidFill>
                          <a:effectLst/>
                          <a:latin typeface="Calibri" panose="020F0502020204030204" pitchFamily="34" charset="0"/>
                        </a:rPr>
                        <a:t>111</a:t>
                      </a:r>
                      <a:endParaRPr lang="en-US" sz="1500" b="0" i="0" u="none" strike="noStrike">
                        <a:solidFill>
                          <a:srgbClr val="000000"/>
                        </a:solidFill>
                        <a:effectLst/>
                        <a:latin typeface="Calibri" panose="020F0502020204030204" pitchFamily="34" charset="0"/>
                      </a:endParaRPr>
                    </a:p>
                  </a:txBody>
                  <a:tcPr marL="8498" marR="8498" marT="849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904297387"/>
                  </a:ext>
                </a:extLst>
              </a:tr>
              <a:tr h="320189">
                <a:tc vMerge="1">
                  <a:txBody>
                    <a:bodyPr/>
                    <a:lstStyle/>
                    <a:p>
                      <a:endParaRPr lang="en-US"/>
                    </a:p>
                  </a:txBody>
                  <a:tcPr/>
                </a:tc>
                <a:tc>
                  <a:txBody>
                    <a:bodyPr/>
                    <a:lstStyle/>
                    <a:p>
                      <a:pPr algn="ctr" fontAlgn="ctr"/>
                      <a:r>
                        <a:rPr lang="hr-HR" sz="1500" b="0" i="0" u="none" strike="noStrike">
                          <a:solidFill>
                            <a:srgbClr val="000000"/>
                          </a:solidFill>
                          <a:effectLst/>
                          <a:latin typeface="Calibri" panose="020F0502020204030204" pitchFamily="34" charset="0"/>
                        </a:rPr>
                        <a:t>Ostale radnje (rad u ZIS-u, naredbe, i sl.)</a:t>
                      </a:r>
                      <a:endParaRPr lang="en-US" sz="1500" b="0" i="0" u="none" strike="noStrike">
                        <a:solidFill>
                          <a:srgbClr val="000000"/>
                        </a:solidFill>
                        <a:effectLst/>
                        <a:latin typeface="Calibri" panose="020F0502020204030204" pitchFamily="34" charset="0"/>
                      </a:endParaRPr>
                    </a:p>
                  </a:txBody>
                  <a:tcPr marL="8498" marR="8498" marT="849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a:solidFill>
                            <a:srgbClr val="000000"/>
                          </a:solidFill>
                          <a:effectLst/>
                          <a:latin typeface="Calibri" panose="020F0502020204030204" pitchFamily="34" charset="0"/>
                        </a:rPr>
                        <a:t>12</a:t>
                      </a:r>
                      <a:endParaRPr lang="en-US" sz="1500" b="0" i="0" u="none" strike="noStrike">
                        <a:solidFill>
                          <a:srgbClr val="000000"/>
                        </a:solidFill>
                        <a:effectLst/>
                        <a:latin typeface="Calibri" panose="020F0502020204030204" pitchFamily="34" charset="0"/>
                      </a:endParaRPr>
                    </a:p>
                  </a:txBody>
                  <a:tcPr marL="8498" marR="8498" marT="849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733618546"/>
                  </a:ext>
                </a:extLst>
              </a:tr>
              <a:tr h="320189">
                <a:tc>
                  <a:txBody>
                    <a:bodyPr/>
                    <a:lstStyle/>
                    <a:p>
                      <a:pPr algn="ctr" fontAlgn="ctr"/>
                      <a:r>
                        <a:rPr lang="hr-HR" sz="1500" b="1" i="0" u="none" strike="noStrike" dirty="0">
                          <a:solidFill>
                            <a:srgbClr val="000000"/>
                          </a:solidFill>
                          <a:effectLst/>
                          <a:latin typeface="Calibri" panose="020F0502020204030204" pitchFamily="34" charset="0"/>
                        </a:rPr>
                        <a:t>Ukupno</a:t>
                      </a:r>
                      <a:endParaRPr lang="en-US" sz="1500" b="1" i="0" u="none" strike="noStrike" dirty="0">
                        <a:solidFill>
                          <a:srgbClr val="000000"/>
                        </a:solidFill>
                        <a:effectLst/>
                        <a:latin typeface="Calibri" panose="020F0502020204030204" pitchFamily="34" charset="0"/>
                      </a:endParaRPr>
                    </a:p>
                  </a:txBody>
                  <a:tcPr marL="8498" marR="8498" marT="849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500" b="0" i="0" u="none" strike="noStrike" dirty="0">
                          <a:solidFill>
                            <a:srgbClr val="000000"/>
                          </a:solidFill>
                          <a:effectLst/>
                          <a:latin typeface="Calibri" panose="020F0502020204030204" pitchFamily="34" charset="0"/>
                        </a:rPr>
                        <a:t> </a:t>
                      </a:r>
                      <a:endParaRPr lang="en-US" sz="1500" b="0" i="0" u="none" strike="noStrike" dirty="0">
                        <a:solidFill>
                          <a:srgbClr val="000000"/>
                        </a:solidFill>
                        <a:effectLst/>
                        <a:latin typeface="Calibri" panose="020F0502020204030204" pitchFamily="34" charset="0"/>
                      </a:endParaRPr>
                    </a:p>
                  </a:txBody>
                  <a:tcPr marL="8498" marR="8498" marT="849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500" b="1" i="0" u="none" strike="noStrike" dirty="0">
                          <a:solidFill>
                            <a:srgbClr val="000000"/>
                          </a:solidFill>
                          <a:effectLst/>
                          <a:latin typeface="Calibri" panose="020F0502020204030204" pitchFamily="34" charset="0"/>
                        </a:rPr>
                        <a:t>688</a:t>
                      </a:r>
                      <a:endParaRPr lang="en-US" sz="1500" b="1" i="0" u="none" strike="noStrike" dirty="0">
                        <a:solidFill>
                          <a:srgbClr val="000000"/>
                        </a:solidFill>
                        <a:effectLst/>
                        <a:latin typeface="Calibri" panose="020F0502020204030204" pitchFamily="34" charset="0"/>
                      </a:endParaRPr>
                    </a:p>
                  </a:txBody>
                  <a:tcPr marL="8498" marR="8498" marT="8498"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2888874513"/>
                  </a:ext>
                </a:extLst>
              </a:tr>
            </a:tbl>
          </a:graphicData>
        </a:graphic>
      </p:graphicFrame>
    </p:spTree>
    <p:extLst>
      <p:ext uri="{BB962C8B-B14F-4D97-AF65-F5344CB8AC3E}">
        <p14:creationId xmlns:p14="http://schemas.microsoft.com/office/powerpoint/2010/main" val="40346488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274320" y="205309"/>
            <a:ext cx="12344400" cy="1143000"/>
          </a:xfrm>
        </p:spPr>
        <p:txBody>
          <a:bodyPr/>
          <a:lstStyle/>
          <a:p>
            <a:r>
              <a:rPr lang="hr-HR" dirty="0">
                <a:cs typeface="IBM Plex Arabic" panose="020B0503050203000203" pitchFamily="34" charset="-78"/>
              </a:rPr>
              <a:t>Zemljišnoknjižni postupak – prosječna trajanja aktivnosti (prigovori)</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2" name="Table 1">
            <a:extLst>
              <a:ext uri="{FF2B5EF4-FFF2-40B4-BE49-F238E27FC236}">
                <a16:creationId xmlns:a16="http://schemas.microsoft.com/office/drawing/2014/main" id="{8D1E4807-5E82-41E9-BF87-8DA104A2DA8F}"/>
              </a:ext>
            </a:extLst>
          </p:cNvPr>
          <p:cNvGraphicFramePr>
            <a:graphicFrameLocks noGrp="1"/>
          </p:cNvGraphicFramePr>
          <p:nvPr>
            <p:extLst>
              <p:ext uri="{D42A27DB-BD31-4B8C-83A1-F6EECF244321}">
                <p14:modId xmlns:p14="http://schemas.microsoft.com/office/powerpoint/2010/main" val="1544903299"/>
              </p:ext>
            </p:extLst>
          </p:nvPr>
        </p:nvGraphicFramePr>
        <p:xfrm>
          <a:off x="1874520" y="1746171"/>
          <a:ext cx="11247121" cy="4737257"/>
        </p:xfrm>
        <a:graphic>
          <a:graphicData uri="http://schemas.openxmlformats.org/drawingml/2006/table">
            <a:tbl>
              <a:tblPr firstRow="1" firstCol="1" bandRow="1"/>
              <a:tblGrid>
                <a:gridCol w="3291840">
                  <a:extLst>
                    <a:ext uri="{9D8B030D-6E8A-4147-A177-3AD203B41FA5}">
                      <a16:colId xmlns:a16="http://schemas.microsoft.com/office/drawing/2014/main" val="2159008036"/>
                    </a:ext>
                  </a:extLst>
                </a:gridCol>
                <a:gridCol w="6735754">
                  <a:extLst>
                    <a:ext uri="{9D8B030D-6E8A-4147-A177-3AD203B41FA5}">
                      <a16:colId xmlns:a16="http://schemas.microsoft.com/office/drawing/2014/main" val="1964819252"/>
                    </a:ext>
                  </a:extLst>
                </a:gridCol>
                <a:gridCol w="1219527">
                  <a:extLst>
                    <a:ext uri="{9D8B030D-6E8A-4147-A177-3AD203B41FA5}">
                      <a16:colId xmlns:a16="http://schemas.microsoft.com/office/drawing/2014/main" val="2251569187"/>
                    </a:ext>
                  </a:extLst>
                </a:gridCol>
              </a:tblGrid>
              <a:tr h="593822">
                <a:tc>
                  <a:txBody>
                    <a:bodyPr/>
                    <a:lstStyle/>
                    <a:p>
                      <a:pPr algn="ctr" fontAlgn="ctr"/>
                      <a:r>
                        <a:rPr lang="hr-HR" sz="1500" b="1" i="0" u="none" strike="noStrike" dirty="0">
                          <a:solidFill>
                            <a:srgbClr val="000000"/>
                          </a:solidFill>
                          <a:effectLst/>
                          <a:latin typeface="Calibri" panose="020F0502020204030204" pitchFamily="34" charset="0"/>
                        </a:rPr>
                        <a:t>Faza</a:t>
                      </a:r>
                      <a:endParaRPr lang="en-US" sz="1500" b="1" i="0" u="none" strike="noStrike" dirty="0">
                        <a:solidFill>
                          <a:srgbClr val="000000"/>
                        </a:solidFill>
                        <a:effectLst/>
                        <a:latin typeface="Calibri" panose="020F0502020204030204" pitchFamily="34" charset="0"/>
                      </a:endParaRPr>
                    </a:p>
                  </a:txBody>
                  <a:tcPr marL="8513" marR="8513" marT="8513"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500" b="1" i="0" u="none" strike="noStrike" dirty="0">
                          <a:solidFill>
                            <a:srgbClr val="000000"/>
                          </a:solidFill>
                          <a:effectLst/>
                          <a:latin typeface="Calibri" panose="020F0502020204030204" pitchFamily="34" charset="0"/>
                        </a:rPr>
                        <a:t>aktivnost</a:t>
                      </a:r>
                      <a:endParaRPr lang="en-US" sz="1500" b="1" i="0" u="none" strike="noStrike" dirty="0">
                        <a:solidFill>
                          <a:srgbClr val="000000"/>
                        </a:solidFill>
                        <a:effectLst/>
                        <a:latin typeface="Calibri" panose="020F0502020204030204" pitchFamily="34" charset="0"/>
                      </a:endParaRPr>
                    </a:p>
                  </a:txBody>
                  <a:tcPr marL="8513" marR="8513" marT="8513"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500" b="1" i="0" u="none" strike="noStrike" dirty="0">
                          <a:solidFill>
                            <a:srgbClr val="000000"/>
                          </a:solidFill>
                          <a:effectLst/>
                          <a:latin typeface="Calibri" panose="020F0502020204030204" pitchFamily="34" charset="0"/>
                        </a:rPr>
                        <a:t>prosječno trajanje</a:t>
                      </a:r>
                      <a:endParaRPr lang="en-US" sz="1500" b="1" i="0" u="none" strike="noStrike" dirty="0">
                        <a:solidFill>
                          <a:srgbClr val="000000"/>
                        </a:solidFill>
                        <a:effectLst/>
                        <a:latin typeface="Calibri" panose="020F0502020204030204" pitchFamily="34" charset="0"/>
                      </a:endParaRPr>
                    </a:p>
                  </a:txBody>
                  <a:tcPr marL="8513" marR="8513" marT="8513"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1314737535"/>
                  </a:ext>
                </a:extLst>
              </a:tr>
              <a:tr h="322692">
                <a:tc rowSpan="2">
                  <a:txBody>
                    <a:bodyPr/>
                    <a:lstStyle/>
                    <a:p>
                      <a:pPr algn="ctr" fontAlgn="ctr"/>
                      <a:r>
                        <a:rPr lang="hr-HR" sz="1500" b="0" i="0" u="none" strike="noStrike">
                          <a:solidFill>
                            <a:srgbClr val="000000"/>
                          </a:solidFill>
                          <a:effectLst/>
                          <a:latin typeface="Calibri" panose="020F0502020204030204" pitchFamily="34" charset="0"/>
                        </a:rPr>
                        <a:t>Faza1 Ispitivanje inicijalnog podneska</a:t>
                      </a:r>
                      <a:endParaRPr lang="en-US" sz="1500" b="0" i="0" u="none" strike="noStrike">
                        <a:solidFill>
                          <a:srgbClr val="000000"/>
                        </a:solidFill>
                        <a:effectLst/>
                        <a:latin typeface="Calibri" panose="020F0502020204030204" pitchFamily="34" charset="0"/>
                      </a:endParaRPr>
                    </a:p>
                  </a:txBody>
                  <a:tcPr marL="8513" marR="8513" marT="8513"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a:solidFill>
                            <a:srgbClr val="000000"/>
                          </a:solidFill>
                          <a:effectLst/>
                          <a:latin typeface="Calibri" panose="020F0502020204030204" pitchFamily="34" charset="0"/>
                        </a:rPr>
                        <a:t>Ispitivanje prigovora</a:t>
                      </a:r>
                      <a:endParaRPr lang="en-US" sz="1500" b="0" i="0" u="none" strike="noStrike">
                        <a:solidFill>
                          <a:srgbClr val="000000"/>
                        </a:solidFill>
                        <a:effectLst/>
                        <a:latin typeface="Calibri" panose="020F0502020204030204" pitchFamily="34" charset="0"/>
                      </a:endParaRPr>
                    </a:p>
                  </a:txBody>
                  <a:tcPr marL="8513" marR="8513" marT="8513"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a:solidFill>
                            <a:srgbClr val="000000"/>
                          </a:solidFill>
                          <a:effectLst/>
                          <a:latin typeface="Calibri" panose="020F0502020204030204" pitchFamily="34" charset="0"/>
                        </a:rPr>
                        <a:t>39</a:t>
                      </a:r>
                      <a:endParaRPr lang="en-US" sz="1500" b="0" i="0" u="none" strike="noStrike">
                        <a:solidFill>
                          <a:srgbClr val="000000"/>
                        </a:solidFill>
                        <a:effectLst/>
                        <a:latin typeface="Calibri" panose="020F0502020204030204" pitchFamily="34" charset="0"/>
                      </a:endParaRPr>
                    </a:p>
                  </a:txBody>
                  <a:tcPr marL="8513" marR="8513" marT="8513"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110629139"/>
                  </a:ext>
                </a:extLst>
              </a:tr>
              <a:tr h="322692">
                <a:tc vMerge="1">
                  <a:txBody>
                    <a:bodyPr/>
                    <a:lstStyle/>
                    <a:p>
                      <a:endParaRPr lang="en-US"/>
                    </a:p>
                  </a:txBody>
                  <a:tcPr/>
                </a:tc>
                <a:tc>
                  <a:txBody>
                    <a:bodyPr/>
                    <a:lstStyle/>
                    <a:p>
                      <a:pPr algn="ctr" fontAlgn="ctr"/>
                      <a:r>
                        <a:rPr lang="hr-HR" sz="1500" b="0" i="0" u="none" strike="noStrike">
                          <a:solidFill>
                            <a:srgbClr val="000000"/>
                          </a:solidFill>
                          <a:effectLst/>
                          <a:latin typeface="Calibri" panose="020F0502020204030204" pitchFamily="34" charset="0"/>
                        </a:rPr>
                        <a:t>Ostale radnje (rad u ZIS-u, upute referentu, i sl.)</a:t>
                      </a:r>
                      <a:endParaRPr lang="en-US" sz="1500" b="0" i="0" u="none" strike="noStrike">
                        <a:solidFill>
                          <a:srgbClr val="000000"/>
                        </a:solidFill>
                        <a:effectLst/>
                        <a:latin typeface="Calibri" panose="020F0502020204030204" pitchFamily="34" charset="0"/>
                      </a:endParaRPr>
                    </a:p>
                  </a:txBody>
                  <a:tcPr marL="8513" marR="8513" marT="8513"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a:solidFill>
                            <a:srgbClr val="000000"/>
                          </a:solidFill>
                          <a:effectLst/>
                          <a:latin typeface="Calibri" panose="020F0502020204030204" pitchFamily="34" charset="0"/>
                        </a:rPr>
                        <a:t>14</a:t>
                      </a:r>
                      <a:endParaRPr lang="en-US" sz="1500" b="0" i="0" u="none" strike="noStrike">
                        <a:solidFill>
                          <a:srgbClr val="000000"/>
                        </a:solidFill>
                        <a:effectLst/>
                        <a:latin typeface="Calibri" panose="020F0502020204030204" pitchFamily="34" charset="0"/>
                      </a:endParaRPr>
                    </a:p>
                  </a:txBody>
                  <a:tcPr marL="8513" marR="8513" marT="8513"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664670881"/>
                  </a:ext>
                </a:extLst>
              </a:tr>
              <a:tr h="593822">
                <a:tc rowSpan="4">
                  <a:txBody>
                    <a:bodyPr/>
                    <a:lstStyle/>
                    <a:p>
                      <a:pPr algn="ctr" fontAlgn="ctr"/>
                      <a:r>
                        <a:rPr lang="hr-HR" sz="1500" b="0" i="0" u="none" strike="noStrike" dirty="0">
                          <a:solidFill>
                            <a:srgbClr val="000000"/>
                          </a:solidFill>
                          <a:effectLst/>
                          <a:latin typeface="Calibri" panose="020F0502020204030204" pitchFamily="34" charset="0"/>
                        </a:rPr>
                        <a:t>Faza2 Odluka</a:t>
                      </a:r>
                      <a:endParaRPr lang="en-US" sz="1500" b="0" i="0" u="none" strike="noStrike" dirty="0">
                        <a:solidFill>
                          <a:srgbClr val="000000"/>
                        </a:solidFill>
                        <a:effectLst/>
                        <a:latin typeface="Calibri" panose="020F0502020204030204" pitchFamily="34" charset="0"/>
                      </a:endParaRPr>
                    </a:p>
                  </a:txBody>
                  <a:tcPr marL="8513" marR="8513" marT="8513"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a:solidFill>
                            <a:srgbClr val="000000"/>
                          </a:solidFill>
                          <a:effectLst/>
                          <a:latin typeface="Calibri" panose="020F0502020204030204" pitchFamily="34" charset="0"/>
                        </a:rPr>
                        <a:t>Proučavanje spisa i zemljišne knjige prije odlučivanja, sudske prakse i propisa</a:t>
                      </a:r>
                      <a:endParaRPr lang="en-US" sz="1500" b="0" i="0" u="none" strike="noStrike">
                        <a:solidFill>
                          <a:srgbClr val="000000"/>
                        </a:solidFill>
                        <a:effectLst/>
                        <a:latin typeface="Calibri" panose="020F0502020204030204" pitchFamily="34" charset="0"/>
                      </a:endParaRPr>
                    </a:p>
                  </a:txBody>
                  <a:tcPr marL="8513" marR="8513" marT="8513"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a:solidFill>
                            <a:srgbClr val="000000"/>
                          </a:solidFill>
                          <a:effectLst/>
                          <a:latin typeface="Calibri" panose="020F0502020204030204" pitchFamily="34" charset="0"/>
                        </a:rPr>
                        <a:t>33</a:t>
                      </a:r>
                      <a:endParaRPr lang="en-US" sz="1500" b="0" i="0" u="none" strike="noStrike">
                        <a:solidFill>
                          <a:srgbClr val="000000"/>
                        </a:solidFill>
                        <a:effectLst/>
                        <a:latin typeface="Calibri" panose="020F0502020204030204" pitchFamily="34" charset="0"/>
                      </a:endParaRPr>
                    </a:p>
                  </a:txBody>
                  <a:tcPr marL="8513" marR="8513" marT="8513"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52877377"/>
                  </a:ext>
                </a:extLst>
              </a:tr>
              <a:tr h="322692">
                <a:tc vMerge="1">
                  <a:txBody>
                    <a:bodyPr/>
                    <a:lstStyle/>
                    <a:p>
                      <a:endParaRPr lang="en-US"/>
                    </a:p>
                  </a:txBody>
                  <a:tcPr/>
                </a:tc>
                <a:tc>
                  <a:txBody>
                    <a:bodyPr/>
                    <a:lstStyle/>
                    <a:p>
                      <a:pPr algn="ctr" fontAlgn="ctr"/>
                      <a:r>
                        <a:rPr lang="hr-HR" sz="1500" b="0" i="0" u="none" strike="noStrike">
                          <a:solidFill>
                            <a:srgbClr val="000000"/>
                          </a:solidFill>
                          <a:effectLst/>
                          <a:latin typeface="Calibri" panose="020F0502020204030204" pitchFamily="34" charset="0"/>
                        </a:rPr>
                        <a:t>Izrada odluke</a:t>
                      </a:r>
                      <a:endParaRPr lang="en-US" sz="1500" b="0" i="0" u="none" strike="noStrike">
                        <a:solidFill>
                          <a:srgbClr val="000000"/>
                        </a:solidFill>
                        <a:effectLst/>
                        <a:latin typeface="Calibri" panose="020F0502020204030204" pitchFamily="34" charset="0"/>
                      </a:endParaRPr>
                    </a:p>
                  </a:txBody>
                  <a:tcPr marL="8513" marR="8513" marT="8513"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a:solidFill>
                            <a:srgbClr val="000000"/>
                          </a:solidFill>
                          <a:effectLst/>
                          <a:latin typeface="Calibri" panose="020F0502020204030204" pitchFamily="34" charset="0"/>
                        </a:rPr>
                        <a:t>74</a:t>
                      </a:r>
                      <a:endParaRPr lang="en-US" sz="1500" b="0" i="0" u="none" strike="noStrike">
                        <a:solidFill>
                          <a:srgbClr val="000000"/>
                        </a:solidFill>
                        <a:effectLst/>
                        <a:latin typeface="Calibri" panose="020F0502020204030204" pitchFamily="34" charset="0"/>
                      </a:endParaRPr>
                    </a:p>
                  </a:txBody>
                  <a:tcPr marL="8513" marR="8513" marT="8513"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339600565"/>
                  </a:ext>
                </a:extLst>
              </a:tr>
              <a:tr h="322692">
                <a:tc vMerge="1">
                  <a:txBody>
                    <a:bodyPr/>
                    <a:lstStyle/>
                    <a:p>
                      <a:endParaRPr lang="en-US"/>
                    </a:p>
                  </a:txBody>
                  <a:tcPr/>
                </a:tc>
                <a:tc>
                  <a:txBody>
                    <a:bodyPr/>
                    <a:lstStyle/>
                    <a:p>
                      <a:pPr algn="ctr" fontAlgn="ctr"/>
                      <a:r>
                        <a:rPr lang="hr-HR" sz="1500" b="0" i="0" u="none" strike="noStrike">
                          <a:solidFill>
                            <a:srgbClr val="000000"/>
                          </a:solidFill>
                          <a:effectLst/>
                          <a:latin typeface="Calibri" panose="020F0502020204030204" pitchFamily="34" charset="0"/>
                        </a:rPr>
                        <a:t>Ostale odluke (dopunsko rješenje, ispravak rješenja itd.)</a:t>
                      </a:r>
                      <a:endParaRPr lang="en-US" sz="1500" b="0" i="0" u="none" strike="noStrike">
                        <a:solidFill>
                          <a:srgbClr val="000000"/>
                        </a:solidFill>
                        <a:effectLst/>
                        <a:latin typeface="Calibri" panose="020F0502020204030204" pitchFamily="34" charset="0"/>
                      </a:endParaRPr>
                    </a:p>
                  </a:txBody>
                  <a:tcPr marL="8513" marR="8513" marT="8513"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a:solidFill>
                            <a:srgbClr val="000000"/>
                          </a:solidFill>
                          <a:effectLst/>
                          <a:latin typeface="Calibri" panose="020F0502020204030204" pitchFamily="34" charset="0"/>
                        </a:rPr>
                        <a:t>20</a:t>
                      </a:r>
                      <a:endParaRPr lang="en-US" sz="1500" b="0" i="0" u="none" strike="noStrike">
                        <a:solidFill>
                          <a:srgbClr val="000000"/>
                        </a:solidFill>
                        <a:effectLst/>
                        <a:latin typeface="Calibri" panose="020F0502020204030204" pitchFamily="34" charset="0"/>
                      </a:endParaRPr>
                    </a:p>
                  </a:txBody>
                  <a:tcPr marL="8513" marR="8513" marT="8513"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369758936"/>
                  </a:ext>
                </a:extLst>
              </a:tr>
              <a:tr h="322692">
                <a:tc vMerge="1">
                  <a:txBody>
                    <a:bodyPr/>
                    <a:lstStyle/>
                    <a:p>
                      <a:endParaRPr lang="en-US"/>
                    </a:p>
                  </a:txBody>
                  <a:tcPr/>
                </a:tc>
                <a:tc>
                  <a:txBody>
                    <a:bodyPr/>
                    <a:lstStyle/>
                    <a:p>
                      <a:pPr algn="ctr" fontAlgn="ctr"/>
                      <a:r>
                        <a:rPr lang="hr-HR" sz="1500" b="0" i="0" u="none" strike="noStrike">
                          <a:solidFill>
                            <a:srgbClr val="000000"/>
                          </a:solidFill>
                          <a:effectLst/>
                          <a:latin typeface="Calibri" panose="020F0502020204030204" pitchFamily="34" charset="0"/>
                        </a:rPr>
                        <a:t>Ostale radnje (rad u ZIS-u, naredbe, i sl.)</a:t>
                      </a:r>
                      <a:endParaRPr lang="en-US" sz="1500" b="0" i="0" u="none" strike="noStrike">
                        <a:solidFill>
                          <a:srgbClr val="000000"/>
                        </a:solidFill>
                        <a:effectLst/>
                        <a:latin typeface="Calibri" panose="020F0502020204030204" pitchFamily="34" charset="0"/>
                      </a:endParaRPr>
                    </a:p>
                  </a:txBody>
                  <a:tcPr marL="8513" marR="8513" marT="8513"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a:solidFill>
                            <a:srgbClr val="000000"/>
                          </a:solidFill>
                          <a:effectLst/>
                          <a:latin typeface="Calibri" panose="020F0502020204030204" pitchFamily="34" charset="0"/>
                        </a:rPr>
                        <a:t>6</a:t>
                      </a:r>
                      <a:endParaRPr lang="en-US" sz="1500" b="0" i="0" u="none" strike="noStrike">
                        <a:solidFill>
                          <a:srgbClr val="000000"/>
                        </a:solidFill>
                        <a:effectLst/>
                        <a:latin typeface="Calibri" panose="020F0502020204030204" pitchFamily="34" charset="0"/>
                      </a:endParaRPr>
                    </a:p>
                  </a:txBody>
                  <a:tcPr marL="8513" marR="8513" marT="8513"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736263836"/>
                  </a:ext>
                </a:extLst>
              </a:tr>
              <a:tr h="322692">
                <a:tc rowSpan="3">
                  <a:txBody>
                    <a:bodyPr/>
                    <a:lstStyle/>
                    <a:p>
                      <a:pPr algn="ctr" fontAlgn="ctr"/>
                      <a:r>
                        <a:rPr lang="hr-HR" sz="1500" b="0" i="0" u="none" strike="noStrike">
                          <a:solidFill>
                            <a:srgbClr val="000000"/>
                          </a:solidFill>
                          <a:effectLst/>
                          <a:latin typeface="Calibri" panose="020F0502020204030204" pitchFamily="34" charset="0"/>
                        </a:rPr>
                        <a:t>Faza3 Pravni lijekovi</a:t>
                      </a:r>
                      <a:endParaRPr lang="en-US" sz="1500" b="0" i="0" u="none" strike="noStrike">
                        <a:solidFill>
                          <a:srgbClr val="000000"/>
                        </a:solidFill>
                        <a:effectLst/>
                        <a:latin typeface="Calibri" panose="020F0502020204030204" pitchFamily="34" charset="0"/>
                      </a:endParaRPr>
                    </a:p>
                  </a:txBody>
                  <a:tcPr marL="8513" marR="8513" marT="8513"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a:solidFill>
                            <a:srgbClr val="000000"/>
                          </a:solidFill>
                          <a:effectLst/>
                          <a:latin typeface="Calibri" panose="020F0502020204030204" pitchFamily="34" charset="0"/>
                        </a:rPr>
                        <a:t>Ispitivanje žalbe </a:t>
                      </a:r>
                      <a:endParaRPr lang="en-US" sz="1500" b="0" i="0" u="none" strike="noStrike">
                        <a:solidFill>
                          <a:srgbClr val="000000"/>
                        </a:solidFill>
                        <a:effectLst/>
                        <a:latin typeface="Calibri" panose="020F0502020204030204" pitchFamily="34" charset="0"/>
                      </a:endParaRPr>
                    </a:p>
                  </a:txBody>
                  <a:tcPr marL="8513" marR="8513" marT="8513"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a:solidFill>
                            <a:srgbClr val="000000"/>
                          </a:solidFill>
                          <a:effectLst/>
                          <a:latin typeface="Calibri" panose="020F0502020204030204" pitchFamily="34" charset="0"/>
                        </a:rPr>
                        <a:t>11</a:t>
                      </a:r>
                      <a:endParaRPr lang="en-US" sz="1500" b="0" i="0" u="none" strike="noStrike">
                        <a:solidFill>
                          <a:srgbClr val="000000"/>
                        </a:solidFill>
                        <a:effectLst/>
                        <a:latin typeface="Calibri" panose="020F0502020204030204" pitchFamily="34" charset="0"/>
                      </a:endParaRPr>
                    </a:p>
                  </a:txBody>
                  <a:tcPr marL="8513" marR="8513" marT="8513"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924432314"/>
                  </a:ext>
                </a:extLst>
              </a:tr>
              <a:tr h="322692">
                <a:tc vMerge="1">
                  <a:txBody>
                    <a:bodyPr/>
                    <a:lstStyle/>
                    <a:p>
                      <a:endParaRPr lang="en-US"/>
                    </a:p>
                  </a:txBody>
                  <a:tcPr/>
                </a:tc>
                <a:tc>
                  <a:txBody>
                    <a:bodyPr/>
                    <a:lstStyle/>
                    <a:p>
                      <a:pPr algn="ctr" fontAlgn="ctr"/>
                      <a:r>
                        <a:rPr lang="hr-HR" sz="1500" b="0" i="0" u="none" strike="noStrike">
                          <a:solidFill>
                            <a:srgbClr val="000000"/>
                          </a:solidFill>
                          <a:effectLst/>
                          <a:latin typeface="Calibri" panose="020F0502020204030204" pitchFamily="34" charset="0"/>
                        </a:rPr>
                        <a:t>Ispitivanje odgovora na žalbu </a:t>
                      </a:r>
                      <a:endParaRPr lang="en-US" sz="1500" b="0" i="0" u="none" strike="noStrike">
                        <a:solidFill>
                          <a:srgbClr val="000000"/>
                        </a:solidFill>
                        <a:effectLst/>
                        <a:latin typeface="Calibri" panose="020F0502020204030204" pitchFamily="34" charset="0"/>
                      </a:endParaRPr>
                    </a:p>
                  </a:txBody>
                  <a:tcPr marL="8513" marR="8513" marT="8513"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a:solidFill>
                            <a:srgbClr val="000000"/>
                          </a:solidFill>
                          <a:effectLst/>
                          <a:latin typeface="Calibri" panose="020F0502020204030204" pitchFamily="34" charset="0"/>
                        </a:rPr>
                        <a:t>5</a:t>
                      </a:r>
                      <a:endParaRPr lang="en-US" sz="1500" b="0" i="0" u="none" strike="noStrike">
                        <a:solidFill>
                          <a:srgbClr val="000000"/>
                        </a:solidFill>
                        <a:effectLst/>
                        <a:latin typeface="Calibri" panose="020F0502020204030204" pitchFamily="34" charset="0"/>
                      </a:endParaRPr>
                    </a:p>
                  </a:txBody>
                  <a:tcPr marL="8513" marR="8513" marT="8513"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71590392"/>
                  </a:ext>
                </a:extLst>
              </a:tr>
              <a:tr h="322692">
                <a:tc vMerge="1">
                  <a:txBody>
                    <a:bodyPr/>
                    <a:lstStyle/>
                    <a:p>
                      <a:endParaRPr lang="en-US"/>
                    </a:p>
                  </a:txBody>
                  <a:tcPr/>
                </a:tc>
                <a:tc>
                  <a:txBody>
                    <a:bodyPr/>
                    <a:lstStyle/>
                    <a:p>
                      <a:pPr algn="ctr" fontAlgn="ctr"/>
                      <a:r>
                        <a:rPr lang="hr-HR" sz="1500" b="0" i="0" u="none" strike="noStrike">
                          <a:solidFill>
                            <a:srgbClr val="000000"/>
                          </a:solidFill>
                          <a:effectLst/>
                          <a:latin typeface="Calibri" panose="020F0502020204030204" pitchFamily="34" charset="0"/>
                        </a:rPr>
                        <a:t>Ostale radnje (rad u ZIS-u, naredbe, i sl.)</a:t>
                      </a:r>
                      <a:endParaRPr lang="en-US" sz="1500" b="0" i="0" u="none" strike="noStrike">
                        <a:solidFill>
                          <a:srgbClr val="000000"/>
                        </a:solidFill>
                        <a:effectLst/>
                        <a:latin typeface="Calibri" panose="020F0502020204030204" pitchFamily="34" charset="0"/>
                      </a:endParaRPr>
                    </a:p>
                  </a:txBody>
                  <a:tcPr marL="8513" marR="8513" marT="8513"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a:solidFill>
                            <a:srgbClr val="000000"/>
                          </a:solidFill>
                          <a:effectLst/>
                          <a:latin typeface="Calibri" panose="020F0502020204030204" pitchFamily="34" charset="0"/>
                        </a:rPr>
                        <a:t>7</a:t>
                      </a:r>
                      <a:endParaRPr lang="en-US" sz="1500" b="0" i="0" u="none" strike="noStrike">
                        <a:solidFill>
                          <a:srgbClr val="000000"/>
                        </a:solidFill>
                        <a:effectLst/>
                        <a:latin typeface="Calibri" panose="020F0502020204030204" pitchFamily="34" charset="0"/>
                      </a:endParaRPr>
                    </a:p>
                  </a:txBody>
                  <a:tcPr marL="8513" marR="8513" marT="8513"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759569779"/>
                  </a:ext>
                </a:extLst>
              </a:tr>
              <a:tr h="645385">
                <a:tc>
                  <a:txBody>
                    <a:bodyPr/>
                    <a:lstStyle/>
                    <a:p>
                      <a:pPr algn="ctr" fontAlgn="ctr"/>
                      <a:r>
                        <a:rPr lang="hr-HR" sz="1500" b="0" i="0" u="none" strike="noStrike">
                          <a:solidFill>
                            <a:srgbClr val="000000"/>
                          </a:solidFill>
                          <a:effectLst/>
                          <a:latin typeface="Calibri" panose="020F0502020204030204" pitchFamily="34" charset="0"/>
                        </a:rPr>
                        <a:t>Faza3 Izvanredni pravni lijekovi</a:t>
                      </a:r>
                      <a:endParaRPr lang="en-US" sz="1500" b="0" i="0" u="none" strike="noStrike">
                        <a:solidFill>
                          <a:srgbClr val="000000"/>
                        </a:solidFill>
                        <a:effectLst/>
                        <a:latin typeface="Calibri" panose="020F0502020204030204" pitchFamily="34" charset="0"/>
                      </a:endParaRPr>
                    </a:p>
                  </a:txBody>
                  <a:tcPr marL="8513" marR="8513" marT="8513"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a:solidFill>
                            <a:srgbClr val="000000"/>
                          </a:solidFill>
                          <a:effectLst/>
                          <a:latin typeface="Calibri" panose="020F0502020204030204" pitchFamily="34" charset="0"/>
                        </a:rPr>
                        <a:t>Ostale radnje (rad u ZIS-u, naredbe, i sl.)</a:t>
                      </a:r>
                      <a:endParaRPr lang="en-US" sz="1500" b="0" i="0" u="none" strike="noStrike">
                        <a:solidFill>
                          <a:srgbClr val="000000"/>
                        </a:solidFill>
                        <a:effectLst/>
                        <a:latin typeface="Calibri" panose="020F0502020204030204" pitchFamily="34" charset="0"/>
                      </a:endParaRPr>
                    </a:p>
                  </a:txBody>
                  <a:tcPr marL="8513" marR="8513" marT="8513"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a:solidFill>
                            <a:srgbClr val="000000"/>
                          </a:solidFill>
                          <a:effectLst/>
                          <a:latin typeface="Calibri" panose="020F0502020204030204" pitchFamily="34" charset="0"/>
                        </a:rPr>
                        <a:t>5</a:t>
                      </a:r>
                      <a:endParaRPr lang="en-US" sz="1500" b="0" i="0" u="none" strike="noStrike">
                        <a:solidFill>
                          <a:srgbClr val="000000"/>
                        </a:solidFill>
                        <a:effectLst/>
                        <a:latin typeface="Calibri" panose="020F0502020204030204" pitchFamily="34" charset="0"/>
                      </a:endParaRPr>
                    </a:p>
                  </a:txBody>
                  <a:tcPr marL="8513" marR="8513" marT="8513"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212495829"/>
                  </a:ext>
                </a:extLst>
              </a:tr>
              <a:tr h="322692">
                <a:tc>
                  <a:txBody>
                    <a:bodyPr/>
                    <a:lstStyle/>
                    <a:p>
                      <a:pPr algn="ctr" fontAlgn="ctr"/>
                      <a:r>
                        <a:rPr lang="hr-HR" sz="1500" b="1" i="0" u="none" strike="noStrike" dirty="0">
                          <a:solidFill>
                            <a:srgbClr val="000000"/>
                          </a:solidFill>
                          <a:effectLst/>
                          <a:latin typeface="Calibri" panose="020F0502020204030204" pitchFamily="34" charset="0"/>
                        </a:rPr>
                        <a:t>Ukupno</a:t>
                      </a:r>
                      <a:endParaRPr lang="en-US" sz="1500" b="1" i="0" u="none" strike="noStrike" dirty="0">
                        <a:solidFill>
                          <a:srgbClr val="000000"/>
                        </a:solidFill>
                        <a:effectLst/>
                        <a:latin typeface="Calibri" panose="020F0502020204030204" pitchFamily="34" charset="0"/>
                      </a:endParaRPr>
                    </a:p>
                  </a:txBody>
                  <a:tcPr marL="8513" marR="8513" marT="8513"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500" b="0" i="0" u="none" strike="noStrike" dirty="0">
                          <a:solidFill>
                            <a:srgbClr val="000000"/>
                          </a:solidFill>
                          <a:effectLst/>
                          <a:latin typeface="Calibri" panose="020F0502020204030204" pitchFamily="34" charset="0"/>
                        </a:rPr>
                        <a:t> </a:t>
                      </a:r>
                      <a:endParaRPr lang="en-US" sz="1500" b="0" i="0" u="none" strike="noStrike" dirty="0">
                        <a:solidFill>
                          <a:srgbClr val="000000"/>
                        </a:solidFill>
                        <a:effectLst/>
                        <a:latin typeface="Calibri" panose="020F0502020204030204" pitchFamily="34" charset="0"/>
                      </a:endParaRPr>
                    </a:p>
                  </a:txBody>
                  <a:tcPr marL="8513" marR="8513" marT="8513"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500" b="1" i="0" u="none" strike="noStrike" dirty="0">
                          <a:solidFill>
                            <a:srgbClr val="000000"/>
                          </a:solidFill>
                          <a:effectLst/>
                          <a:latin typeface="Calibri" panose="020F0502020204030204" pitchFamily="34" charset="0"/>
                        </a:rPr>
                        <a:t>215</a:t>
                      </a:r>
                      <a:endParaRPr lang="en-US" sz="1500" b="1" i="0" u="none" strike="noStrike" dirty="0">
                        <a:solidFill>
                          <a:srgbClr val="000000"/>
                        </a:solidFill>
                        <a:effectLst/>
                        <a:latin typeface="Calibri" panose="020F0502020204030204" pitchFamily="34" charset="0"/>
                      </a:endParaRPr>
                    </a:p>
                  </a:txBody>
                  <a:tcPr marL="8513" marR="8513" marT="8513"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2106046102"/>
                  </a:ext>
                </a:extLst>
              </a:tr>
            </a:tbl>
          </a:graphicData>
        </a:graphic>
      </p:graphicFrame>
    </p:spTree>
    <p:extLst>
      <p:ext uri="{BB962C8B-B14F-4D97-AF65-F5344CB8AC3E}">
        <p14:creationId xmlns:p14="http://schemas.microsoft.com/office/powerpoint/2010/main" val="29845918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274320" y="205309"/>
            <a:ext cx="12344400" cy="1143000"/>
          </a:xfrm>
        </p:spPr>
        <p:txBody>
          <a:bodyPr/>
          <a:lstStyle/>
          <a:p>
            <a:r>
              <a:rPr lang="hr-HR" dirty="0">
                <a:cs typeface="IBM Plex Arabic" panose="020B0503050203000203" pitchFamily="34" charset="-78"/>
              </a:rPr>
              <a:t>Zemljišnoknjižni postupak – rezultati</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2" name="Table 1">
            <a:extLst>
              <a:ext uri="{FF2B5EF4-FFF2-40B4-BE49-F238E27FC236}">
                <a16:creationId xmlns:a16="http://schemas.microsoft.com/office/drawing/2014/main" id="{A4FB0E03-6A03-4AC4-BBC9-92AF68832695}"/>
              </a:ext>
            </a:extLst>
          </p:cNvPr>
          <p:cNvGraphicFramePr>
            <a:graphicFrameLocks noGrp="1"/>
          </p:cNvGraphicFramePr>
          <p:nvPr>
            <p:extLst>
              <p:ext uri="{D42A27DB-BD31-4B8C-83A1-F6EECF244321}">
                <p14:modId xmlns:p14="http://schemas.microsoft.com/office/powerpoint/2010/main" val="4112709211"/>
              </p:ext>
            </p:extLst>
          </p:nvPr>
        </p:nvGraphicFramePr>
        <p:xfrm>
          <a:off x="3046396" y="1219167"/>
          <a:ext cx="8537608" cy="5645105"/>
        </p:xfrm>
        <a:graphic>
          <a:graphicData uri="http://schemas.openxmlformats.org/drawingml/2006/table">
            <a:tbl>
              <a:tblPr/>
              <a:tblGrid>
                <a:gridCol w="2086058">
                  <a:extLst>
                    <a:ext uri="{9D8B030D-6E8A-4147-A177-3AD203B41FA5}">
                      <a16:colId xmlns:a16="http://schemas.microsoft.com/office/drawing/2014/main" val="463024384"/>
                    </a:ext>
                  </a:extLst>
                </a:gridCol>
                <a:gridCol w="2812664">
                  <a:extLst>
                    <a:ext uri="{9D8B030D-6E8A-4147-A177-3AD203B41FA5}">
                      <a16:colId xmlns:a16="http://schemas.microsoft.com/office/drawing/2014/main" val="1059989488"/>
                    </a:ext>
                  </a:extLst>
                </a:gridCol>
                <a:gridCol w="1125066">
                  <a:extLst>
                    <a:ext uri="{9D8B030D-6E8A-4147-A177-3AD203B41FA5}">
                      <a16:colId xmlns:a16="http://schemas.microsoft.com/office/drawing/2014/main" val="4213535086"/>
                    </a:ext>
                  </a:extLst>
                </a:gridCol>
                <a:gridCol w="1125066">
                  <a:extLst>
                    <a:ext uri="{9D8B030D-6E8A-4147-A177-3AD203B41FA5}">
                      <a16:colId xmlns:a16="http://schemas.microsoft.com/office/drawing/2014/main" val="3486758368"/>
                    </a:ext>
                  </a:extLst>
                </a:gridCol>
                <a:gridCol w="1388754">
                  <a:extLst>
                    <a:ext uri="{9D8B030D-6E8A-4147-A177-3AD203B41FA5}">
                      <a16:colId xmlns:a16="http://schemas.microsoft.com/office/drawing/2014/main" val="2553450717"/>
                    </a:ext>
                  </a:extLst>
                </a:gridCol>
              </a:tblGrid>
              <a:tr h="664130">
                <a:tc>
                  <a:txBody>
                    <a:bodyPr/>
                    <a:lstStyle/>
                    <a:p>
                      <a:pPr algn="ctr" fontAlgn="ctr"/>
                      <a:r>
                        <a:rPr lang="hr-HR" sz="1500" b="1" i="0" u="none" strike="noStrike" noProof="0">
                          <a:solidFill>
                            <a:srgbClr val="000000"/>
                          </a:solidFill>
                          <a:effectLst/>
                          <a:latin typeface="Calibri" panose="020F0502020204030204" pitchFamily="34" charset="0"/>
                        </a:rPr>
                        <a:t>vrsta predmeta</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500" b="1" i="0" u="none" strike="noStrike" noProof="0">
                          <a:solidFill>
                            <a:srgbClr val="000000"/>
                          </a:solidFill>
                          <a:effectLst/>
                          <a:latin typeface="Calibri" panose="020F0502020204030204" pitchFamily="34" charset="0"/>
                        </a:rPr>
                        <a:t>složenost</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500" b="1" i="0" u="none" strike="noStrike" noProof="0">
                          <a:solidFill>
                            <a:srgbClr val="000000"/>
                          </a:solidFill>
                          <a:effectLst/>
                          <a:latin typeface="Calibri" panose="020F0502020204030204" pitchFamily="34" charset="0"/>
                        </a:rPr>
                        <a:t>minute</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500" b="1" i="0" u="none" strike="noStrike" noProof="0">
                          <a:solidFill>
                            <a:srgbClr val="000000"/>
                          </a:solidFill>
                          <a:effectLst/>
                          <a:latin typeface="Calibri" panose="020F0502020204030204" pitchFamily="34" charset="0"/>
                        </a:rPr>
                        <a:t>OM</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500" b="1" i="0" u="none" strike="noStrike" noProof="0">
                          <a:solidFill>
                            <a:srgbClr val="000000"/>
                          </a:solidFill>
                          <a:effectLst/>
                          <a:latin typeface="Calibri" panose="020F0502020204030204" pitchFamily="34" charset="0"/>
                        </a:rPr>
                        <a:t>po rezultatima</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3116024311"/>
                  </a:ext>
                </a:extLst>
              </a:tr>
              <a:tr h="332065">
                <a:tc rowSpan="5">
                  <a:txBody>
                    <a:bodyPr/>
                    <a:lstStyle/>
                    <a:p>
                      <a:pPr algn="ctr" fontAlgn="ctr"/>
                      <a:r>
                        <a:rPr lang="hr-HR" sz="1500" b="1" i="0" u="none" strike="noStrike" noProof="0">
                          <a:solidFill>
                            <a:srgbClr val="000000"/>
                          </a:solidFill>
                          <a:effectLst/>
                          <a:latin typeface="Calibri" panose="020F0502020204030204" pitchFamily="34" charset="0"/>
                        </a:rPr>
                        <a:t>Ispravni postupak</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1" i="0" u="none" strike="noStrike" noProof="0">
                          <a:solidFill>
                            <a:srgbClr val="000000"/>
                          </a:solidFill>
                          <a:effectLst/>
                          <a:latin typeface="Calibri" panose="020F0502020204030204" pitchFamily="34" charset="0"/>
                        </a:rPr>
                        <a:t>neovisno o složenosti</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1" i="0" u="none" strike="noStrike" noProof="0">
                          <a:solidFill>
                            <a:srgbClr val="000000"/>
                          </a:solidFill>
                          <a:effectLst/>
                          <a:latin typeface="Calibri" panose="020F0502020204030204" pitchFamily="34" charset="0"/>
                        </a:rPr>
                        <a:t>573</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1" i="0" u="none" strike="noStrike" noProof="0">
                          <a:solidFill>
                            <a:srgbClr val="000000"/>
                          </a:solidFill>
                          <a:effectLst/>
                          <a:latin typeface="Calibri" panose="020F0502020204030204" pitchFamily="34" charset="0"/>
                        </a:rPr>
                        <a:t>350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1" i="0" u="none" strike="noStrike" noProof="0">
                          <a:solidFill>
                            <a:srgbClr val="000000"/>
                          </a:solidFill>
                          <a:effectLst/>
                          <a:latin typeface="Calibri" panose="020F0502020204030204" pitchFamily="34" charset="0"/>
                        </a:rPr>
                        <a:t>184</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38884271"/>
                  </a:ext>
                </a:extLst>
              </a:tr>
              <a:tr h="332065">
                <a:tc vMerge="1">
                  <a:txBody>
                    <a:bodyPr/>
                    <a:lstStyle/>
                    <a:p>
                      <a:endParaRPr lang="en-US"/>
                    </a:p>
                  </a:txBody>
                  <a:tcPr/>
                </a:tc>
                <a:tc>
                  <a:txBody>
                    <a:bodyPr/>
                    <a:lstStyle/>
                    <a:p>
                      <a:pPr algn="ctr" fontAlgn="ctr"/>
                      <a:r>
                        <a:rPr lang="hr-HR" sz="1500" b="0" i="0" u="none" strike="noStrike" noProof="0">
                          <a:solidFill>
                            <a:srgbClr val="000000"/>
                          </a:solidFill>
                          <a:effectLst/>
                          <a:latin typeface="Calibri" panose="020F0502020204030204" pitchFamily="34" charset="0"/>
                        </a:rPr>
                        <a:t>jednostavan</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499</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350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212</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726207188"/>
                  </a:ext>
                </a:extLst>
              </a:tr>
              <a:tr h="332065">
                <a:tc vMerge="1">
                  <a:txBody>
                    <a:bodyPr/>
                    <a:lstStyle/>
                    <a:p>
                      <a:endParaRPr lang="en-US"/>
                    </a:p>
                  </a:txBody>
                  <a:tcPr/>
                </a:tc>
                <a:tc>
                  <a:txBody>
                    <a:bodyPr/>
                    <a:lstStyle/>
                    <a:p>
                      <a:pPr algn="ctr" fontAlgn="ctr"/>
                      <a:r>
                        <a:rPr lang="hr-HR" sz="1500" b="0" i="0" u="none" strike="noStrike" noProof="0">
                          <a:solidFill>
                            <a:srgbClr val="000000"/>
                          </a:solidFill>
                          <a:effectLst/>
                          <a:latin typeface="Calibri" panose="020F0502020204030204" pitchFamily="34" charset="0"/>
                        </a:rPr>
                        <a:t>srednje složen</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684</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350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154</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668098352"/>
                  </a:ext>
                </a:extLst>
              </a:tr>
              <a:tr h="332065">
                <a:tc vMerge="1">
                  <a:txBody>
                    <a:bodyPr/>
                    <a:lstStyle/>
                    <a:p>
                      <a:endParaRPr lang="en-US"/>
                    </a:p>
                  </a:txBody>
                  <a:tcPr/>
                </a:tc>
                <a:tc>
                  <a:txBody>
                    <a:bodyPr/>
                    <a:lstStyle/>
                    <a:p>
                      <a:pPr algn="ctr" fontAlgn="ctr"/>
                      <a:r>
                        <a:rPr lang="hr-HR" sz="1500" b="0" i="0" u="none" strike="noStrike" noProof="0">
                          <a:solidFill>
                            <a:srgbClr val="000000"/>
                          </a:solidFill>
                          <a:effectLst/>
                          <a:latin typeface="Calibri" panose="020F0502020204030204" pitchFamily="34" charset="0"/>
                        </a:rPr>
                        <a:t>složen</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696</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350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152</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749375263"/>
                  </a:ext>
                </a:extLst>
              </a:tr>
              <a:tr h="332065">
                <a:tc vMerge="1">
                  <a:txBody>
                    <a:bodyPr/>
                    <a:lstStyle/>
                    <a:p>
                      <a:endParaRPr lang="en-US"/>
                    </a:p>
                  </a:txBody>
                  <a:tcPr/>
                </a:tc>
                <a:tc>
                  <a:txBody>
                    <a:bodyPr/>
                    <a:lstStyle/>
                    <a:p>
                      <a:pPr algn="ctr" fontAlgn="ctr"/>
                      <a:r>
                        <a:rPr lang="hr-HR" sz="1500" b="0" i="0" u="none" strike="noStrike" noProof="0">
                          <a:solidFill>
                            <a:srgbClr val="000000"/>
                          </a:solidFill>
                          <a:effectLst/>
                          <a:latin typeface="Calibri" panose="020F0502020204030204" pitchFamily="34" charset="0"/>
                        </a:rPr>
                        <a:t>nije procijenjen</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556</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350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190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569183660"/>
                  </a:ext>
                </a:extLst>
              </a:tr>
              <a:tr h="332065">
                <a:tc rowSpan="5">
                  <a:txBody>
                    <a:bodyPr/>
                    <a:lstStyle/>
                    <a:p>
                      <a:pPr algn="ctr" fontAlgn="ctr"/>
                      <a:r>
                        <a:rPr lang="hr-HR" sz="1500" b="1" i="0" u="none" strike="noStrike" noProof="0">
                          <a:solidFill>
                            <a:srgbClr val="000000"/>
                          </a:solidFill>
                          <a:effectLst/>
                          <a:latin typeface="Calibri" panose="020F0502020204030204" pitchFamily="34" charset="0"/>
                        </a:rPr>
                        <a:t>Povezivanje</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1" i="0" u="none" strike="noStrike" noProof="0">
                          <a:solidFill>
                            <a:srgbClr val="000000"/>
                          </a:solidFill>
                          <a:effectLst/>
                          <a:latin typeface="Calibri" panose="020F0502020204030204" pitchFamily="34" charset="0"/>
                        </a:rPr>
                        <a:t>neovisno o složenosti</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688</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1" i="0" u="none" strike="noStrike" noProof="0">
                          <a:solidFill>
                            <a:srgbClr val="000000"/>
                          </a:solidFill>
                          <a:effectLst/>
                          <a:latin typeface="Calibri" panose="020F0502020204030204" pitchFamily="34" charset="0"/>
                        </a:rPr>
                        <a:t>350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1" i="0" u="none" strike="noStrike" noProof="0">
                          <a:solidFill>
                            <a:srgbClr val="000000"/>
                          </a:solidFill>
                          <a:effectLst/>
                          <a:latin typeface="Calibri" panose="020F0502020204030204" pitchFamily="34" charset="0"/>
                        </a:rPr>
                        <a:t>153</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525256586"/>
                  </a:ext>
                </a:extLst>
              </a:tr>
              <a:tr h="332065">
                <a:tc vMerge="1">
                  <a:txBody>
                    <a:bodyPr/>
                    <a:lstStyle/>
                    <a:p>
                      <a:endParaRPr lang="en-US"/>
                    </a:p>
                  </a:txBody>
                  <a:tcPr/>
                </a:tc>
                <a:tc>
                  <a:txBody>
                    <a:bodyPr/>
                    <a:lstStyle/>
                    <a:p>
                      <a:pPr algn="ctr" fontAlgn="ctr"/>
                      <a:r>
                        <a:rPr lang="hr-HR" sz="1500" b="0" i="0" u="none" strike="noStrike" noProof="0">
                          <a:solidFill>
                            <a:srgbClr val="000000"/>
                          </a:solidFill>
                          <a:effectLst/>
                          <a:latin typeface="Calibri" panose="020F0502020204030204" pitchFamily="34" charset="0"/>
                        </a:rPr>
                        <a:t>jednostavan</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463</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350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228</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112257574"/>
                  </a:ext>
                </a:extLst>
              </a:tr>
              <a:tr h="332065">
                <a:tc vMerge="1">
                  <a:txBody>
                    <a:bodyPr/>
                    <a:lstStyle/>
                    <a:p>
                      <a:endParaRPr lang="en-US"/>
                    </a:p>
                  </a:txBody>
                  <a:tcPr/>
                </a:tc>
                <a:tc>
                  <a:txBody>
                    <a:bodyPr/>
                    <a:lstStyle/>
                    <a:p>
                      <a:pPr algn="ctr" fontAlgn="ctr"/>
                      <a:r>
                        <a:rPr lang="hr-HR" sz="1500" b="0" i="0" u="none" strike="noStrike" noProof="0">
                          <a:solidFill>
                            <a:srgbClr val="000000"/>
                          </a:solidFill>
                          <a:effectLst/>
                          <a:latin typeface="Calibri" panose="020F0502020204030204" pitchFamily="34" charset="0"/>
                        </a:rPr>
                        <a:t>srednje složen</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515</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350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205</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683671578"/>
                  </a:ext>
                </a:extLst>
              </a:tr>
              <a:tr h="332065">
                <a:tc vMerge="1">
                  <a:txBody>
                    <a:bodyPr/>
                    <a:lstStyle/>
                    <a:p>
                      <a:endParaRPr lang="en-US"/>
                    </a:p>
                  </a:txBody>
                  <a:tcPr/>
                </a:tc>
                <a:tc>
                  <a:txBody>
                    <a:bodyPr/>
                    <a:lstStyle/>
                    <a:p>
                      <a:pPr algn="ctr" fontAlgn="ctr"/>
                      <a:r>
                        <a:rPr lang="hr-HR" sz="1500" b="0" i="0" u="none" strike="noStrike" noProof="0">
                          <a:solidFill>
                            <a:srgbClr val="000000"/>
                          </a:solidFill>
                          <a:effectLst/>
                          <a:latin typeface="Calibri" panose="020F0502020204030204" pitchFamily="34" charset="0"/>
                        </a:rPr>
                        <a:t>složen</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807</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350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131</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985559745"/>
                  </a:ext>
                </a:extLst>
              </a:tr>
              <a:tr h="332065">
                <a:tc vMerge="1">
                  <a:txBody>
                    <a:bodyPr/>
                    <a:lstStyle/>
                    <a:p>
                      <a:endParaRPr lang="en-US"/>
                    </a:p>
                  </a:txBody>
                  <a:tcPr/>
                </a:tc>
                <a:tc>
                  <a:txBody>
                    <a:bodyPr/>
                    <a:lstStyle/>
                    <a:p>
                      <a:pPr algn="ctr" fontAlgn="ctr"/>
                      <a:r>
                        <a:rPr lang="hr-HR" sz="1500" b="0" i="0" u="none" strike="noStrike" noProof="0">
                          <a:solidFill>
                            <a:srgbClr val="000000"/>
                          </a:solidFill>
                          <a:effectLst/>
                          <a:latin typeface="Calibri" panose="020F0502020204030204" pitchFamily="34" charset="0"/>
                        </a:rPr>
                        <a:t>nije procijenjen</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860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350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123</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990226918"/>
                  </a:ext>
                </a:extLst>
              </a:tr>
              <a:tr h="332065">
                <a:tc rowSpan="5">
                  <a:txBody>
                    <a:bodyPr/>
                    <a:lstStyle/>
                    <a:p>
                      <a:pPr algn="ctr" fontAlgn="ctr"/>
                      <a:r>
                        <a:rPr lang="hr-HR" sz="1500" b="1" i="0" u="none" strike="noStrike" noProof="0">
                          <a:solidFill>
                            <a:srgbClr val="000000"/>
                          </a:solidFill>
                          <a:effectLst/>
                          <a:latin typeface="Calibri" panose="020F0502020204030204" pitchFamily="34" charset="0"/>
                        </a:rPr>
                        <a:t>Prigovori</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1" i="0" u="none" strike="noStrike" noProof="0">
                          <a:solidFill>
                            <a:srgbClr val="000000"/>
                          </a:solidFill>
                          <a:effectLst/>
                          <a:latin typeface="Calibri" panose="020F0502020204030204" pitchFamily="34" charset="0"/>
                        </a:rPr>
                        <a:t>neovisno o složenosti</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1" i="0" u="none" strike="noStrike" noProof="0">
                          <a:solidFill>
                            <a:srgbClr val="000000"/>
                          </a:solidFill>
                          <a:effectLst/>
                          <a:latin typeface="Calibri" panose="020F0502020204030204" pitchFamily="34" charset="0"/>
                        </a:rPr>
                        <a:t>215</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1" i="0" u="none" strike="noStrike" noProof="0">
                          <a:solidFill>
                            <a:srgbClr val="000000"/>
                          </a:solidFill>
                          <a:effectLst/>
                          <a:latin typeface="Calibri" panose="020F0502020204030204" pitchFamily="34" charset="0"/>
                        </a:rPr>
                        <a:t>350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1" i="0" u="none" strike="noStrike" noProof="0">
                          <a:solidFill>
                            <a:srgbClr val="000000"/>
                          </a:solidFill>
                          <a:effectLst/>
                          <a:latin typeface="Calibri" panose="020F0502020204030204" pitchFamily="34" charset="0"/>
                        </a:rPr>
                        <a:t>491</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35281379"/>
                  </a:ext>
                </a:extLst>
              </a:tr>
              <a:tr h="332065">
                <a:tc vMerge="1">
                  <a:txBody>
                    <a:bodyPr/>
                    <a:lstStyle/>
                    <a:p>
                      <a:endParaRPr lang="en-US"/>
                    </a:p>
                  </a:txBody>
                  <a:tcPr/>
                </a:tc>
                <a:tc>
                  <a:txBody>
                    <a:bodyPr/>
                    <a:lstStyle/>
                    <a:p>
                      <a:pPr algn="ctr" fontAlgn="ctr"/>
                      <a:r>
                        <a:rPr lang="hr-HR" sz="1500" b="0" i="0" u="none" strike="noStrike" noProof="0">
                          <a:solidFill>
                            <a:srgbClr val="000000"/>
                          </a:solidFill>
                          <a:effectLst/>
                          <a:latin typeface="Calibri" panose="020F0502020204030204" pitchFamily="34" charset="0"/>
                        </a:rPr>
                        <a:t>jednostavan</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138</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350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766</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084372820"/>
                  </a:ext>
                </a:extLst>
              </a:tr>
              <a:tr h="332065">
                <a:tc vMerge="1">
                  <a:txBody>
                    <a:bodyPr/>
                    <a:lstStyle/>
                    <a:p>
                      <a:endParaRPr lang="en-US"/>
                    </a:p>
                  </a:txBody>
                  <a:tcPr/>
                </a:tc>
                <a:tc>
                  <a:txBody>
                    <a:bodyPr/>
                    <a:lstStyle/>
                    <a:p>
                      <a:pPr algn="ctr" fontAlgn="ctr"/>
                      <a:r>
                        <a:rPr lang="hr-HR" sz="1500" b="0" i="0" u="none" strike="noStrike" noProof="0">
                          <a:solidFill>
                            <a:srgbClr val="000000"/>
                          </a:solidFill>
                          <a:effectLst/>
                          <a:latin typeface="Calibri" panose="020F0502020204030204" pitchFamily="34" charset="0"/>
                        </a:rPr>
                        <a:t>srednje složen</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201</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350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525</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550149215"/>
                  </a:ext>
                </a:extLst>
              </a:tr>
              <a:tr h="332065">
                <a:tc vMerge="1">
                  <a:txBody>
                    <a:bodyPr/>
                    <a:lstStyle/>
                    <a:p>
                      <a:endParaRPr lang="en-US"/>
                    </a:p>
                  </a:txBody>
                  <a:tcPr/>
                </a:tc>
                <a:tc>
                  <a:txBody>
                    <a:bodyPr/>
                    <a:lstStyle/>
                    <a:p>
                      <a:pPr algn="ctr" fontAlgn="ctr"/>
                      <a:r>
                        <a:rPr lang="hr-HR" sz="1500" b="0" i="0" u="none" strike="noStrike" noProof="0">
                          <a:solidFill>
                            <a:srgbClr val="000000"/>
                          </a:solidFill>
                          <a:effectLst/>
                          <a:latin typeface="Calibri" panose="020F0502020204030204" pitchFamily="34" charset="0"/>
                        </a:rPr>
                        <a:t>složen</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309</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350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341</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770428867"/>
                  </a:ext>
                </a:extLst>
              </a:tr>
              <a:tr h="332065">
                <a:tc vMerge="1">
                  <a:txBody>
                    <a:bodyPr/>
                    <a:lstStyle/>
                    <a:p>
                      <a:endParaRPr lang="en-US"/>
                    </a:p>
                  </a:txBody>
                  <a:tcPr/>
                </a:tc>
                <a:tc>
                  <a:txBody>
                    <a:bodyPr/>
                    <a:lstStyle/>
                    <a:p>
                      <a:pPr algn="ctr" fontAlgn="ctr"/>
                      <a:r>
                        <a:rPr lang="hr-HR" sz="1500" b="0" i="0" u="none" strike="noStrike" noProof="0">
                          <a:solidFill>
                            <a:srgbClr val="000000"/>
                          </a:solidFill>
                          <a:effectLst/>
                          <a:latin typeface="Calibri" panose="020F0502020204030204" pitchFamily="34" charset="0"/>
                        </a:rPr>
                        <a:t>nije procijenjen</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214</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350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dirty="0">
                          <a:solidFill>
                            <a:srgbClr val="000000"/>
                          </a:solidFill>
                          <a:effectLst/>
                          <a:latin typeface="Calibri" panose="020F0502020204030204" pitchFamily="34" charset="0"/>
                        </a:rPr>
                        <a:t>494</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309065019"/>
                  </a:ext>
                </a:extLst>
              </a:tr>
            </a:tbl>
          </a:graphicData>
        </a:graphic>
      </p:graphicFrame>
    </p:spTree>
    <p:extLst>
      <p:ext uri="{BB962C8B-B14F-4D97-AF65-F5344CB8AC3E}">
        <p14:creationId xmlns:p14="http://schemas.microsoft.com/office/powerpoint/2010/main" val="42362331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274320" y="205309"/>
            <a:ext cx="12344400" cy="1143000"/>
          </a:xfrm>
        </p:spPr>
        <p:txBody>
          <a:bodyPr/>
          <a:lstStyle/>
          <a:p>
            <a:r>
              <a:rPr lang="hr-HR" dirty="0">
                <a:cs typeface="IBM Plex Arabic" panose="020B0503050203000203" pitchFamily="34" charset="-78"/>
              </a:rPr>
              <a:t>Zemljišnoknjižni postupak – rezultati</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7" name="Chart 6">
            <a:extLst>
              <a:ext uri="{FF2B5EF4-FFF2-40B4-BE49-F238E27FC236}">
                <a16:creationId xmlns:a16="http://schemas.microsoft.com/office/drawing/2014/main" id="{70481382-BE90-4179-A862-8B8C0507BF3C}"/>
              </a:ext>
            </a:extLst>
          </p:cNvPr>
          <p:cNvGraphicFramePr>
            <a:graphicFrameLocks/>
          </p:cNvGraphicFramePr>
          <p:nvPr>
            <p:extLst>
              <p:ext uri="{D42A27DB-BD31-4B8C-83A1-F6EECF244321}">
                <p14:modId xmlns:p14="http://schemas.microsoft.com/office/powerpoint/2010/main" val="178135756"/>
              </p:ext>
            </p:extLst>
          </p:nvPr>
        </p:nvGraphicFramePr>
        <p:xfrm>
          <a:off x="2103120" y="1408240"/>
          <a:ext cx="10424160" cy="54066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349256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sp>
        <p:nvSpPr>
          <p:cNvPr id="21" name="Content Placeholder 12">
            <a:extLst>
              <a:ext uri="{FF2B5EF4-FFF2-40B4-BE49-F238E27FC236}">
                <a16:creationId xmlns:a16="http://schemas.microsoft.com/office/drawing/2014/main" id="{1ADDA321-5AA8-4CDB-A31C-E3B22F291C77}"/>
              </a:ext>
            </a:extLst>
          </p:cNvPr>
          <p:cNvSpPr txBox="1">
            <a:spLocks/>
          </p:cNvSpPr>
          <p:nvPr/>
        </p:nvSpPr>
        <p:spPr>
          <a:xfrm>
            <a:off x="1695878" y="1280160"/>
            <a:ext cx="11238643" cy="5094070"/>
          </a:xfrm>
          <a:prstGeom prst="rect">
            <a:avLst/>
          </a:prstGeom>
        </p:spPr>
        <p:txBody>
          <a:bodyPr anchor="ctr"/>
          <a:lstStyle>
            <a:lvl1pPr marL="0" indent="0" algn="l" defTabSz="685800" rtl="0" eaLnBrk="1" latinLnBrk="0" hangingPunct="1">
              <a:lnSpc>
                <a:spcPct val="105000"/>
              </a:lnSpc>
              <a:spcBef>
                <a:spcPts val="750"/>
              </a:spcBef>
              <a:buFontTx/>
              <a:buNone/>
              <a:tabLst/>
              <a:defRPr sz="1300" b="0" i="0" kern="1200">
                <a:solidFill>
                  <a:schemeClr val="tx1"/>
                </a:solidFill>
                <a:latin typeface="IBM Plex Sans" charset="0"/>
                <a:ea typeface="IBM Plex Sans" charset="0"/>
                <a:cs typeface="IBM Plex Sans" charset="0"/>
              </a:defRPr>
            </a:lvl1pPr>
            <a:lvl2pPr marL="142875" indent="-142875" algn="l" defTabSz="685800" rtl="0" eaLnBrk="1" latinLnBrk="0" hangingPunct="1">
              <a:lnSpc>
                <a:spcPct val="105000"/>
              </a:lnSpc>
              <a:spcBef>
                <a:spcPts val="625"/>
              </a:spcBef>
              <a:buFont typeface="LucidaGrande" charset="0"/>
              <a:buChar char="-"/>
              <a:defRPr sz="1300" b="0" i="0" kern="1200">
                <a:solidFill>
                  <a:schemeClr val="tx1"/>
                </a:solidFill>
                <a:latin typeface="IBM Plex Sans" charset="0"/>
                <a:ea typeface="IBM Plex Sans" charset="0"/>
                <a:cs typeface="IBM Plex Sans" charset="0"/>
              </a:defRPr>
            </a:lvl2pPr>
            <a:lvl3pPr marL="285750" indent="-142875" algn="l" defTabSz="685800" rtl="0" eaLnBrk="1" latinLnBrk="0" hangingPunct="1">
              <a:lnSpc>
                <a:spcPct val="105000"/>
              </a:lnSpc>
              <a:spcBef>
                <a:spcPts val="0"/>
              </a:spcBef>
              <a:buSzPct val="80000"/>
              <a:buFont typeface="Arial" panose="020B0604020202020204" pitchFamily="34" charset="0"/>
              <a:buChar char="•"/>
              <a:defRPr sz="1300" b="0" i="0" kern="1200">
                <a:solidFill>
                  <a:schemeClr val="tx1"/>
                </a:solidFill>
                <a:latin typeface="IBM Plex Sans" charset="0"/>
                <a:ea typeface="IBM Plex Sans" charset="0"/>
                <a:cs typeface="IBM Plex Sans" charset="0"/>
              </a:defRPr>
            </a:lvl3pPr>
            <a:lvl4pPr marL="428625" indent="-142875" algn="l" defTabSz="685800" rtl="0" eaLnBrk="1" latinLnBrk="0" hangingPunct="1">
              <a:lnSpc>
                <a:spcPct val="105000"/>
              </a:lnSpc>
              <a:spcBef>
                <a:spcPts val="0"/>
              </a:spcBef>
              <a:buFont typeface=".AppleSystemUIFont" charset="-120"/>
              <a:buChar char="–"/>
              <a:defRPr sz="1300" b="0" i="0" kern="1200">
                <a:solidFill>
                  <a:schemeClr val="tx1"/>
                </a:solidFill>
                <a:latin typeface="IBM Plex Sans" charset="0"/>
                <a:ea typeface="IBM Plex Sans" charset="0"/>
                <a:cs typeface="IBM Plex Sans" charset="0"/>
              </a:defRPr>
            </a:lvl4pPr>
            <a:lvl5pPr marL="571500" indent="-142875" algn="l" defTabSz="685800" rtl="0" eaLnBrk="1" latinLnBrk="0" hangingPunct="1">
              <a:lnSpc>
                <a:spcPct val="105000"/>
              </a:lnSpc>
              <a:spcBef>
                <a:spcPts val="0"/>
              </a:spcBef>
              <a:buSzPct val="80000"/>
              <a:buFont typeface="Arial" panose="020B0604020202020204" pitchFamily="34" charset="0"/>
              <a:buChar char="•"/>
              <a:defRPr sz="1300" b="0" i="0" kern="1200">
                <a:solidFill>
                  <a:schemeClr val="tx1"/>
                </a:solidFill>
                <a:latin typeface="IBM Plex Sans" charset="0"/>
                <a:ea typeface="IBM Plex Sans" charset="0"/>
                <a:cs typeface="IBM Plex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a:spcBef>
                <a:spcPts val="480"/>
              </a:spcBef>
              <a:defRPr/>
            </a:pPr>
            <a:r>
              <a:rPr lang="hr-HR" sz="5000" dirty="0">
                <a:solidFill>
                  <a:srgbClr val="000000"/>
                </a:solidFill>
                <a:latin typeface="+mn-lt"/>
              </a:rPr>
              <a:t>Općinski – prekršajni postupak</a:t>
            </a:r>
            <a:endParaRPr lang="en-US" sz="5000" dirty="0">
              <a:solidFill>
                <a:srgbClr val="000000"/>
              </a:solidFill>
            </a:endParaRPr>
          </a:p>
        </p:txBody>
      </p:sp>
    </p:spTree>
    <p:extLst>
      <p:ext uri="{BB962C8B-B14F-4D97-AF65-F5344CB8AC3E}">
        <p14:creationId xmlns:p14="http://schemas.microsoft.com/office/powerpoint/2010/main" val="24636099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274320" y="205309"/>
            <a:ext cx="12344400" cy="1143000"/>
          </a:xfrm>
        </p:spPr>
        <p:txBody>
          <a:bodyPr/>
          <a:lstStyle/>
          <a:p>
            <a:r>
              <a:rPr lang="hr-HR" dirty="0">
                <a:cs typeface="IBM Plex Arabic" panose="020B0503050203000203" pitchFamily="34" charset="-78"/>
              </a:rPr>
              <a:t>Općinski – prekršajni postupak – opći podaci</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2" name="Table 1">
            <a:extLst>
              <a:ext uri="{FF2B5EF4-FFF2-40B4-BE49-F238E27FC236}">
                <a16:creationId xmlns:a16="http://schemas.microsoft.com/office/drawing/2014/main" id="{6500E89F-A7E7-4F79-9B2E-54C8EC74679D}"/>
              </a:ext>
            </a:extLst>
          </p:cNvPr>
          <p:cNvGraphicFramePr>
            <a:graphicFrameLocks noGrp="1"/>
          </p:cNvGraphicFramePr>
          <p:nvPr>
            <p:extLst>
              <p:ext uri="{D42A27DB-BD31-4B8C-83A1-F6EECF244321}">
                <p14:modId xmlns:p14="http://schemas.microsoft.com/office/powerpoint/2010/main" val="3748362946"/>
              </p:ext>
            </p:extLst>
          </p:nvPr>
        </p:nvGraphicFramePr>
        <p:xfrm>
          <a:off x="2057400" y="2278815"/>
          <a:ext cx="9189561" cy="3293787"/>
        </p:xfrm>
        <a:graphic>
          <a:graphicData uri="http://schemas.openxmlformats.org/drawingml/2006/table">
            <a:tbl>
              <a:tblPr/>
              <a:tblGrid>
                <a:gridCol w="2446201">
                  <a:extLst>
                    <a:ext uri="{9D8B030D-6E8A-4147-A177-3AD203B41FA5}">
                      <a16:colId xmlns:a16="http://schemas.microsoft.com/office/drawing/2014/main" val="1167928399"/>
                    </a:ext>
                  </a:extLst>
                </a:gridCol>
                <a:gridCol w="917325">
                  <a:extLst>
                    <a:ext uri="{9D8B030D-6E8A-4147-A177-3AD203B41FA5}">
                      <a16:colId xmlns:a16="http://schemas.microsoft.com/office/drawing/2014/main" val="1534866788"/>
                    </a:ext>
                  </a:extLst>
                </a:gridCol>
                <a:gridCol w="1630801">
                  <a:extLst>
                    <a:ext uri="{9D8B030D-6E8A-4147-A177-3AD203B41FA5}">
                      <a16:colId xmlns:a16="http://schemas.microsoft.com/office/drawing/2014/main" val="3291544521"/>
                    </a:ext>
                  </a:extLst>
                </a:gridCol>
                <a:gridCol w="2140426">
                  <a:extLst>
                    <a:ext uri="{9D8B030D-6E8A-4147-A177-3AD203B41FA5}">
                      <a16:colId xmlns:a16="http://schemas.microsoft.com/office/drawing/2014/main" val="3130163196"/>
                    </a:ext>
                  </a:extLst>
                </a:gridCol>
                <a:gridCol w="2054808">
                  <a:extLst>
                    <a:ext uri="{9D8B030D-6E8A-4147-A177-3AD203B41FA5}">
                      <a16:colId xmlns:a16="http://schemas.microsoft.com/office/drawing/2014/main" val="2201908980"/>
                    </a:ext>
                  </a:extLst>
                </a:gridCol>
              </a:tblGrid>
              <a:tr h="634491">
                <a:tc>
                  <a:txBody>
                    <a:bodyPr/>
                    <a:lstStyle/>
                    <a:p>
                      <a:pPr algn="ctr" fontAlgn="ctr"/>
                      <a:r>
                        <a:rPr lang="hr-HR" sz="1400" b="1" i="0" u="none" strike="noStrike" noProof="0">
                          <a:solidFill>
                            <a:srgbClr val="000000"/>
                          </a:solidFill>
                          <a:effectLst/>
                          <a:latin typeface="Calibri" panose="020F0502020204030204" pitchFamily="34" charset="0"/>
                        </a:rPr>
                        <a:t>Sud</a:t>
                      </a:r>
                    </a:p>
                  </a:txBody>
                  <a:tcPr marL="8770" marR="8770" marT="877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Broj sudaca</a:t>
                      </a:r>
                    </a:p>
                  </a:txBody>
                  <a:tcPr marL="8770" marR="8770" marT="877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Broj predmeta</a:t>
                      </a:r>
                    </a:p>
                  </a:txBody>
                  <a:tcPr marL="8770" marR="8770" marT="877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Broj predmeta vrste regulator</a:t>
                      </a:r>
                    </a:p>
                  </a:txBody>
                  <a:tcPr marL="8770" marR="8770" marT="877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Broj predmeta vrste  ZZNO</a:t>
                      </a:r>
                    </a:p>
                  </a:txBody>
                  <a:tcPr marL="8770" marR="8770" marT="877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480738549"/>
                  </a:ext>
                </a:extLst>
              </a:tr>
              <a:tr h="332412">
                <a:tc>
                  <a:txBody>
                    <a:bodyPr/>
                    <a:lstStyle/>
                    <a:p>
                      <a:pPr algn="ctr" fontAlgn="ctr"/>
                      <a:r>
                        <a:rPr lang="hr-HR" sz="1400" b="0" i="0" u="none" strike="noStrike" noProof="0">
                          <a:solidFill>
                            <a:srgbClr val="000000"/>
                          </a:solidFill>
                          <a:effectLst/>
                          <a:latin typeface="Calibri" panose="020F0502020204030204" pitchFamily="34" charset="0"/>
                        </a:rPr>
                        <a:t>Općinski prekršajni sud u Zagrebu</a:t>
                      </a:r>
                    </a:p>
                  </a:txBody>
                  <a:tcPr marL="8770" marR="8770" marT="877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3</a:t>
                      </a:r>
                    </a:p>
                  </a:txBody>
                  <a:tcPr marL="8770" marR="8770" marT="877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1079</a:t>
                      </a:r>
                    </a:p>
                  </a:txBody>
                  <a:tcPr marL="8770" marR="8770" marT="877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5</a:t>
                      </a:r>
                    </a:p>
                  </a:txBody>
                  <a:tcPr marL="8770" marR="8770" marT="877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 </a:t>
                      </a:r>
                    </a:p>
                  </a:txBody>
                  <a:tcPr marL="8770" marR="8770" marT="877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181619337"/>
                  </a:ext>
                </a:extLst>
              </a:tr>
              <a:tr h="332412">
                <a:tc>
                  <a:txBody>
                    <a:bodyPr/>
                    <a:lstStyle/>
                    <a:p>
                      <a:pPr algn="ctr" fontAlgn="ctr"/>
                      <a:r>
                        <a:rPr lang="hr-HR" sz="1400" b="0" i="0" u="none" strike="noStrike" noProof="0">
                          <a:solidFill>
                            <a:srgbClr val="000000"/>
                          </a:solidFill>
                          <a:effectLst/>
                          <a:latin typeface="Calibri" panose="020F0502020204030204" pitchFamily="34" charset="0"/>
                        </a:rPr>
                        <a:t>Općinski sud u Karlovcu</a:t>
                      </a:r>
                    </a:p>
                  </a:txBody>
                  <a:tcPr marL="8770" marR="8770" marT="877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a:t>
                      </a:r>
                    </a:p>
                  </a:txBody>
                  <a:tcPr marL="8770" marR="8770" marT="877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618</a:t>
                      </a:r>
                    </a:p>
                  </a:txBody>
                  <a:tcPr marL="8770" marR="8770" marT="877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 </a:t>
                      </a:r>
                    </a:p>
                  </a:txBody>
                  <a:tcPr marL="8770" marR="8770" marT="877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54</a:t>
                      </a:r>
                    </a:p>
                  </a:txBody>
                  <a:tcPr marL="8770" marR="8770" marT="877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831269665"/>
                  </a:ext>
                </a:extLst>
              </a:tr>
              <a:tr h="332412">
                <a:tc>
                  <a:txBody>
                    <a:bodyPr/>
                    <a:lstStyle/>
                    <a:p>
                      <a:pPr algn="ctr" fontAlgn="ctr"/>
                      <a:r>
                        <a:rPr lang="hr-HR" sz="1400" b="0" i="0" u="none" strike="noStrike" noProof="0">
                          <a:solidFill>
                            <a:srgbClr val="000000"/>
                          </a:solidFill>
                          <a:effectLst/>
                          <a:latin typeface="Calibri" panose="020F0502020204030204" pitchFamily="34" charset="0"/>
                        </a:rPr>
                        <a:t>Općinski sud u Novom Zagrebu</a:t>
                      </a:r>
                    </a:p>
                  </a:txBody>
                  <a:tcPr marL="8770" marR="8770" marT="877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a:t>
                      </a:r>
                    </a:p>
                  </a:txBody>
                  <a:tcPr marL="8770" marR="8770" marT="877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260</a:t>
                      </a:r>
                    </a:p>
                  </a:txBody>
                  <a:tcPr marL="8770" marR="8770" marT="877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 </a:t>
                      </a:r>
                    </a:p>
                  </a:txBody>
                  <a:tcPr marL="8770" marR="8770" marT="877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27</a:t>
                      </a:r>
                    </a:p>
                  </a:txBody>
                  <a:tcPr marL="8770" marR="8770" marT="877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226975"/>
                  </a:ext>
                </a:extLst>
              </a:tr>
              <a:tr h="332412">
                <a:tc>
                  <a:txBody>
                    <a:bodyPr/>
                    <a:lstStyle/>
                    <a:p>
                      <a:pPr algn="ctr" fontAlgn="ctr"/>
                      <a:r>
                        <a:rPr lang="hr-HR" sz="1400" b="0" i="0" u="none" strike="noStrike" noProof="0">
                          <a:solidFill>
                            <a:srgbClr val="000000"/>
                          </a:solidFill>
                          <a:effectLst/>
                          <a:latin typeface="Calibri" panose="020F0502020204030204" pitchFamily="34" charset="0"/>
                        </a:rPr>
                        <a:t>Općinski sud u Osijeku</a:t>
                      </a:r>
                    </a:p>
                  </a:txBody>
                  <a:tcPr marL="8770" marR="8770" marT="877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2</a:t>
                      </a:r>
                    </a:p>
                  </a:txBody>
                  <a:tcPr marL="8770" marR="8770" marT="877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189</a:t>
                      </a:r>
                    </a:p>
                  </a:txBody>
                  <a:tcPr marL="8770" marR="8770" marT="877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 </a:t>
                      </a:r>
                    </a:p>
                  </a:txBody>
                  <a:tcPr marL="8770" marR="8770" marT="877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21</a:t>
                      </a:r>
                    </a:p>
                  </a:txBody>
                  <a:tcPr marL="8770" marR="8770" marT="877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918022979"/>
                  </a:ext>
                </a:extLst>
              </a:tr>
              <a:tr h="332412">
                <a:tc>
                  <a:txBody>
                    <a:bodyPr/>
                    <a:lstStyle/>
                    <a:p>
                      <a:pPr algn="ctr" fontAlgn="ctr"/>
                      <a:r>
                        <a:rPr lang="hr-HR" sz="1400" b="0" i="0" u="none" strike="noStrike" noProof="0">
                          <a:solidFill>
                            <a:srgbClr val="000000"/>
                          </a:solidFill>
                          <a:effectLst/>
                          <a:latin typeface="Calibri" panose="020F0502020204030204" pitchFamily="34" charset="0"/>
                        </a:rPr>
                        <a:t>Općinski sud u Pazinu</a:t>
                      </a:r>
                    </a:p>
                  </a:txBody>
                  <a:tcPr marL="8770" marR="8770" marT="877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6</a:t>
                      </a:r>
                    </a:p>
                  </a:txBody>
                  <a:tcPr marL="8770" marR="8770" marT="877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926</a:t>
                      </a:r>
                    </a:p>
                  </a:txBody>
                  <a:tcPr marL="8770" marR="8770" marT="877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 </a:t>
                      </a:r>
                    </a:p>
                  </a:txBody>
                  <a:tcPr marL="8770" marR="8770" marT="877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13</a:t>
                      </a:r>
                    </a:p>
                  </a:txBody>
                  <a:tcPr marL="8770" marR="8770" marT="877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547379317"/>
                  </a:ext>
                </a:extLst>
              </a:tr>
              <a:tr h="332412">
                <a:tc>
                  <a:txBody>
                    <a:bodyPr/>
                    <a:lstStyle/>
                    <a:p>
                      <a:pPr algn="ctr" fontAlgn="ctr"/>
                      <a:r>
                        <a:rPr lang="hr-HR" sz="1400" b="0" i="0" u="none" strike="noStrike" noProof="0">
                          <a:solidFill>
                            <a:srgbClr val="000000"/>
                          </a:solidFill>
                          <a:effectLst/>
                          <a:latin typeface="Calibri" panose="020F0502020204030204" pitchFamily="34" charset="0"/>
                        </a:rPr>
                        <a:t>Općinski sud u Rijeci</a:t>
                      </a:r>
                    </a:p>
                  </a:txBody>
                  <a:tcPr marL="8770" marR="8770" marT="877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a:t>
                      </a:r>
                    </a:p>
                  </a:txBody>
                  <a:tcPr marL="8770" marR="8770" marT="877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57</a:t>
                      </a:r>
                    </a:p>
                  </a:txBody>
                  <a:tcPr marL="8770" marR="8770" marT="877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 </a:t>
                      </a:r>
                    </a:p>
                  </a:txBody>
                  <a:tcPr marL="8770" marR="8770" marT="877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4</a:t>
                      </a:r>
                    </a:p>
                  </a:txBody>
                  <a:tcPr marL="8770" marR="8770" marT="877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583062868"/>
                  </a:ext>
                </a:extLst>
              </a:tr>
              <a:tr h="332412">
                <a:tc>
                  <a:txBody>
                    <a:bodyPr/>
                    <a:lstStyle/>
                    <a:p>
                      <a:pPr algn="ctr" fontAlgn="ctr"/>
                      <a:r>
                        <a:rPr lang="hr-HR" sz="1400" b="0" i="0" u="none" strike="noStrike" noProof="0">
                          <a:solidFill>
                            <a:srgbClr val="000000"/>
                          </a:solidFill>
                          <a:effectLst/>
                          <a:latin typeface="Calibri" panose="020F0502020204030204" pitchFamily="34" charset="0"/>
                        </a:rPr>
                        <a:t>Općinski sud u Varaždinu</a:t>
                      </a:r>
                    </a:p>
                  </a:txBody>
                  <a:tcPr marL="8770" marR="8770" marT="877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2</a:t>
                      </a:r>
                    </a:p>
                  </a:txBody>
                  <a:tcPr marL="8770" marR="8770" marT="877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663</a:t>
                      </a:r>
                    </a:p>
                  </a:txBody>
                  <a:tcPr marL="8770" marR="8770" marT="877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 </a:t>
                      </a:r>
                    </a:p>
                  </a:txBody>
                  <a:tcPr marL="8770" marR="8770" marT="877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79</a:t>
                      </a:r>
                    </a:p>
                  </a:txBody>
                  <a:tcPr marL="8770" marR="8770" marT="877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42932506"/>
                  </a:ext>
                </a:extLst>
              </a:tr>
              <a:tr h="332412">
                <a:tc>
                  <a:txBody>
                    <a:bodyPr/>
                    <a:lstStyle/>
                    <a:p>
                      <a:pPr algn="ctr" fontAlgn="ctr"/>
                      <a:r>
                        <a:rPr lang="hr-HR" sz="1400" b="1" i="0" u="none" strike="noStrike" noProof="0">
                          <a:solidFill>
                            <a:srgbClr val="000000"/>
                          </a:solidFill>
                          <a:effectLst/>
                          <a:latin typeface="Calibri" panose="020F0502020204030204" pitchFamily="34" charset="0"/>
                        </a:rPr>
                        <a:t>ukupno</a:t>
                      </a:r>
                    </a:p>
                  </a:txBody>
                  <a:tcPr marL="8770" marR="8770" marT="877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16</a:t>
                      </a:r>
                    </a:p>
                  </a:txBody>
                  <a:tcPr marL="8770" marR="8770" marT="877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3792</a:t>
                      </a:r>
                    </a:p>
                  </a:txBody>
                  <a:tcPr marL="8770" marR="8770" marT="877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5</a:t>
                      </a:r>
                    </a:p>
                  </a:txBody>
                  <a:tcPr marL="8770" marR="8770" marT="877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1" i="0" u="none" strike="noStrike" noProof="0" dirty="0">
                          <a:solidFill>
                            <a:srgbClr val="000000"/>
                          </a:solidFill>
                          <a:effectLst/>
                          <a:latin typeface="Calibri" panose="020F0502020204030204" pitchFamily="34" charset="0"/>
                        </a:rPr>
                        <a:t>198</a:t>
                      </a:r>
                    </a:p>
                  </a:txBody>
                  <a:tcPr marL="8770" marR="8770" marT="877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2596789413"/>
                  </a:ext>
                </a:extLst>
              </a:tr>
            </a:tbl>
          </a:graphicData>
        </a:graphic>
      </p:graphicFrame>
    </p:spTree>
    <p:extLst>
      <p:ext uri="{BB962C8B-B14F-4D97-AF65-F5344CB8AC3E}">
        <p14:creationId xmlns:p14="http://schemas.microsoft.com/office/powerpoint/2010/main" val="74510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274320" y="205309"/>
            <a:ext cx="12344400" cy="1143000"/>
          </a:xfrm>
        </p:spPr>
        <p:txBody>
          <a:bodyPr/>
          <a:lstStyle/>
          <a:p>
            <a:r>
              <a:rPr lang="hr-HR" dirty="0">
                <a:cs typeface="IBM Plex Arabic" panose="020B0503050203000203" pitchFamily="34" charset="-78"/>
              </a:rPr>
              <a:t>Općinski – prekršajni postupak – udio procijenjenih predmeta</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4" name="Table 3">
            <a:extLst>
              <a:ext uri="{FF2B5EF4-FFF2-40B4-BE49-F238E27FC236}">
                <a16:creationId xmlns:a16="http://schemas.microsoft.com/office/drawing/2014/main" id="{E5B0DFE4-D694-4FD0-8AD7-33914D886CDF}"/>
              </a:ext>
            </a:extLst>
          </p:cNvPr>
          <p:cNvGraphicFramePr>
            <a:graphicFrameLocks noGrp="1"/>
          </p:cNvGraphicFramePr>
          <p:nvPr>
            <p:extLst>
              <p:ext uri="{D42A27DB-BD31-4B8C-83A1-F6EECF244321}">
                <p14:modId xmlns:p14="http://schemas.microsoft.com/office/powerpoint/2010/main" val="3137812072"/>
              </p:ext>
            </p:extLst>
          </p:nvPr>
        </p:nvGraphicFramePr>
        <p:xfrm>
          <a:off x="1280160" y="2047212"/>
          <a:ext cx="11611875" cy="4135175"/>
        </p:xfrm>
        <a:graphic>
          <a:graphicData uri="http://schemas.openxmlformats.org/drawingml/2006/table">
            <a:tbl>
              <a:tblPr/>
              <a:tblGrid>
                <a:gridCol w="1345071">
                  <a:extLst>
                    <a:ext uri="{9D8B030D-6E8A-4147-A177-3AD203B41FA5}">
                      <a16:colId xmlns:a16="http://schemas.microsoft.com/office/drawing/2014/main" val="985733124"/>
                    </a:ext>
                  </a:extLst>
                </a:gridCol>
                <a:gridCol w="1140756">
                  <a:extLst>
                    <a:ext uri="{9D8B030D-6E8A-4147-A177-3AD203B41FA5}">
                      <a16:colId xmlns:a16="http://schemas.microsoft.com/office/drawing/2014/main" val="4212752388"/>
                    </a:ext>
                  </a:extLst>
                </a:gridCol>
                <a:gridCol w="1140756">
                  <a:extLst>
                    <a:ext uri="{9D8B030D-6E8A-4147-A177-3AD203B41FA5}">
                      <a16:colId xmlns:a16="http://schemas.microsoft.com/office/drawing/2014/main" val="2258034341"/>
                    </a:ext>
                  </a:extLst>
                </a:gridCol>
                <a:gridCol w="1140756">
                  <a:extLst>
                    <a:ext uri="{9D8B030D-6E8A-4147-A177-3AD203B41FA5}">
                      <a16:colId xmlns:a16="http://schemas.microsoft.com/office/drawing/2014/main" val="349446981"/>
                    </a:ext>
                  </a:extLst>
                </a:gridCol>
                <a:gridCol w="1140756">
                  <a:extLst>
                    <a:ext uri="{9D8B030D-6E8A-4147-A177-3AD203B41FA5}">
                      <a16:colId xmlns:a16="http://schemas.microsoft.com/office/drawing/2014/main" val="3254476166"/>
                    </a:ext>
                  </a:extLst>
                </a:gridCol>
                <a:gridCol w="1140756">
                  <a:extLst>
                    <a:ext uri="{9D8B030D-6E8A-4147-A177-3AD203B41FA5}">
                      <a16:colId xmlns:a16="http://schemas.microsoft.com/office/drawing/2014/main" val="972123007"/>
                    </a:ext>
                  </a:extLst>
                </a:gridCol>
                <a:gridCol w="1140756">
                  <a:extLst>
                    <a:ext uri="{9D8B030D-6E8A-4147-A177-3AD203B41FA5}">
                      <a16:colId xmlns:a16="http://schemas.microsoft.com/office/drawing/2014/main" val="3361013180"/>
                    </a:ext>
                  </a:extLst>
                </a:gridCol>
                <a:gridCol w="1140756">
                  <a:extLst>
                    <a:ext uri="{9D8B030D-6E8A-4147-A177-3AD203B41FA5}">
                      <a16:colId xmlns:a16="http://schemas.microsoft.com/office/drawing/2014/main" val="2072555516"/>
                    </a:ext>
                  </a:extLst>
                </a:gridCol>
                <a:gridCol w="1140756">
                  <a:extLst>
                    <a:ext uri="{9D8B030D-6E8A-4147-A177-3AD203B41FA5}">
                      <a16:colId xmlns:a16="http://schemas.microsoft.com/office/drawing/2014/main" val="1321147012"/>
                    </a:ext>
                  </a:extLst>
                </a:gridCol>
                <a:gridCol w="1140756">
                  <a:extLst>
                    <a:ext uri="{9D8B030D-6E8A-4147-A177-3AD203B41FA5}">
                      <a16:colId xmlns:a16="http://schemas.microsoft.com/office/drawing/2014/main" val="2167462582"/>
                    </a:ext>
                  </a:extLst>
                </a:gridCol>
              </a:tblGrid>
              <a:tr h="846251">
                <a:tc>
                  <a:txBody>
                    <a:bodyPr/>
                    <a:lstStyle/>
                    <a:p>
                      <a:pPr algn="ctr" fontAlgn="ctr"/>
                      <a:r>
                        <a:rPr lang="en-US" sz="1400" b="1" i="0" u="none" strike="noStrike" dirty="0" err="1">
                          <a:solidFill>
                            <a:srgbClr val="000000"/>
                          </a:solidFill>
                          <a:effectLst/>
                          <a:latin typeface="Calibri" panose="020F0502020204030204" pitchFamily="34" charset="0"/>
                        </a:rPr>
                        <a:t>vrsta</a:t>
                      </a:r>
                      <a:r>
                        <a:rPr lang="en-US" sz="1400" b="1" i="0" u="none" strike="noStrike" dirty="0">
                          <a:solidFill>
                            <a:srgbClr val="000000"/>
                          </a:solidFill>
                          <a:effectLst/>
                          <a:latin typeface="Calibri" panose="020F0502020204030204" pitchFamily="34" charset="0"/>
                        </a:rPr>
                        <a:t> </a:t>
                      </a:r>
                      <a:r>
                        <a:rPr lang="en-US" sz="1400" b="1" i="0" u="none" strike="noStrike" dirty="0" err="1">
                          <a:solidFill>
                            <a:srgbClr val="000000"/>
                          </a:solidFill>
                          <a:effectLst/>
                          <a:latin typeface="Calibri" panose="020F0502020204030204" pitchFamily="34" charset="0"/>
                        </a:rPr>
                        <a:t>predmeta</a:t>
                      </a:r>
                      <a:endParaRPr lang="en-US" sz="1400" b="1" i="0" u="none" strike="noStrike" dirty="0">
                        <a:solidFill>
                          <a:srgbClr val="000000"/>
                        </a:solidFill>
                        <a:effectLst/>
                        <a:latin typeface="Calibri" panose="020F0502020204030204" pitchFamily="34" charset="0"/>
                      </a:endParaRP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jednostavan</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err="1">
                          <a:solidFill>
                            <a:srgbClr val="000000"/>
                          </a:solidFill>
                          <a:effectLst/>
                          <a:latin typeface="Calibri" panose="020F0502020204030204" pitchFamily="34" charset="0"/>
                        </a:rPr>
                        <a:t>srednje</a:t>
                      </a:r>
                      <a:r>
                        <a:rPr lang="en-US" sz="1400" b="1" i="0" u="none" strike="noStrike" dirty="0">
                          <a:solidFill>
                            <a:srgbClr val="000000"/>
                          </a:solidFill>
                          <a:effectLst/>
                          <a:latin typeface="Calibri" panose="020F0502020204030204" pitchFamily="34" charset="0"/>
                        </a:rPr>
                        <a:t> </a:t>
                      </a:r>
                      <a:r>
                        <a:rPr lang="en-US" sz="1400" b="1" i="0" u="none" strike="noStrike" dirty="0" err="1">
                          <a:solidFill>
                            <a:srgbClr val="000000"/>
                          </a:solidFill>
                          <a:effectLst/>
                          <a:latin typeface="Calibri" panose="020F0502020204030204" pitchFamily="34" charset="0"/>
                        </a:rPr>
                        <a:t>složen</a:t>
                      </a:r>
                      <a:endParaRPr lang="en-US" sz="1400" b="1" i="0" u="none" strike="noStrike" dirty="0">
                        <a:solidFill>
                          <a:srgbClr val="000000"/>
                        </a:solidFill>
                        <a:effectLst/>
                        <a:latin typeface="Calibri" panose="020F0502020204030204" pitchFamily="34" charset="0"/>
                      </a:endParaRP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složen</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err="1">
                          <a:solidFill>
                            <a:srgbClr val="000000"/>
                          </a:solidFill>
                          <a:effectLst/>
                          <a:latin typeface="Calibri" panose="020F0502020204030204" pitchFamily="34" charset="0"/>
                        </a:rPr>
                        <a:t>nije</a:t>
                      </a:r>
                      <a:r>
                        <a:rPr lang="en-US" sz="1400" b="1" i="0" u="none" strike="noStrike" dirty="0">
                          <a:solidFill>
                            <a:srgbClr val="000000"/>
                          </a:solidFill>
                          <a:effectLst/>
                          <a:latin typeface="Calibri" panose="020F0502020204030204" pitchFamily="34" charset="0"/>
                        </a:rPr>
                        <a:t> </a:t>
                      </a:r>
                      <a:r>
                        <a:rPr lang="en-US" sz="1400" b="1" i="0" u="none" strike="noStrike" dirty="0" err="1">
                          <a:solidFill>
                            <a:srgbClr val="000000"/>
                          </a:solidFill>
                          <a:effectLst/>
                          <a:latin typeface="Calibri" panose="020F0502020204030204" pitchFamily="34" charset="0"/>
                        </a:rPr>
                        <a:t>procijenjeno</a:t>
                      </a:r>
                      <a:endParaRPr lang="en-US" sz="1400" b="1" i="0" u="none" strike="noStrike" dirty="0">
                        <a:solidFill>
                          <a:srgbClr val="000000"/>
                        </a:solidFill>
                        <a:effectLst/>
                        <a:latin typeface="Calibri" panose="020F0502020204030204" pitchFamily="34" charset="0"/>
                      </a:endParaRP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err="1">
                          <a:solidFill>
                            <a:srgbClr val="000000"/>
                          </a:solidFill>
                          <a:effectLst/>
                          <a:latin typeface="Calibri" panose="020F0502020204030204" pitchFamily="34" charset="0"/>
                        </a:rPr>
                        <a:t>ukupno</a:t>
                      </a:r>
                      <a:endParaRPr lang="en-US" sz="1400" b="1" i="0" u="none" strike="noStrike" dirty="0">
                        <a:solidFill>
                          <a:srgbClr val="000000"/>
                        </a:solidFill>
                        <a:effectLst/>
                        <a:latin typeface="Calibri" panose="020F0502020204030204" pitchFamily="34" charset="0"/>
                      </a:endParaRP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err="1">
                          <a:solidFill>
                            <a:srgbClr val="000000"/>
                          </a:solidFill>
                          <a:effectLst/>
                          <a:latin typeface="Calibri" panose="020F0502020204030204" pitchFamily="34" charset="0"/>
                        </a:rPr>
                        <a:t>ukupno</a:t>
                      </a:r>
                      <a:r>
                        <a:rPr lang="en-US" sz="1400" b="1" i="0" u="none" strike="noStrike" dirty="0">
                          <a:solidFill>
                            <a:srgbClr val="000000"/>
                          </a:solidFill>
                          <a:effectLst/>
                          <a:latin typeface="Calibri" panose="020F0502020204030204" pitchFamily="34" charset="0"/>
                        </a:rPr>
                        <a:t> </a:t>
                      </a:r>
                      <a:br>
                        <a:rPr lang="en-US" sz="1400" b="1" i="0" u="none" strike="noStrike" dirty="0">
                          <a:solidFill>
                            <a:srgbClr val="000000"/>
                          </a:solidFill>
                          <a:effectLst/>
                          <a:latin typeface="Calibri" panose="020F0502020204030204" pitchFamily="34" charset="0"/>
                        </a:rPr>
                      </a:br>
                      <a:r>
                        <a:rPr lang="en-US" sz="1400" b="1" i="0" u="none" strike="noStrike" dirty="0" err="1">
                          <a:solidFill>
                            <a:srgbClr val="000000"/>
                          </a:solidFill>
                          <a:effectLst/>
                          <a:latin typeface="Calibri" panose="020F0502020204030204" pitchFamily="34" charset="0"/>
                        </a:rPr>
                        <a:t>procijenjeno</a:t>
                      </a:r>
                      <a:endParaRPr lang="en-US" sz="1400" b="1" i="0" u="none" strike="noStrike" dirty="0">
                        <a:solidFill>
                          <a:srgbClr val="000000"/>
                        </a:solidFill>
                        <a:effectLst/>
                        <a:latin typeface="Calibri" panose="020F0502020204030204" pitchFamily="34" charset="0"/>
                      </a:endParaRP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err="1">
                          <a:solidFill>
                            <a:srgbClr val="000000"/>
                          </a:solidFill>
                          <a:effectLst/>
                          <a:latin typeface="Calibri" panose="020F0502020204030204" pitchFamily="34" charset="0"/>
                        </a:rPr>
                        <a:t>postotak</a:t>
                      </a:r>
                      <a:r>
                        <a:rPr lang="en-US" sz="1400" b="1" i="0" u="none" strike="noStrike" dirty="0">
                          <a:solidFill>
                            <a:srgbClr val="000000"/>
                          </a:solidFill>
                          <a:effectLst/>
                          <a:latin typeface="Calibri" panose="020F0502020204030204" pitchFamily="34" charset="0"/>
                        </a:rPr>
                        <a:t> </a:t>
                      </a:r>
                      <a:r>
                        <a:rPr lang="en-US" sz="1400" b="1" i="0" u="none" strike="noStrike" dirty="0" err="1">
                          <a:solidFill>
                            <a:srgbClr val="000000"/>
                          </a:solidFill>
                          <a:effectLst/>
                          <a:latin typeface="Calibri" panose="020F0502020204030204" pitchFamily="34" charset="0"/>
                        </a:rPr>
                        <a:t>procijenjenih</a:t>
                      </a:r>
                      <a:r>
                        <a:rPr lang="en-US" sz="1400" b="1" i="0" u="none" strike="noStrike" dirty="0">
                          <a:solidFill>
                            <a:srgbClr val="000000"/>
                          </a:solidFill>
                          <a:effectLst/>
                          <a:latin typeface="Calibri" panose="020F0502020204030204" pitchFamily="34" charset="0"/>
                        </a:rPr>
                        <a:t> </a:t>
                      </a:r>
                      <a:br>
                        <a:rPr lang="en-US" sz="1400" b="1"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u </a:t>
                      </a:r>
                      <a:r>
                        <a:rPr lang="en-US" sz="1400" b="1" i="0" u="none" strike="noStrike" dirty="0" err="1">
                          <a:solidFill>
                            <a:srgbClr val="000000"/>
                          </a:solidFill>
                          <a:effectLst/>
                          <a:latin typeface="Calibri" panose="020F0502020204030204" pitchFamily="34" charset="0"/>
                        </a:rPr>
                        <a:t>ukupno</a:t>
                      </a:r>
                      <a:r>
                        <a:rPr lang="en-US" sz="1400" b="1" i="0" u="none" strike="noStrike" dirty="0">
                          <a:solidFill>
                            <a:srgbClr val="000000"/>
                          </a:solidFill>
                          <a:effectLst/>
                          <a:latin typeface="Calibri" panose="020F0502020204030204" pitchFamily="34" charset="0"/>
                        </a:rPr>
                        <a:t> </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pl-PL" sz="1400" b="1" i="0" u="none" strike="noStrike" dirty="0">
                          <a:solidFill>
                            <a:srgbClr val="000000"/>
                          </a:solidFill>
                          <a:effectLst/>
                          <a:latin typeface="Calibri" panose="020F0502020204030204" pitchFamily="34" charset="0"/>
                        </a:rPr>
                        <a:t>postotak složenih </a:t>
                      </a:r>
                      <a:br>
                        <a:rPr lang="pl-PL" sz="1400" b="1" i="0" u="none" strike="noStrike" dirty="0">
                          <a:solidFill>
                            <a:srgbClr val="000000"/>
                          </a:solidFill>
                          <a:effectLst/>
                          <a:latin typeface="Calibri" panose="020F0502020204030204" pitchFamily="34" charset="0"/>
                        </a:rPr>
                      </a:br>
                      <a:r>
                        <a:rPr lang="pl-PL" sz="1400" b="1" i="0" u="none" strike="noStrike" dirty="0">
                          <a:solidFill>
                            <a:srgbClr val="000000"/>
                          </a:solidFill>
                          <a:effectLst/>
                          <a:latin typeface="Calibri" panose="020F0502020204030204" pitchFamily="34" charset="0"/>
                        </a:rPr>
                        <a:t>u ukupno </a:t>
                      </a:r>
                      <a:br>
                        <a:rPr lang="pl-PL" sz="1400" b="1" i="0" u="none" strike="noStrike" dirty="0">
                          <a:solidFill>
                            <a:srgbClr val="000000"/>
                          </a:solidFill>
                          <a:effectLst/>
                          <a:latin typeface="Calibri" panose="020F0502020204030204" pitchFamily="34" charset="0"/>
                        </a:rPr>
                      </a:br>
                      <a:r>
                        <a:rPr lang="pl-PL" sz="1400" b="1" i="0" u="none" strike="noStrike" dirty="0">
                          <a:solidFill>
                            <a:srgbClr val="000000"/>
                          </a:solidFill>
                          <a:effectLst/>
                          <a:latin typeface="Calibri" panose="020F0502020204030204" pitchFamily="34" charset="0"/>
                        </a:rPr>
                        <a:t>procijenjenima</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err="1">
                          <a:solidFill>
                            <a:srgbClr val="000000"/>
                          </a:solidFill>
                          <a:effectLst/>
                          <a:latin typeface="Calibri" panose="020F0502020204030204" pitchFamily="34" charset="0"/>
                        </a:rPr>
                        <a:t>postotak</a:t>
                      </a:r>
                      <a:r>
                        <a:rPr lang="en-US" sz="1400" b="1" i="0" u="none" strike="noStrike" dirty="0">
                          <a:solidFill>
                            <a:srgbClr val="000000"/>
                          </a:solidFill>
                          <a:effectLst/>
                          <a:latin typeface="Calibri" panose="020F0502020204030204" pitchFamily="34" charset="0"/>
                        </a:rPr>
                        <a:t> </a:t>
                      </a:r>
                      <a:r>
                        <a:rPr lang="en-US" sz="1400" b="1" i="0" u="none" strike="noStrike" dirty="0" err="1">
                          <a:solidFill>
                            <a:srgbClr val="000000"/>
                          </a:solidFill>
                          <a:effectLst/>
                          <a:latin typeface="Calibri" panose="020F0502020204030204" pitchFamily="34" charset="0"/>
                        </a:rPr>
                        <a:t>složenih</a:t>
                      </a:r>
                      <a:r>
                        <a:rPr lang="en-US" sz="1400" b="1" i="0" u="none" strike="noStrike" dirty="0">
                          <a:solidFill>
                            <a:srgbClr val="000000"/>
                          </a:solidFill>
                          <a:effectLst/>
                          <a:latin typeface="Calibri" panose="020F0502020204030204" pitchFamily="34" charset="0"/>
                        </a:rPr>
                        <a:t> </a:t>
                      </a:r>
                      <a:br>
                        <a:rPr lang="en-US" sz="1400" b="1"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u </a:t>
                      </a:r>
                      <a:r>
                        <a:rPr lang="en-US" sz="1400" b="1" i="0" u="none" strike="noStrike" dirty="0" err="1">
                          <a:solidFill>
                            <a:srgbClr val="000000"/>
                          </a:solidFill>
                          <a:effectLst/>
                          <a:latin typeface="Calibri" panose="020F0502020204030204" pitchFamily="34" charset="0"/>
                        </a:rPr>
                        <a:t>ukupno</a:t>
                      </a:r>
                      <a:r>
                        <a:rPr lang="en-US" sz="1400" b="1" i="0" u="none" strike="noStrike" dirty="0">
                          <a:solidFill>
                            <a:srgbClr val="000000"/>
                          </a:solidFill>
                          <a:effectLst/>
                          <a:latin typeface="Calibri" panose="020F0502020204030204" pitchFamily="34" charset="0"/>
                        </a:rPr>
                        <a:t> </a:t>
                      </a:r>
                      <a:br>
                        <a:rPr lang="en-US" sz="1400" b="1" i="0" u="none" strike="noStrike" dirty="0">
                          <a:solidFill>
                            <a:srgbClr val="000000"/>
                          </a:solidFill>
                          <a:effectLst/>
                          <a:latin typeface="Calibri" panose="020F0502020204030204" pitchFamily="34" charset="0"/>
                        </a:rPr>
                      </a:br>
                      <a:endParaRPr lang="en-US" sz="1400" b="1" i="0" u="none" strike="noStrike" dirty="0">
                        <a:solidFill>
                          <a:srgbClr val="000000"/>
                        </a:solidFill>
                        <a:effectLst/>
                        <a:latin typeface="Calibri" panose="020F0502020204030204" pitchFamily="34" charset="0"/>
                      </a:endParaRP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extLst>
                  <a:ext uri="{0D108BD9-81ED-4DB2-BD59-A6C34878D82A}">
                    <a16:rowId xmlns:a16="http://schemas.microsoft.com/office/drawing/2014/main" val="442232532"/>
                  </a:ext>
                </a:extLst>
              </a:tr>
              <a:tr h="467785">
                <a:tc>
                  <a:txBody>
                    <a:bodyPr/>
                    <a:lstStyle/>
                    <a:p>
                      <a:pPr algn="ctr" fontAlgn="b"/>
                      <a:r>
                        <a:rPr lang="en-US" sz="1400" b="0" i="0" u="none" strike="noStrike">
                          <a:solidFill>
                            <a:srgbClr val="000000"/>
                          </a:solidFill>
                          <a:effectLst/>
                          <a:latin typeface="Calibri" panose="020F0502020204030204" pitchFamily="34" charset="0"/>
                        </a:rPr>
                        <a:t>regulator</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80%</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100%</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80%</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461302168"/>
                  </a:ext>
                </a:extLst>
              </a:tr>
              <a:tr h="467785">
                <a:tc>
                  <a:txBody>
                    <a:bodyPr/>
                    <a:lstStyle/>
                    <a:p>
                      <a:pPr algn="ctr" fontAlgn="b"/>
                      <a:r>
                        <a:rPr lang="en-US" sz="1400" b="0" i="0" u="none" strike="noStrike">
                          <a:solidFill>
                            <a:srgbClr val="000000"/>
                          </a:solidFill>
                          <a:effectLst/>
                          <a:latin typeface="Calibri" panose="020F0502020204030204" pitchFamily="34" charset="0"/>
                        </a:rPr>
                        <a:t>ZZNO</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22</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40</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131</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198</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67</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34%</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60%</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867067778"/>
                  </a:ext>
                </a:extLst>
              </a:tr>
              <a:tr h="467785">
                <a:tc>
                  <a:txBody>
                    <a:bodyPr/>
                    <a:lstStyle/>
                    <a:p>
                      <a:pPr algn="ctr" fontAlgn="b"/>
                      <a:r>
                        <a:rPr lang="en-US" sz="1400" b="0" i="0" u="none" strike="noStrike">
                          <a:solidFill>
                            <a:srgbClr val="000000"/>
                          </a:solidFill>
                          <a:effectLst/>
                          <a:latin typeface="Calibri" panose="020F0502020204030204" pitchFamily="34" charset="0"/>
                        </a:rPr>
                        <a:t>promet</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18</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55</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109</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192</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83</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43%</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12%</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177674825"/>
                  </a:ext>
                </a:extLst>
              </a:tr>
              <a:tr h="467785">
                <a:tc>
                  <a:txBody>
                    <a:bodyPr/>
                    <a:lstStyle/>
                    <a:p>
                      <a:pPr algn="ctr" fontAlgn="b"/>
                      <a:r>
                        <a:rPr lang="en-US" sz="1400" b="0" i="0" u="none" strike="noStrike">
                          <a:solidFill>
                            <a:srgbClr val="000000"/>
                          </a:solidFill>
                          <a:effectLst/>
                          <a:latin typeface="Calibri" panose="020F0502020204030204" pitchFamily="34" charset="0"/>
                        </a:rPr>
                        <a:t>gospodarstvo</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78</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99</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55</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658</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890</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232</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26%</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24%</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015803511"/>
                  </a:ext>
                </a:extLst>
              </a:tr>
              <a:tr h="467785">
                <a:tc>
                  <a:txBody>
                    <a:bodyPr/>
                    <a:lstStyle/>
                    <a:p>
                      <a:pPr algn="ctr" fontAlgn="b"/>
                      <a:r>
                        <a:rPr lang="en-US" sz="1400" b="0" i="0" u="none" strike="noStrike">
                          <a:solidFill>
                            <a:srgbClr val="000000"/>
                          </a:solidFill>
                          <a:effectLst/>
                          <a:latin typeface="Calibri" panose="020F0502020204030204" pitchFamily="34" charset="0"/>
                        </a:rPr>
                        <a:t>financije</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33</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78</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56</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416</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583</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167</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29%</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34%</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4289012348"/>
                  </a:ext>
                </a:extLst>
              </a:tr>
              <a:tr h="467785">
                <a:tc>
                  <a:txBody>
                    <a:bodyPr/>
                    <a:lstStyle/>
                    <a:p>
                      <a:pPr algn="ctr" fontAlgn="b"/>
                      <a:r>
                        <a:rPr lang="en-US" sz="1400" b="0" i="0" u="none" strike="noStrike">
                          <a:solidFill>
                            <a:srgbClr val="000000"/>
                          </a:solidFill>
                          <a:effectLst/>
                          <a:latin typeface="Calibri" panose="020F0502020204030204" pitchFamily="34" charset="0"/>
                        </a:rPr>
                        <a:t>javni red i mir</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261</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331</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67</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1265</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1924</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659</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34%</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513901788"/>
                  </a:ext>
                </a:extLst>
              </a:tr>
              <a:tr h="467785">
                <a:tc>
                  <a:txBody>
                    <a:bodyPr/>
                    <a:lstStyle/>
                    <a:p>
                      <a:pPr algn="ctr" fontAlgn="b"/>
                      <a:r>
                        <a:rPr lang="en-US" sz="1400" b="1" i="0" u="none" strike="noStrike" dirty="0" err="1">
                          <a:solidFill>
                            <a:srgbClr val="000000"/>
                          </a:solidFill>
                          <a:effectLst/>
                          <a:latin typeface="Calibri" panose="020F0502020204030204" pitchFamily="34" charset="0"/>
                        </a:rPr>
                        <a:t>ukupno</a:t>
                      </a:r>
                      <a:endParaRPr lang="en-US" sz="1400" b="1" i="0" u="none" strike="noStrike" dirty="0">
                        <a:solidFill>
                          <a:srgbClr val="000000"/>
                        </a:solidFill>
                        <a:effectLst/>
                        <a:latin typeface="Calibri" panose="020F0502020204030204" pitchFamily="34" charset="0"/>
                      </a:endParaRP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400" b="1" i="0" u="none" strike="noStrike" dirty="0">
                          <a:solidFill>
                            <a:srgbClr val="000000"/>
                          </a:solidFill>
                          <a:effectLst/>
                          <a:latin typeface="Calibri" panose="020F0502020204030204" pitchFamily="34" charset="0"/>
                        </a:rPr>
                        <a:t>395</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400" b="1" i="0" u="none" strike="noStrike">
                          <a:solidFill>
                            <a:srgbClr val="000000"/>
                          </a:solidFill>
                          <a:effectLst/>
                          <a:latin typeface="Calibri" panose="020F0502020204030204" pitchFamily="34" charset="0"/>
                        </a:rPr>
                        <a:t>585</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400" b="1" i="0" u="none" strike="noStrike" dirty="0">
                          <a:solidFill>
                            <a:srgbClr val="000000"/>
                          </a:solidFill>
                          <a:effectLst/>
                          <a:latin typeface="Calibri" panose="020F0502020204030204" pitchFamily="34" charset="0"/>
                        </a:rPr>
                        <a:t>232</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400" b="1" i="0" u="none" strike="noStrike" dirty="0">
                          <a:solidFill>
                            <a:srgbClr val="000000"/>
                          </a:solidFill>
                          <a:effectLst/>
                          <a:latin typeface="Calibri" panose="020F0502020204030204" pitchFamily="34" charset="0"/>
                        </a:rPr>
                        <a:t>2580</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400" b="1" i="0" u="none" strike="noStrike" dirty="0">
                          <a:solidFill>
                            <a:srgbClr val="000000"/>
                          </a:solidFill>
                          <a:effectLst/>
                          <a:latin typeface="Calibri" panose="020F0502020204030204" pitchFamily="34" charset="0"/>
                        </a:rPr>
                        <a:t>3792</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400" b="1" i="0" u="none" strike="noStrike" dirty="0">
                          <a:solidFill>
                            <a:srgbClr val="000000"/>
                          </a:solidFill>
                          <a:effectLst/>
                          <a:latin typeface="Calibri" panose="020F0502020204030204" pitchFamily="34" charset="0"/>
                        </a:rPr>
                        <a:t>1212</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400" b="1" i="0" u="none" strike="noStrike" dirty="0">
                          <a:solidFill>
                            <a:srgbClr val="000000"/>
                          </a:solidFill>
                          <a:effectLst/>
                          <a:latin typeface="Calibri" panose="020F0502020204030204" pitchFamily="34" charset="0"/>
                        </a:rPr>
                        <a:t>32%</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400" b="1" i="0" u="none" strike="noStrike" dirty="0">
                          <a:solidFill>
                            <a:srgbClr val="000000"/>
                          </a:solidFill>
                          <a:effectLst/>
                          <a:latin typeface="Calibri" panose="020F0502020204030204" pitchFamily="34" charset="0"/>
                        </a:rPr>
                        <a:t>19%</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400" b="1" i="0" u="none" strike="noStrike" dirty="0">
                          <a:solidFill>
                            <a:srgbClr val="000000"/>
                          </a:solidFill>
                          <a:effectLst/>
                          <a:latin typeface="Calibri" panose="020F0502020204030204" pitchFamily="34" charset="0"/>
                        </a:rPr>
                        <a:t>6%</a:t>
                      </a:r>
                    </a:p>
                  </a:txBody>
                  <a:tcPr marL="7240" marR="7240" marT="724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extLst>
                  <a:ext uri="{0D108BD9-81ED-4DB2-BD59-A6C34878D82A}">
                    <a16:rowId xmlns:a16="http://schemas.microsoft.com/office/drawing/2014/main" val="1397993666"/>
                  </a:ext>
                </a:extLst>
              </a:tr>
            </a:tbl>
          </a:graphicData>
        </a:graphic>
      </p:graphicFrame>
    </p:spTree>
    <p:extLst>
      <p:ext uri="{BB962C8B-B14F-4D97-AF65-F5344CB8AC3E}">
        <p14:creationId xmlns:p14="http://schemas.microsoft.com/office/powerpoint/2010/main" val="14858592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274320" y="205309"/>
            <a:ext cx="12344400" cy="1143000"/>
          </a:xfrm>
        </p:spPr>
        <p:txBody>
          <a:bodyPr/>
          <a:lstStyle/>
          <a:p>
            <a:r>
              <a:rPr lang="hr-HR" dirty="0">
                <a:cs typeface="IBM Plex Arabic" panose="020B0503050203000203" pitchFamily="34" charset="-78"/>
              </a:rPr>
              <a:t>Općinski – prekršajni postupak – izračun prosječnih vremena (po vrsti predmeta)</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4" name="Table 3">
            <a:extLst>
              <a:ext uri="{FF2B5EF4-FFF2-40B4-BE49-F238E27FC236}">
                <a16:creationId xmlns:a16="http://schemas.microsoft.com/office/drawing/2014/main" id="{5B478ED5-4806-4DA5-8C3C-50A18A2D7BD6}"/>
              </a:ext>
            </a:extLst>
          </p:cNvPr>
          <p:cNvGraphicFramePr>
            <a:graphicFrameLocks noGrp="1"/>
          </p:cNvGraphicFramePr>
          <p:nvPr>
            <p:extLst>
              <p:ext uri="{D42A27DB-BD31-4B8C-83A1-F6EECF244321}">
                <p14:modId xmlns:p14="http://schemas.microsoft.com/office/powerpoint/2010/main" val="2088272390"/>
              </p:ext>
            </p:extLst>
          </p:nvPr>
        </p:nvGraphicFramePr>
        <p:xfrm>
          <a:off x="182880" y="1884680"/>
          <a:ext cx="14081757" cy="4648123"/>
        </p:xfrm>
        <a:graphic>
          <a:graphicData uri="http://schemas.openxmlformats.org/drawingml/2006/table">
            <a:tbl>
              <a:tblPr/>
              <a:tblGrid>
                <a:gridCol w="2175840">
                  <a:extLst>
                    <a:ext uri="{9D8B030D-6E8A-4147-A177-3AD203B41FA5}">
                      <a16:colId xmlns:a16="http://schemas.microsoft.com/office/drawing/2014/main" val="3265432239"/>
                    </a:ext>
                  </a:extLst>
                </a:gridCol>
                <a:gridCol w="5635749">
                  <a:extLst>
                    <a:ext uri="{9D8B030D-6E8A-4147-A177-3AD203B41FA5}">
                      <a16:colId xmlns:a16="http://schemas.microsoft.com/office/drawing/2014/main" val="3649205753"/>
                    </a:ext>
                  </a:extLst>
                </a:gridCol>
                <a:gridCol w="1045028">
                  <a:extLst>
                    <a:ext uri="{9D8B030D-6E8A-4147-A177-3AD203B41FA5}">
                      <a16:colId xmlns:a16="http://schemas.microsoft.com/office/drawing/2014/main" val="2054460854"/>
                    </a:ext>
                  </a:extLst>
                </a:gridCol>
                <a:gridCol w="1045028">
                  <a:extLst>
                    <a:ext uri="{9D8B030D-6E8A-4147-A177-3AD203B41FA5}">
                      <a16:colId xmlns:a16="http://schemas.microsoft.com/office/drawing/2014/main" val="2843877505"/>
                    </a:ext>
                  </a:extLst>
                </a:gridCol>
                <a:gridCol w="1045028">
                  <a:extLst>
                    <a:ext uri="{9D8B030D-6E8A-4147-A177-3AD203B41FA5}">
                      <a16:colId xmlns:a16="http://schemas.microsoft.com/office/drawing/2014/main" val="2558595397"/>
                    </a:ext>
                  </a:extLst>
                </a:gridCol>
                <a:gridCol w="1045028">
                  <a:extLst>
                    <a:ext uri="{9D8B030D-6E8A-4147-A177-3AD203B41FA5}">
                      <a16:colId xmlns:a16="http://schemas.microsoft.com/office/drawing/2014/main" val="2903259109"/>
                    </a:ext>
                  </a:extLst>
                </a:gridCol>
                <a:gridCol w="1045028">
                  <a:extLst>
                    <a:ext uri="{9D8B030D-6E8A-4147-A177-3AD203B41FA5}">
                      <a16:colId xmlns:a16="http://schemas.microsoft.com/office/drawing/2014/main" val="2476166948"/>
                    </a:ext>
                  </a:extLst>
                </a:gridCol>
                <a:gridCol w="1045028">
                  <a:extLst>
                    <a:ext uri="{9D8B030D-6E8A-4147-A177-3AD203B41FA5}">
                      <a16:colId xmlns:a16="http://schemas.microsoft.com/office/drawing/2014/main" val="323362138"/>
                    </a:ext>
                  </a:extLst>
                </a:gridCol>
              </a:tblGrid>
              <a:tr h="273419">
                <a:tc>
                  <a:txBody>
                    <a:bodyPr/>
                    <a:lstStyle/>
                    <a:p>
                      <a:pPr algn="ctr" fontAlgn="ctr"/>
                      <a:r>
                        <a:rPr lang="en-US" sz="1400" b="1" i="0" u="none" strike="noStrike" dirty="0" err="1">
                          <a:solidFill>
                            <a:srgbClr val="000000"/>
                          </a:solidFill>
                          <a:effectLst/>
                          <a:latin typeface="Calibri" panose="020F0502020204030204" pitchFamily="34" charset="0"/>
                        </a:rPr>
                        <a:t>faza</a:t>
                      </a:r>
                      <a:endParaRPr lang="en-US" sz="1400" b="1" i="0" u="none" strike="noStrike" dirty="0">
                        <a:solidFill>
                          <a:srgbClr val="000000"/>
                        </a:solidFill>
                        <a:effectLst/>
                        <a:latin typeface="Calibri" panose="020F0502020204030204" pitchFamily="34" charset="0"/>
                      </a:endParaRP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aktivnost</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regulator</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ZZNO</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err="1">
                          <a:solidFill>
                            <a:srgbClr val="000000"/>
                          </a:solidFill>
                          <a:effectLst/>
                          <a:latin typeface="Calibri" panose="020F0502020204030204" pitchFamily="34" charset="0"/>
                        </a:rPr>
                        <a:t>Promet</a:t>
                      </a:r>
                      <a:endParaRPr lang="en-US" sz="1400" b="1" i="0" u="none" strike="noStrike" dirty="0">
                        <a:solidFill>
                          <a:srgbClr val="000000"/>
                        </a:solidFill>
                        <a:effectLst/>
                        <a:latin typeface="Calibri" panose="020F0502020204030204" pitchFamily="34" charset="0"/>
                      </a:endParaRP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Gospodarstvo</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err="1">
                          <a:solidFill>
                            <a:srgbClr val="000000"/>
                          </a:solidFill>
                          <a:effectLst/>
                          <a:latin typeface="Calibri" panose="020F0502020204030204" pitchFamily="34" charset="0"/>
                        </a:rPr>
                        <a:t>Financije</a:t>
                      </a:r>
                      <a:endParaRPr lang="en-US" sz="1400" b="1" i="0" u="none" strike="noStrike" dirty="0">
                        <a:solidFill>
                          <a:srgbClr val="000000"/>
                        </a:solidFill>
                        <a:effectLst/>
                        <a:latin typeface="Calibri" panose="020F0502020204030204" pitchFamily="34" charset="0"/>
                      </a:endParaRP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err="1">
                          <a:solidFill>
                            <a:srgbClr val="000000"/>
                          </a:solidFill>
                          <a:effectLst/>
                          <a:latin typeface="Calibri" panose="020F0502020204030204" pitchFamily="34" charset="0"/>
                        </a:rPr>
                        <a:t>Javni</a:t>
                      </a:r>
                      <a:r>
                        <a:rPr lang="en-US" sz="1400" b="1" i="0" u="none" strike="noStrike" dirty="0">
                          <a:solidFill>
                            <a:srgbClr val="000000"/>
                          </a:solidFill>
                          <a:effectLst/>
                          <a:latin typeface="Calibri" panose="020F0502020204030204" pitchFamily="34" charset="0"/>
                        </a:rPr>
                        <a:t> red i </a:t>
                      </a:r>
                      <a:r>
                        <a:rPr lang="en-US" sz="1400" b="1" i="0" u="none" strike="noStrike" dirty="0" err="1">
                          <a:solidFill>
                            <a:srgbClr val="000000"/>
                          </a:solidFill>
                          <a:effectLst/>
                          <a:latin typeface="Calibri" panose="020F0502020204030204" pitchFamily="34" charset="0"/>
                        </a:rPr>
                        <a:t>mir</a:t>
                      </a:r>
                      <a:endParaRPr lang="en-US" sz="1400" b="1" i="0" u="none" strike="noStrike" dirty="0">
                        <a:solidFill>
                          <a:srgbClr val="000000"/>
                        </a:solidFill>
                        <a:effectLst/>
                        <a:latin typeface="Calibri" panose="020F0502020204030204" pitchFamily="34" charset="0"/>
                      </a:endParaRP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extLst>
                  <a:ext uri="{0D108BD9-81ED-4DB2-BD59-A6C34878D82A}">
                    <a16:rowId xmlns:a16="http://schemas.microsoft.com/office/drawing/2014/main" val="827140175"/>
                  </a:ext>
                </a:extLst>
              </a:tr>
              <a:tr h="273419">
                <a:tc rowSpan="4">
                  <a:txBody>
                    <a:bodyPr/>
                    <a:lstStyle/>
                    <a:p>
                      <a:pPr algn="ctr" fontAlgn="ctr"/>
                      <a:r>
                        <a:rPr lang="en-US" sz="1400" b="0" i="0" u="none" strike="noStrike">
                          <a:solidFill>
                            <a:srgbClr val="000000"/>
                          </a:solidFill>
                          <a:effectLst/>
                          <a:latin typeface="Calibri" panose="020F0502020204030204" pitchFamily="34" charset="0"/>
                        </a:rPr>
                        <a:t>Faza1 Ispitivanje inicijalnog akta</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Ispitivanje inicijalnog akta i  upoznavanje s predmetom</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250</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24</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13</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16</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19</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15</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692366643"/>
                  </a:ext>
                </a:extLst>
              </a:tr>
              <a:tr h="273419">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Proučavanje propisa i sudske prakse </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60</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20</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16</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27</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76</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19</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676328544"/>
                  </a:ext>
                </a:extLst>
              </a:tr>
              <a:tr h="273419">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Ostale odluke/dopisi (odluke kojima se predmet ne dovršava)</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11</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10</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14</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15</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12</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540844419"/>
                  </a:ext>
                </a:extLst>
              </a:tr>
              <a:tr h="273419">
                <a:tc vMerge="1">
                  <a:txBody>
                    <a:bodyPr/>
                    <a:lstStyle/>
                    <a:p>
                      <a:endParaRPr lang="en-US"/>
                    </a:p>
                  </a:txBody>
                  <a:tcPr/>
                </a:tc>
                <a:tc>
                  <a:txBody>
                    <a:bodyPr/>
                    <a:lstStyle/>
                    <a:p>
                      <a:pPr algn="ctr" fontAlgn="ctr"/>
                      <a:r>
                        <a:rPr lang="pl-PL" sz="1400" b="0" i="0" u="none" strike="noStrike">
                          <a:solidFill>
                            <a:srgbClr val="000000"/>
                          </a:solidFill>
                          <a:effectLst/>
                          <a:latin typeface="Calibri" panose="020F0502020204030204" pitchFamily="34" charset="0"/>
                        </a:rPr>
                        <a:t>Ostale radnje (rad u JCMS-u, naredbe, i sl.)</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11</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9</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6</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9</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8</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35248756"/>
                  </a:ext>
                </a:extLst>
              </a:tr>
              <a:tr h="273419">
                <a:tc rowSpan="4">
                  <a:txBody>
                    <a:bodyPr/>
                    <a:lstStyle/>
                    <a:p>
                      <a:pPr algn="ctr" fontAlgn="ctr"/>
                      <a:r>
                        <a:rPr lang="en-US" sz="1400" b="0" i="0" u="none" strike="noStrike">
                          <a:solidFill>
                            <a:srgbClr val="000000"/>
                          </a:solidFill>
                          <a:effectLst/>
                          <a:latin typeface="Calibri" panose="020F0502020204030204" pitchFamily="34" charset="0"/>
                        </a:rPr>
                        <a:t>Faza2 Rasprava</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Određivanje ročišta </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8</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15</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9</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10</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8</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9</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970455329"/>
                  </a:ext>
                </a:extLst>
              </a:tr>
              <a:tr h="273419">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Održavanje rasprave</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185</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49</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22</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27</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19</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30</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374076224"/>
                  </a:ext>
                </a:extLst>
              </a:tr>
              <a:tr h="273419">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Ostale odluke/dopisi (odluke kojima se predmet ne dovršava)</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22</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13</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20</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10</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15</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507669678"/>
                  </a:ext>
                </a:extLst>
              </a:tr>
              <a:tr h="273419">
                <a:tc vMerge="1">
                  <a:txBody>
                    <a:bodyPr/>
                    <a:lstStyle/>
                    <a:p>
                      <a:endParaRPr lang="en-US"/>
                    </a:p>
                  </a:txBody>
                  <a:tcPr/>
                </a:tc>
                <a:tc>
                  <a:txBody>
                    <a:bodyPr/>
                    <a:lstStyle/>
                    <a:p>
                      <a:pPr algn="ctr" fontAlgn="ctr"/>
                      <a:r>
                        <a:rPr lang="pl-PL" sz="1400" b="0" i="0" u="none" strike="noStrike">
                          <a:solidFill>
                            <a:srgbClr val="000000"/>
                          </a:solidFill>
                          <a:effectLst/>
                          <a:latin typeface="Calibri" panose="020F0502020204030204" pitchFamily="34" charset="0"/>
                        </a:rPr>
                        <a:t>Ostale radnje (rad u JCMS-u, naredbe, i sl.)</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7</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7</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8</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507848479"/>
                  </a:ext>
                </a:extLst>
              </a:tr>
              <a:tr h="273419">
                <a:tc rowSpan="5">
                  <a:txBody>
                    <a:bodyPr/>
                    <a:lstStyle/>
                    <a:p>
                      <a:pPr algn="ctr" fontAlgn="ctr"/>
                      <a:r>
                        <a:rPr lang="en-US" sz="1400" b="0" i="0" u="none" strike="noStrike">
                          <a:solidFill>
                            <a:srgbClr val="000000"/>
                          </a:solidFill>
                          <a:effectLst/>
                          <a:latin typeface="Calibri" panose="020F0502020204030204" pitchFamily="34" charset="0"/>
                        </a:rPr>
                        <a:t>Faza3 Izrada_odluke</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nn-NO" sz="1400" b="0" i="0" u="none" strike="noStrike">
                          <a:solidFill>
                            <a:srgbClr val="000000"/>
                          </a:solidFill>
                          <a:effectLst/>
                          <a:latin typeface="Calibri" panose="020F0502020204030204" pitchFamily="34" charset="0"/>
                        </a:rPr>
                        <a:t>Proučavanje spisa prije odlučivanja, sudske prakse i propisa</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185</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27</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25</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44</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16</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31</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321302419"/>
                  </a:ext>
                </a:extLst>
              </a:tr>
              <a:tr h="273419">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Izrada odluke</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680</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65</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33</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36</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36</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40</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604311906"/>
                  </a:ext>
                </a:extLst>
              </a:tr>
              <a:tr h="273419">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Ročište za objavu presude</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30</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16</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14</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17</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14</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16</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844055072"/>
                  </a:ext>
                </a:extLst>
              </a:tr>
              <a:tr h="273419">
                <a:tc vMerge="1">
                  <a:txBody>
                    <a:bodyPr/>
                    <a:lstStyle/>
                    <a:p>
                      <a:endParaRPr lang="en-US"/>
                    </a:p>
                  </a:txBody>
                  <a:tcPr/>
                </a:tc>
                <a:tc>
                  <a:txBody>
                    <a:bodyPr/>
                    <a:lstStyle/>
                    <a:p>
                      <a:pPr algn="ctr" fontAlgn="ctr"/>
                      <a:r>
                        <a:rPr lang="pl-PL" sz="1400" b="0" i="0" u="none" strike="noStrike">
                          <a:solidFill>
                            <a:srgbClr val="000000"/>
                          </a:solidFill>
                          <a:effectLst/>
                          <a:latin typeface="Calibri" panose="020F0502020204030204" pitchFamily="34" charset="0"/>
                        </a:rPr>
                        <a:t>Ostale odluke (ispravak presude i dr.)</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19</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9</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15</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22</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15</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811105774"/>
                  </a:ext>
                </a:extLst>
              </a:tr>
              <a:tr h="273419">
                <a:tc vMerge="1">
                  <a:txBody>
                    <a:bodyPr/>
                    <a:lstStyle/>
                    <a:p>
                      <a:endParaRPr lang="en-US"/>
                    </a:p>
                  </a:txBody>
                  <a:tcPr/>
                </a:tc>
                <a:tc>
                  <a:txBody>
                    <a:bodyPr/>
                    <a:lstStyle/>
                    <a:p>
                      <a:pPr algn="ctr" fontAlgn="ctr"/>
                      <a:r>
                        <a:rPr lang="pl-PL" sz="1400" b="0" i="0" u="none" strike="noStrike">
                          <a:solidFill>
                            <a:srgbClr val="000000"/>
                          </a:solidFill>
                          <a:effectLst/>
                          <a:latin typeface="Calibri" panose="020F0502020204030204" pitchFamily="34" charset="0"/>
                        </a:rPr>
                        <a:t>Ostale radnje (rad u JCMS-u, naredbe, i sl.)</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17</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10</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10</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9</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11</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11</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727259483"/>
                  </a:ext>
                </a:extLst>
              </a:tr>
              <a:tr h="273419">
                <a:tc rowSpan="2">
                  <a:txBody>
                    <a:bodyPr/>
                    <a:lstStyle/>
                    <a:p>
                      <a:pPr algn="ctr" fontAlgn="ctr"/>
                      <a:r>
                        <a:rPr lang="en-US" sz="1400" b="0" i="0" u="none" strike="noStrike">
                          <a:solidFill>
                            <a:srgbClr val="000000"/>
                          </a:solidFill>
                          <a:effectLst/>
                          <a:latin typeface="Calibri" panose="020F0502020204030204" pitchFamily="34" charset="0"/>
                        </a:rPr>
                        <a:t>Faza4 Redovni i izvanredni pravni lijekovi</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Ispitivanje žalbe </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11</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10</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14</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9</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11</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828033534"/>
                  </a:ext>
                </a:extLst>
              </a:tr>
              <a:tr h="273419">
                <a:tc vMerge="1">
                  <a:txBody>
                    <a:bodyPr/>
                    <a:lstStyle/>
                    <a:p>
                      <a:endParaRPr lang="en-US"/>
                    </a:p>
                  </a:txBody>
                  <a:tcPr/>
                </a:tc>
                <a:tc>
                  <a:txBody>
                    <a:bodyPr/>
                    <a:lstStyle/>
                    <a:p>
                      <a:pPr algn="ctr" fontAlgn="ctr"/>
                      <a:r>
                        <a:rPr lang="pl-PL" sz="1400" b="0" i="0" u="none" strike="noStrike">
                          <a:solidFill>
                            <a:srgbClr val="000000"/>
                          </a:solidFill>
                          <a:effectLst/>
                          <a:latin typeface="Calibri" panose="020F0502020204030204" pitchFamily="34" charset="0"/>
                        </a:rPr>
                        <a:t>Ostale radnje (rad u JCMS-u, naredbe, i sl.)</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110</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9</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10</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9</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10</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467525004"/>
                  </a:ext>
                </a:extLst>
              </a:tr>
              <a:tr h="273419">
                <a:tc>
                  <a:txBody>
                    <a:bodyPr/>
                    <a:lstStyle/>
                    <a:p>
                      <a:pPr algn="ctr" fontAlgn="ctr"/>
                      <a:r>
                        <a:rPr lang="en-US" sz="1400" b="1" i="0" u="none" strike="noStrike" dirty="0" err="1">
                          <a:solidFill>
                            <a:srgbClr val="000000"/>
                          </a:solidFill>
                          <a:effectLst/>
                          <a:latin typeface="Calibri" panose="020F0502020204030204" pitchFamily="34" charset="0"/>
                        </a:rPr>
                        <a:t>ukupno</a:t>
                      </a:r>
                      <a:endParaRPr lang="en-US" sz="1400" b="1" i="0" u="none" strike="noStrike" dirty="0">
                        <a:solidFill>
                          <a:srgbClr val="000000"/>
                        </a:solidFill>
                        <a:effectLst/>
                        <a:latin typeface="Calibri" panose="020F0502020204030204" pitchFamily="34" charset="0"/>
                      </a:endParaRP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0" i="0" u="none" strike="noStrike" dirty="0">
                          <a:solidFill>
                            <a:srgbClr val="000000"/>
                          </a:solidFill>
                          <a:effectLst/>
                          <a:latin typeface="Calibri" panose="020F0502020204030204" pitchFamily="34" charset="0"/>
                        </a:rPr>
                        <a:t> </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1525</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307</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209</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272</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281</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247</a:t>
                      </a:r>
                    </a:p>
                  </a:txBody>
                  <a:tcPr marL="6111" marR="6111" marT="611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extLst>
                  <a:ext uri="{0D108BD9-81ED-4DB2-BD59-A6C34878D82A}">
                    <a16:rowId xmlns:a16="http://schemas.microsoft.com/office/drawing/2014/main" val="480088799"/>
                  </a:ext>
                </a:extLst>
              </a:tr>
            </a:tbl>
          </a:graphicData>
        </a:graphic>
      </p:graphicFrame>
    </p:spTree>
    <p:extLst>
      <p:ext uri="{BB962C8B-B14F-4D97-AF65-F5344CB8AC3E}">
        <p14:creationId xmlns:p14="http://schemas.microsoft.com/office/powerpoint/2010/main" val="2061229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mj-lt"/>
              </a:rPr>
              <a:t>Iskustva</a:t>
            </a:r>
            <a:r>
              <a:rPr lang="en-US" dirty="0">
                <a:latin typeface="+mj-lt"/>
              </a:rPr>
              <a:t> </a:t>
            </a:r>
            <a:r>
              <a:rPr lang="en-US" dirty="0" err="1">
                <a:latin typeface="+mj-lt"/>
              </a:rPr>
              <a:t>drugih</a:t>
            </a:r>
            <a:endParaRPr lang="hr-HR" dirty="0">
              <a:latin typeface="+mj-lt"/>
            </a:endParaRPr>
          </a:p>
        </p:txBody>
      </p:sp>
      <p:sp>
        <p:nvSpPr>
          <p:cNvPr id="3" name="Content Placeholder 2"/>
          <p:cNvSpPr>
            <a:spLocks noGrp="1"/>
          </p:cNvSpPr>
          <p:nvPr>
            <p:ph idx="1"/>
          </p:nvPr>
        </p:nvSpPr>
        <p:spPr>
          <a:xfrm>
            <a:off x="443753" y="1549039"/>
            <a:ext cx="11658600" cy="5852160"/>
          </a:xfrm>
        </p:spPr>
        <p:txBody>
          <a:bodyPr/>
          <a:lstStyle/>
          <a:p>
            <a:pPr marL="342900" indent="-342900">
              <a:buFont typeface="Arial" panose="020B0604020202020204" pitchFamily="34" charset="0"/>
              <a:buChar char="•"/>
            </a:pPr>
            <a:r>
              <a:rPr lang="hr-HR" sz="2400" dirty="0">
                <a:latin typeface="+mn-lt"/>
              </a:rPr>
              <a:t>Studija složenosti nije jednokratan napor – mora se povremeno ponavljati (ili proširivati; produbljivati) </a:t>
            </a:r>
          </a:p>
          <a:p>
            <a:pPr marL="342900" indent="-342900">
              <a:buFont typeface="Arial" panose="020B0604020202020204" pitchFamily="34" charset="0"/>
              <a:buChar char="•"/>
            </a:pPr>
            <a:r>
              <a:rPr lang="hr-HR" sz="2400" dirty="0">
                <a:latin typeface="+mn-lt"/>
              </a:rPr>
              <a:t>Svaka studija složenosti je PROCJENA na temelju prosječnih vrijednosti!!</a:t>
            </a:r>
          </a:p>
          <a:p>
            <a:pPr marL="342900" indent="-342900">
              <a:buFont typeface="Arial" panose="020B0604020202020204" pitchFamily="34" charset="0"/>
              <a:buChar char="•"/>
            </a:pPr>
            <a:r>
              <a:rPr lang="hr-HR" sz="2400" dirty="0">
                <a:latin typeface="+mn-lt"/>
              </a:rPr>
              <a:t>Ne savjetuje se provedba uoči ili za vrijeme značajnijih reformi</a:t>
            </a:r>
          </a:p>
          <a:p>
            <a:endParaRPr lang="hr-HR" sz="2400" dirty="0">
              <a:latin typeface="+mn-lt"/>
            </a:endParaRPr>
          </a:p>
          <a:p>
            <a:endParaRPr lang="hr-HR" sz="2800" dirty="0">
              <a:latin typeface="+mn-lt"/>
            </a:endParaRPr>
          </a:p>
          <a:p>
            <a:r>
              <a:rPr lang="hr-HR" sz="2800" dirty="0">
                <a:latin typeface="+mn-lt"/>
              </a:rPr>
              <a:t> </a:t>
            </a:r>
          </a:p>
          <a:p>
            <a:pPr marL="514350" indent="-514350">
              <a:buAutoNum type="arabicPeriod"/>
            </a:pPr>
            <a:endParaRPr lang="hr-HR" sz="2800" dirty="0">
              <a:latin typeface="+mn-lt"/>
            </a:endParaRPr>
          </a:p>
        </p:txBody>
      </p:sp>
      <p:sp>
        <p:nvSpPr>
          <p:cNvPr id="4" name="Text Placeholder 3"/>
          <p:cNvSpPr>
            <a:spLocks noGrp="1"/>
          </p:cNvSpPr>
          <p:nvPr>
            <p:ph type="body" sz="quarter" idx="11"/>
          </p:nvPr>
        </p:nvSpPr>
        <p:spPr/>
        <p:txBody>
          <a:bodyPr/>
          <a:lstStyle/>
          <a:p>
            <a:endParaRPr lang="en-US" dirty="0">
              <a:latin typeface="IBM Plex Arabic" panose="020B0503050203000203" pitchFamily="34" charset="-78"/>
              <a:cs typeface="IBM Plex Arabic" panose="020B0503050203000203" pitchFamily="34" charset="-78"/>
            </a:endParaRPr>
          </a:p>
          <a:p>
            <a:endParaRPr lang="hr-HR" dirty="0"/>
          </a:p>
        </p:txBody>
      </p:sp>
      <p:pic>
        <p:nvPicPr>
          <p:cNvPr id="7" name="Picture 6">
            <a:extLst>
              <a:ext uri="{FF2B5EF4-FFF2-40B4-BE49-F238E27FC236}">
                <a16:creationId xmlns:a16="http://schemas.microsoft.com/office/drawing/2014/main" id="{DBAB6106-C25C-4227-963A-E9F6D4A51C9D}"/>
              </a:ext>
            </a:extLst>
          </p:cNvPr>
          <p:cNvPicPr>
            <a:picLocks noChangeAspect="1"/>
          </p:cNvPicPr>
          <p:nvPr/>
        </p:nvPicPr>
        <p:blipFill rotWithShape="1">
          <a:blip r:embed="rId2"/>
          <a:srcRect t="31268" b="31220"/>
          <a:stretch/>
        </p:blipFill>
        <p:spPr>
          <a:xfrm>
            <a:off x="10195560" y="7069174"/>
            <a:ext cx="4515954" cy="1198526"/>
          </a:xfrm>
          <a:prstGeom prst="rect">
            <a:avLst/>
          </a:prstGeom>
        </p:spPr>
      </p:pic>
      <p:sp>
        <p:nvSpPr>
          <p:cNvPr id="8" name="Rectangle 7">
            <a:extLst>
              <a:ext uri="{FF2B5EF4-FFF2-40B4-BE49-F238E27FC236}">
                <a16:creationId xmlns:a16="http://schemas.microsoft.com/office/drawing/2014/main" id="{59E30D79-D100-4DF3-AB9E-2BC5CA259585}"/>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9" name="Picture 8">
            <a:extLst>
              <a:ext uri="{FF2B5EF4-FFF2-40B4-BE49-F238E27FC236}">
                <a16:creationId xmlns:a16="http://schemas.microsoft.com/office/drawing/2014/main" id="{BC36A8D6-1F49-4071-9DDB-5622EE06219C}"/>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spTree>
    <p:extLst>
      <p:ext uri="{BB962C8B-B14F-4D97-AF65-F5344CB8AC3E}">
        <p14:creationId xmlns:p14="http://schemas.microsoft.com/office/powerpoint/2010/main" val="31819168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274320" y="205309"/>
            <a:ext cx="12344400" cy="1143000"/>
          </a:xfrm>
        </p:spPr>
        <p:txBody>
          <a:bodyPr/>
          <a:lstStyle/>
          <a:p>
            <a:r>
              <a:rPr lang="hr-HR" dirty="0">
                <a:cs typeface="IBM Plex Arabic" panose="020B0503050203000203" pitchFamily="34" charset="-78"/>
              </a:rPr>
              <a:t>Općinski – prekršajni postupak – promet po složenosti</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2" name="Table 1">
            <a:extLst>
              <a:ext uri="{FF2B5EF4-FFF2-40B4-BE49-F238E27FC236}">
                <a16:creationId xmlns:a16="http://schemas.microsoft.com/office/drawing/2014/main" id="{3EB78EA1-7360-4C02-B62A-186765C23125}"/>
              </a:ext>
            </a:extLst>
          </p:cNvPr>
          <p:cNvGraphicFramePr>
            <a:graphicFrameLocks noGrp="1"/>
          </p:cNvGraphicFramePr>
          <p:nvPr>
            <p:extLst>
              <p:ext uri="{D42A27DB-BD31-4B8C-83A1-F6EECF244321}">
                <p14:modId xmlns:p14="http://schemas.microsoft.com/office/powerpoint/2010/main" val="1732495753"/>
              </p:ext>
            </p:extLst>
          </p:nvPr>
        </p:nvGraphicFramePr>
        <p:xfrm>
          <a:off x="251504" y="1370918"/>
          <a:ext cx="13693097" cy="5152287"/>
        </p:xfrm>
        <a:graphic>
          <a:graphicData uri="http://schemas.openxmlformats.org/drawingml/2006/table">
            <a:tbl>
              <a:tblPr/>
              <a:tblGrid>
                <a:gridCol w="1848447">
                  <a:extLst>
                    <a:ext uri="{9D8B030D-6E8A-4147-A177-3AD203B41FA5}">
                      <a16:colId xmlns:a16="http://schemas.microsoft.com/office/drawing/2014/main" val="3039630936"/>
                    </a:ext>
                  </a:extLst>
                </a:gridCol>
                <a:gridCol w="4329260">
                  <a:extLst>
                    <a:ext uri="{9D8B030D-6E8A-4147-A177-3AD203B41FA5}">
                      <a16:colId xmlns:a16="http://schemas.microsoft.com/office/drawing/2014/main" val="3090844276"/>
                    </a:ext>
                  </a:extLst>
                </a:gridCol>
                <a:gridCol w="940437">
                  <a:extLst>
                    <a:ext uri="{9D8B030D-6E8A-4147-A177-3AD203B41FA5}">
                      <a16:colId xmlns:a16="http://schemas.microsoft.com/office/drawing/2014/main" val="849311620"/>
                    </a:ext>
                  </a:extLst>
                </a:gridCol>
                <a:gridCol w="940437">
                  <a:extLst>
                    <a:ext uri="{9D8B030D-6E8A-4147-A177-3AD203B41FA5}">
                      <a16:colId xmlns:a16="http://schemas.microsoft.com/office/drawing/2014/main" val="3573041910"/>
                    </a:ext>
                  </a:extLst>
                </a:gridCol>
                <a:gridCol w="936384">
                  <a:extLst>
                    <a:ext uri="{9D8B030D-6E8A-4147-A177-3AD203B41FA5}">
                      <a16:colId xmlns:a16="http://schemas.microsoft.com/office/drawing/2014/main" val="3929995306"/>
                    </a:ext>
                  </a:extLst>
                </a:gridCol>
                <a:gridCol w="940437">
                  <a:extLst>
                    <a:ext uri="{9D8B030D-6E8A-4147-A177-3AD203B41FA5}">
                      <a16:colId xmlns:a16="http://schemas.microsoft.com/office/drawing/2014/main" val="1717873457"/>
                    </a:ext>
                  </a:extLst>
                </a:gridCol>
                <a:gridCol w="940437">
                  <a:extLst>
                    <a:ext uri="{9D8B030D-6E8A-4147-A177-3AD203B41FA5}">
                      <a16:colId xmlns:a16="http://schemas.microsoft.com/office/drawing/2014/main" val="516007999"/>
                    </a:ext>
                  </a:extLst>
                </a:gridCol>
                <a:gridCol w="940437">
                  <a:extLst>
                    <a:ext uri="{9D8B030D-6E8A-4147-A177-3AD203B41FA5}">
                      <a16:colId xmlns:a16="http://schemas.microsoft.com/office/drawing/2014/main" val="1014929665"/>
                    </a:ext>
                  </a:extLst>
                </a:gridCol>
                <a:gridCol w="936384">
                  <a:extLst>
                    <a:ext uri="{9D8B030D-6E8A-4147-A177-3AD203B41FA5}">
                      <a16:colId xmlns:a16="http://schemas.microsoft.com/office/drawing/2014/main" val="3440370865"/>
                    </a:ext>
                  </a:extLst>
                </a:gridCol>
                <a:gridCol w="940437">
                  <a:extLst>
                    <a:ext uri="{9D8B030D-6E8A-4147-A177-3AD203B41FA5}">
                      <a16:colId xmlns:a16="http://schemas.microsoft.com/office/drawing/2014/main" val="3136306482"/>
                    </a:ext>
                  </a:extLst>
                </a:gridCol>
              </a:tblGrid>
              <a:tr h="256716">
                <a:tc>
                  <a:txBody>
                    <a:bodyPr/>
                    <a:lstStyle/>
                    <a:p>
                      <a:pPr algn="ctr" fontAlgn="b"/>
                      <a:r>
                        <a:rPr lang="en-US" sz="1400" b="0" i="0" u="none" strike="noStrike">
                          <a:solidFill>
                            <a:srgbClr val="000000"/>
                          </a:solidFill>
                          <a:effectLst/>
                          <a:latin typeface="Calibri" panose="020F0502020204030204" pitchFamily="34" charset="0"/>
                        </a:rPr>
                        <a:t>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gridSpan="4">
                  <a:txBody>
                    <a:bodyPr/>
                    <a:lstStyle/>
                    <a:p>
                      <a:pPr algn="ctr" fontAlgn="ctr"/>
                      <a:r>
                        <a:rPr lang="en-US" sz="1400" b="1" i="0" u="none" strike="noStrike" dirty="0" err="1">
                          <a:solidFill>
                            <a:srgbClr val="000000"/>
                          </a:solidFill>
                          <a:effectLst/>
                          <a:latin typeface="Calibri" panose="020F0502020204030204" pitchFamily="34" charset="0"/>
                        </a:rPr>
                        <a:t>broj</a:t>
                      </a:r>
                      <a:r>
                        <a:rPr lang="en-US" sz="1400" b="1" i="0" u="none" strike="noStrike" dirty="0">
                          <a:solidFill>
                            <a:srgbClr val="000000"/>
                          </a:solidFill>
                          <a:effectLst/>
                          <a:latin typeface="Calibri" panose="020F0502020204030204" pitchFamily="34" charset="0"/>
                        </a:rPr>
                        <a:t> </a:t>
                      </a:r>
                      <a:r>
                        <a:rPr lang="en-US" sz="1400" b="1" i="0" u="none" strike="noStrike" dirty="0" err="1">
                          <a:solidFill>
                            <a:srgbClr val="000000"/>
                          </a:solidFill>
                          <a:effectLst/>
                          <a:latin typeface="Calibri" panose="020F0502020204030204" pitchFamily="34" charset="0"/>
                        </a:rPr>
                        <a:t>izmjerenih</a:t>
                      </a:r>
                      <a:r>
                        <a:rPr lang="en-US" sz="1400" b="1" i="0" u="none" strike="noStrike" dirty="0">
                          <a:solidFill>
                            <a:srgbClr val="000000"/>
                          </a:solidFill>
                          <a:effectLst/>
                          <a:latin typeface="Calibri" panose="020F0502020204030204" pitchFamily="34" charset="0"/>
                        </a:rPr>
                        <a:t> </a:t>
                      </a:r>
                      <a:r>
                        <a:rPr lang="en-US" sz="1400" b="1" i="0" u="none" strike="noStrike" dirty="0" err="1">
                          <a:solidFill>
                            <a:srgbClr val="000000"/>
                          </a:solidFill>
                          <a:effectLst/>
                          <a:latin typeface="Calibri" panose="020F0502020204030204" pitchFamily="34" charset="0"/>
                        </a:rPr>
                        <a:t>aktivnosti</a:t>
                      </a:r>
                      <a:endParaRPr lang="en-US" sz="1400" b="1" i="0" u="none" strike="noStrike" dirty="0">
                        <a:solidFill>
                          <a:srgbClr val="000000"/>
                        </a:solidFill>
                        <a:effectLst/>
                        <a:latin typeface="Calibri" panose="020F0502020204030204" pitchFamily="34" charset="0"/>
                      </a:endParaRP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400" b="1" i="0" u="none" strike="noStrike" dirty="0" err="1">
                          <a:solidFill>
                            <a:srgbClr val="000000"/>
                          </a:solidFill>
                          <a:effectLst/>
                          <a:latin typeface="Calibri" panose="020F0502020204030204" pitchFamily="34" charset="0"/>
                        </a:rPr>
                        <a:t>prosječno</a:t>
                      </a:r>
                      <a:r>
                        <a:rPr lang="en-US" sz="1400" b="1" i="0" u="none" strike="noStrike" dirty="0">
                          <a:solidFill>
                            <a:srgbClr val="000000"/>
                          </a:solidFill>
                          <a:effectLst/>
                          <a:latin typeface="Calibri" panose="020F0502020204030204" pitchFamily="34" charset="0"/>
                        </a:rPr>
                        <a:t> </a:t>
                      </a:r>
                      <a:r>
                        <a:rPr lang="en-US" sz="1400" b="1" i="0" u="none" strike="noStrike" dirty="0" err="1">
                          <a:solidFill>
                            <a:srgbClr val="000000"/>
                          </a:solidFill>
                          <a:effectLst/>
                          <a:latin typeface="Calibri" panose="020F0502020204030204" pitchFamily="34" charset="0"/>
                        </a:rPr>
                        <a:t>trajanje</a:t>
                      </a:r>
                      <a:r>
                        <a:rPr lang="en-US" sz="1400" b="1" i="0" u="none" strike="noStrike" dirty="0">
                          <a:solidFill>
                            <a:srgbClr val="000000"/>
                          </a:solidFill>
                          <a:effectLst/>
                          <a:latin typeface="Calibri" panose="020F0502020204030204" pitchFamily="34" charset="0"/>
                        </a:rPr>
                        <a:t> (minute)</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50425808"/>
                  </a:ext>
                </a:extLst>
              </a:tr>
              <a:tr h="436421">
                <a:tc>
                  <a:txBody>
                    <a:bodyPr/>
                    <a:lstStyle/>
                    <a:p>
                      <a:pPr algn="ctr" fontAlgn="ctr"/>
                      <a:r>
                        <a:rPr lang="en-US" sz="1400" b="1" i="0" u="none" strike="noStrike" dirty="0" err="1">
                          <a:solidFill>
                            <a:srgbClr val="000000"/>
                          </a:solidFill>
                          <a:effectLst/>
                          <a:latin typeface="Calibri" panose="020F0502020204030204" pitchFamily="34" charset="0"/>
                        </a:rPr>
                        <a:t>faza</a:t>
                      </a:r>
                      <a:endParaRPr lang="en-US" sz="1400" b="1" i="0" u="none" strike="noStrike" dirty="0">
                        <a:solidFill>
                          <a:srgbClr val="000000"/>
                        </a:solidFill>
                        <a:effectLst/>
                        <a:latin typeface="Calibri" panose="020F0502020204030204" pitchFamily="34" charset="0"/>
                      </a:endParaRP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err="1">
                          <a:solidFill>
                            <a:srgbClr val="000000"/>
                          </a:solidFill>
                          <a:effectLst/>
                          <a:latin typeface="Calibri" panose="020F0502020204030204" pitchFamily="34" charset="0"/>
                        </a:rPr>
                        <a:t>aktivnost</a:t>
                      </a:r>
                      <a:endParaRPr lang="en-US" sz="1400" b="1" i="0" u="none" strike="noStrike" dirty="0">
                        <a:solidFill>
                          <a:srgbClr val="000000"/>
                        </a:solidFill>
                        <a:effectLst/>
                        <a:latin typeface="Calibri" panose="020F0502020204030204" pitchFamily="34" charset="0"/>
                      </a:endParaRP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err="1">
                          <a:solidFill>
                            <a:srgbClr val="000000"/>
                          </a:solidFill>
                          <a:effectLst/>
                          <a:latin typeface="Calibri" panose="020F0502020204030204" pitchFamily="34" charset="0"/>
                        </a:rPr>
                        <a:t>jednostavan</a:t>
                      </a:r>
                      <a:endParaRPr lang="en-US" sz="1400" b="1" i="0" u="none" strike="noStrike" dirty="0">
                        <a:solidFill>
                          <a:srgbClr val="000000"/>
                        </a:solidFill>
                        <a:effectLst/>
                        <a:latin typeface="Calibri" panose="020F0502020204030204" pitchFamily="34" charset="0"/>
                      </a:endParaRP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srednje složen</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err="1">
                          <a:solidFill>
                            <a:srgbClr val="000000"/>
                          </a:solidFill>
                          <a:effectLst/>
                          <a:latin typeface="Calibri" panose="020F0502020204030204" pitchFamily="34" charset="0"/>
                        </a:rPr>
                        <a:t>složen</a:t>
                      </a:r>
                      <a:endParaRPr lang="en-US" sz="1400" b="1" i="0" u="none" strike="noStrike" dirty="0">
                        <a:solidFill>
                          <a:srgbClr val="000000"/>
                        </a:solidFill>
                        <a:effectLst/>
                        <a:latin typeface="Calibri" panose="020F0502020204030204" pitchFamily="34" charset="0"/>
                      </a:endParaRP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err="1">
                          <a:solidFill>
                            <a:srgbClr val="000000"/>
                          </a:solidFill>
                          <a:effectLst/>
                          <a:latin typeface="Calibri" panose="020F0502020204030204" pitchFamily="34" charset="0"/>
                        </a:rPr>
                        <a:t>nije</a:t>
                      </a:r>
                      <a:r>
                        <a:rPr lang="en-US" sz="1400" b="1" i="0" u="none" strike="noStrike" dirty="0">
                          <a:solidFill>
                            <a:srgbClr val="000000"/>
                          </a:solidFill>
                          <a:effectLst/>
                          <a:latin typeface="Calibri" panose="020F0502020204030204" pitchFamily="34" charset="0"/>
                        </a:rPr>
                        <a:t> </a:t>
                      </a:r>
                      <a:r>
                        <a:rPr lang="en-US" sz="1400" b="1" i="0" u="none" strike="noStrike" dirty="0" err="1">
                          <a:solidFill>
                            <a:srgbClr val="000000"/>
                          </a:solidFill>
                          <a:effectLst/>
                          <a:latin typeface="Calibri" panose="020F0502020204030204" pitchFamily="34" charset="0"/>
                        </a:rPr>
                        <a:t>procijenjeno</a:t>
                      </a:r>
                      <a:endParaRPr lang="en-US" sz="1400" b="1" i="0" u="none" strike="noStrike" dirty="0">
                        <a:solidFill>
                          <a:srgbClr val="000000"/>
                        </a:solidFill>
                        <a:effectLst/>
                        <a:latin typeface="Calibri" panose="020F0502020204030204" pitchFamily="34" charset="0"/>
                      </a:endParaRP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jednostavan</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err="1">
                          <a:solidFill>
                            <a:srgbClr val="000000"/>
                          </a:solidFill>
                          <a:effectLst/>
                          <a:latin typeface="Calibri" panose="020F0502020204030204" pitchFamily="34" charset="0"/>
                        </a:rPr>
                        <a:t>srednje</a:t>
                      </a:r>
                      <a:r>
                        <a:rPr lang="en-US" sz="1400" b="1" i="0" u="none" strike="noStrike" dirty="0">
                          <a:solidFill>
                            <a:srgbClr val="000000"/>
                          </a:solidFill>
                          <a:effectLst/>
                          <a:latin typeface="Calibri" panose="020F0502020204030204" pitchFamily="34" charset="0"/>
                        </a:rPr>
                        <a:t> </a:t>
                      </a:r>
                      <a:r>
                        <a:rPr lang="en-US" sz="1400" b="1" i="0" u="none" strike="noStrike" dirty="0" err="1">
                          <a:solidFill>
                            <a:srgbClr val="000000"/>
                          </a:solidFill>
                          <a:effectLst/>
                          <a:latin typeface="Calibri" panose="020F0502020204030204" pitchFamily="34" charset="0"/>
                        </a:rPr>
                        <a:t>složen</a:t>
                      </a:r>
                      <a:endParaRPr lang="en-US" sz="1400" b="1" i="0" u="none" strike="noStrike" dirty="0">
                        <a:solidFill>
                          <a:srgbClr val="000000"/>
                        </a:solidFill>
                        <a:effectLst/>
                        <a:latin typeface="Calibri" panose="020F0502020204030204" pitchFamily="34" charset="0"/>
                      </a:endParaRP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err="1">
                          <a:solidFill>
                            <a:srgbClr val="000000"/>
                          </a:solidFill>
                          <a:effectLst/>
                          <a:latin typeface="Calibri" panose="020F0502020204030204" pitchFamily="34" charset="0"/>
                        </a:rPr>
                        <a:t>složen</a:t>
                      </a:r>
                      <a:endParaRPr lang="en-US" sz="1400" b="1" i="0" u="none" strike="noStrike" dirty="0">
                        <a:solidFill>
                          <a:srgbClr val="000000"/>
                        </a:solidFill>
                        <a:effectLst/>
                        <a:latin typeface="Calibri" panose="020F0502020204030204" pitchFamily="34" charset="0"/>
                      </a:endParaRP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err="1">
                          <a:solidFill>
                            <a:srgbClr val="000000"/>
                          </a:solidFill>
                          <a:effectLst/>
                          <a:latin typeface="Calibri" panose="020F0502020204030204" pitchFamily="34" charset="0"/>
                        </a:rPr>
                        <a:t>nije</a:t>
                      </a:r>
                      <a:r>
                        <a:rPr lang="en-US" sz="1400" b="1" i="0" u="none" strike="noStrike" dirty="0">
                          <a:solidFill>
                            <a:srgbClr val="000000"/>
                          </a:solidFill>
                          <a:effectLst/>
                          <a:latin typeface="Calibri" panose="020F0502020204030204" pitchFamily="34" charset="0"/>
                        </a:rPr>
                        <a:t> </a:t>
                      </a:r>
                      <a:r>
                        <a:rPr lang="en-US" sz="1400" b="1" i="0" u="none" strike="noStrike" dirty="0" err="1">
                          <a:solidFill>
                            <a:srgbClr val="000000"/>
                          </a:solidFill>
                          <a:effectLst/>
                          <a:latin typeface="Calibri" panose="020F0502020204030204" pitchFamily="34" charset="0"/>
                        </a:rPr>
                        <a:t>procijenjeno</a:t>
                      </a:r>
                      <a:endParaRPr lang="en-US" sz="1400" b="1" i="0" u="none" strike="noStrike" dirty="0">
                        <a:solidFill>
                          <a:srgbClr val="000000"/>
                        </a:solidFill>
                        <a:effectLst/>
                        <a:latin typeface="Calibri" panose="020F0502020204030204" pitchFamily="34" charset="0"/>
                      </a:endParaRP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extLst>
                  <a:ext uri="{0D108BD9-81ED-4DB2-BD59-A6C34878D82A}">
                    <a16:rowId xmlns:a16="http://schemas.microsoft.com/office/drawing/2014/main" val="3023147354"/>
                  </a:ext>
                </a:extLst>
              </a:tr>
              <a:tr h="256716">
                <a:tc rowSpan="4">
                  <a:txBody>
                    <a:bodyPr/>
                    <a:lstStyle/>
                    <a:p>
                      <a:pPr algn="ctr" fontAlgn="ctr"/>
                      <a:r>
                        <a:rPr lang="en-US" sz="1400" b="0" i="0" u="none" strike="noStrike">
                          <a:solidFill>
                            <a:srgbClr val="000000"/>
                          </a:solidFill>
                          <a:effectLst/>
                          <a:latin typeface="Calibri" panose="020F0502020204030204" pitchFamily="34" charset="0"/>
                        </a:rPr>
                        <a:t>Faza1 Ispitivanje inicijalnog akta</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Ispitivanje inicijalnog akta i  upoznavanje s predmetom</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182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456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14</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18</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696861323"/>
                  </a:ext>
                </a:extLst>
              </a:tr>
              <a:tr h="256716">
                <a:tc vMerge="1">
                  <a:txBody>
                    <a:bodyPr/>
                    <a:lstStyle/>
                    <a:p>
                      <a:endParaRPr lang="en-US"/>
                    </a:p>
                  </a:txBody>
                  <a:tcPr/>
                </a:tc>
                <a:tc>
                  <a:txBody>
                    <a:bodyPr/>
                    <a:lstStyle/>
                    <a:p>
                      <a:pPr algn="ctr" fontAlgn="b"/>
                      <a:r>
                        <a:rPr lang="en-US" sz="1400" b="0" i="0" u="none" strike="noStrike">
                          <a:solidFill>
                            <a:srgbClr val="000000"/>
                          </a:solidFill>
                          <a:effectLst/>
                          <a:latin typeface="Calibri" panose="020F0502020204030204" pitchFamily="34" charset="0"/>
                        </a:rPr>
                        <a:t>Proučavanje propisa i sudske prakse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19</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14</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506695897"/>
                  </a:ext>
                </a:extLst>
              </a:tr>
              <a:tr h="256716">
                <a:tc vMerge="1">
                  <a:txBody>
                    <a:bodyPr/>
                    <a:lstStyle/>
                    <a:p>
                      <a:endParaRPr lang="en-US"/>
                    </a:p>
                  </a:txBody>
                  <a:tcPr/>
                </a:tc>
                <a:tc>
                  <a:txBody>
                    <a:bodyPr/>
                    <a:lstStyle/>
                    <a:p>
                      <a:pPr algn="ctr" fontAlgn="b"/>
                      <a:r>
                        <a:rPr lang="en-US" sz="1400" b="0" i="0" u="none" strike="noStrike">
                          <a:solidFill>
                            <a:srgbClr val="000000"/>
                          </a:solidFill>
                          <a:effectLst/>
                          <a:latin typeface="Calibri" panose="020F0502020204030204" pitchFamily="34" charset="0"/>
                        </a:rPr>
                        <a:t>Ostale odluke/dopisi (odluke kojima se predmet ne dovršava)</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826222883"/>
                  </a:ext>
                </a:extLst>
              </a:tr>
              <a:tr h="256716">
                <a:tc vMerge="1">
                  <a:txBody>
                    <a:bodyPr/>
                    <a:lstStyle/>
                    <a:p>
                      <a:endParaRPr lang="en-US"/>
                    </a:p>
                  </a:txBody>
                  <a:tcPr/>
                </a:tc>
                <a:tc>
                  <a:txBody>
                    <a:bodyPr/>
                    <a:lstStyle/>
                    <a:p>
                      <a:pPr algn="ctr" fontAlgn="b"/>
                      <a:r>
                        <a:rPr lang="pl-PL" sz="1400" b="0" i="0" u="none" strike="noStrike">
                          <a:solidFill>
                            <a:srgbClr val="000000"/>
                          </a:solidFill>
                          <a:effectLst/>
                          <a:latin typeface="Calibri" panose="020F0502020204030204" pitchFamily="34" charset="0"/>
                        </a:rPr>
                        <a:t>Ostale radnje (rad u JCMS-u, naredbe, i sl.)</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80</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55</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378</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443315679"/>
                  </a:ext>
                </a:extLst>
              </a:tr>
              <a:tr h="256716">
                <a:tc rowSpan="4">
                  <a:txBody>
                    <a:bodyPr/>
                    <a:lstStyle/>
                    <a:p>
                      <a:pPr algn="ctr" fontAlgn="ctr"/>
                      <a:r>
                        <a:rPr lang="en-US" sz="1400" b="0" i="0" u="none" strike="noStrike">
                          <a:solidFill>
                            <a:srgbClr val="000000"/>
                          </a:solidFill>
                          <a:effectLst/>
                          <a:latin typeface="Calibri" panose="020F0502020204030204" pitchFamily="34" charset="0"/>
                        </a:rPr>
                        <a:t>Faza2 Rasprava</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Određivanje ročišta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24</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225</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837418735"/>
                  </a:ext>
                </a:extLst>
              </a:tr>
              <a:tr h="256716">
                <a:tc vMerge="1">
                  <a:txBody>
                    <a:bodyPr/>
                    <a:lstStyle/>
                    <a:p>
                      <a:endParaRPr lang="en-US"/>
                    </a:p>
                  </a:txBody>
                  <a:tcPr/>
                </a:tc>
                <a:tc>
                  <a:txBody>
                    <a:bodyPr/>
                    <a:lstStyle/>
                    <a:p>
                      <a:pPr algn="ctr" fontAlgn="b"/>
                      <a:r>
                        <a:rPr lang="en-US" sz="1400" b="0" i="0" u="none" strike="noStrike">
                          <a:solidFill>
                            <a:srgbClr val="000000"/>
                          </a:solidFill>
                          <a:effectLst/>
                          <a:latin typeface="Calibri" panose="020F0502020204030204" pitchFamily="34" charset="0"/>
                        </a:rPr>
                        <a:t>Održavanje rasprave</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174</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45</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181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25</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24</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18</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978561736"/>
                  </a:ext>
                </a:extLst>
              </a:tr>
              <a:tr h="256716">
                <a:tc vMerge="1">
                  <a:txBody>
                    <a:bodyPr/>
                    <a:lstStyle/>
                    <a:p>
                      <a:endParaRPr lang="en-US"/>
                    </a:p>
                  </a:txBody>
                  <a:tcPr/>
                </a:tc>
                <a:tc>
                  <a:txBody>
                    <a:bodyPr/>
                    <a:lstStyle/>
                    <a:p>
                      <a:pPr algn="ctr" fontAlgn="b"/>
                      <a:r>
                        <a:rPr lang="en-US" sz="1400" b="0" i="0" u="none" strike="noStrike">
                          <a:solidFill>
                            <a:srgbClr val="000000"/>
                          </a:solidFill>
                          <a:effectLst/>
                          <a:latin typeface="Calibri" panose="020F0502020204030204" pitchFamily="34" charset="0"/>
                        </a:rPr>
                        <a:t>Ostale odluke/dopisi (odluke kojima se predmet ne dovršava)</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48</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19</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632435076"/>
                  </a:ext>
                </a:extLst>
              </a:tr>
              <a:tr h="256716">
                <a:tc vMerge="1">
                  <a:txBody>
                    <a:bodyPr/>
                    <a:lstStyle/>
                    <a:p>
                      <a:endParaRPr lang="en-US"/>
                    </a:p>
                  </a:txBody>
                  <a:tcPr/>
                </a:tc>
                <a:tc>
                  <a:txBody>
                    <a:bodyPr/>
                    <a:lstStyle/>
                    <a:p>
                      <a:pPr algn="ctr" fontAlgn="b"/>
                      <a:r>
                        <a:rPr lang="pl-PL" sz="1400" b="0" i="0" u="none" strike="noStrike">
                          <a:solidFill>
                            <a:srgbClr val="000000"/>
                          </a:solidFill>
                          <a:effectLst/>
                          <a:latin typeface="Calibri" panose="020F0502020204030204" pitchFamily="34" charset="0"/>
                        </a:rPr>
                        <a:t>Ostale radnje (rad u JCMS-u, naredbe, i sl.)</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54</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935856809"/>
                  </a:ext>
                </a:extLst>
              </a:tr>
              <a:tr h="256716">
                <a:tc rowSpan="5">
                  <a:txBody>
                    <a:bodyPr/>
                    <a:lstStyle/>
                    <a:p>
                      <a:pPr algn="ctr" fontAlgn="ctr"/>
                      <a:r>
                        <a:rPr lang="en-US" sz="1400" b="0" i="0" u="none" strike="noStrike">
                          <a:solidFill>
                            <a:srgbClr val="000000"/>
                          </a:solidFill>
                          <a:effectLst/>
                          <a:latin typeface="Calibri" panose="020F0502020204030204" pitchFamily="34" charset="0"/>
                        </a:rPr>
                        <a:t>Faza3 Izrada_odluke</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nn-NO" sz="1400" b="0" i="0" u="none" strike="noStrike">
                          <a:solidFill>
                            <a:srgbClr val="000000"/>
                          </a:solidFill>
                          <a:effectLst/>
                          <a:latin typeface="Calibri" panose="020F0502020204030204" pitchFamily="34" charset="0"/>
                        </a:rPr>
                        <a:t>Proučavanje spisa prije odlučivanja, sudske prakse i propisa</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19</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18</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17</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45</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14</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365731065"/>
                  </a:ext>
                </a:extLst>
              </a:tr>
              <a:tr h="256716">
                <a:tc vMerge="1">
                  <a:txBody>
                    <a:bodyPr/>
                    <a:lstStyle/>
                    <a:p>
                      <a:endParaRPr lang="en-US"/>
                    </a:p>
                  </a:txBody>
                  <a:tcPr/>
                </a:tc>
                <a:tc>
                  <a:txBody>
                    <a:bodyPr/>
                    <a:lstStyle/>
                    <a:p>
                      <a:pPr algn="ctr" fontAlgn="b"/>
                      <a:r>
                        <a:rPr lang="en-US" sz="1400" b="0" i="0" u="none" strike="noStrike">
                          <a:solidFill>
                            <a:srgbClr val="000000"/>
                          </a:solidFill>
                          <a:effectLst/>
                          <a:latin typeface="Calibri" panose="020F0502020204030204" pitchFamily="34" charset="0"/>
                        </a:rPr>
                        <a:t>Izrada odluke</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237</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291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55</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17</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950168924"/>
                  </a:ext>
                </a:extLst>
              </a:tr>
              <a:tr h="256716">
                <a:tc vMerge="1">
                  <a:txBody>
                    <a:bodyPr/>
                    <a:lstStyle/>
                    <a:p>
                      <a:endParaRPr lang="en-US"/>
                    </a:p>
                  </a:txBody>
                  <a:tcPr/>
                </a:tc>
                <a:tc>
                  <a:txBody>
                    <a:bodyPr/>
                    <a:lstStyle/>
                    <a:p>
                      <a:pPr algn="ctr" fontAlgn="b"/>
                      <a:r>
                        <a:rPr lang="en-US" sz="1400" b="0" i="0" u="none" strike="noStrike">
                          <a:solidFill>
                            <a:srgbClr val="000000"/>
                          </a:solidFill>
                          <a:effectLst/>
                          <a:latin typeface="Calibri" panose="020F0502020204030204" pitchFamily="34" charset="0"/>
                        </a:rPr>
                        <a:t>Ročište za objavu presude</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29</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55</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29</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97933604"/>
                  </a:ext>
                </a:extLst>
              </a:tr>
              <a:tr h="256716">
                <a:tc vMerge="1">
                  <a:txBody>
                    <a:bodyPr/>
                    <a:lstStyle/>
                    <a:p>
                      <a:endParaRPr lang="en-US"/>
                    </a:p>
                  </a:txBody>
                  <a:tcPr/>
                </a:tc>
                <a:tc>
                  <a:txBody>
                    <a:bodyPr/>
                    <a:lstStyle/>
                    <a:p>
                      <a:pPr algn="ctr" fontAlgn="b"/>
                      <a:r>
                        <a:rPr lang="pl-PL" sz="1400" b="0" i="0" u="none" strike="noStrike">
                          <a:solidFill>
                            <a:srgbClr val="000000"/>
                          </a:solidFill>
                          <a:effectLst/>
                          <a:latin typeface="Calibri" panose="020F0502020204030204" pitchFamily="34" charset="0"/>
                        </a:rPr>
                        <a:t>Ostale odluke (ispravak presude i dr.)</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19</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555524946"/>
                  </a:ext>
                </a:extLst>
              </a:tr>
              <a:tr h="256716">
                <a:tc vMerge="1">
                  <a:txBody>
                    <a:bodyPr/>
                    <a:lstStyle/>
                    <a:p>
                      <a:endParaRPr lang="en-US"/>
                    </a:p>
                  </a:txBody>
                  <a:tcPr/>
                </a:tc>
                <a:tc>
                  <a:txBody>
                    <a:bodyPr/>
                    <a:lstStyle/>
                    <a:p>
                      <a:pPr algn="ctr" fontAlgn="b"/>
                      <a:r>
                        <a:rPr lang="pl-PL" sz="1400" b="0" i="0" u="none" strike="noStrike">
                          <a:solidFill>
                            <a:srgbClr val="000000"/>
                          </a:solidFill>
                          <a:effectLst/>
                          <a:latin typeface="Calibri" panose="020F0502020204030204" pitchFamily="34" charset="0"/>
                        </a:rPr>
                        <a:t>Ostale radnje (rad u JCMS-u, naredbe, i sl.)</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165</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198</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44</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251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14</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567864114"/>
                  </a:ext>
                </a:extLst>
              </a:tr>
              <a:tr h="256716">
                <a:tc rowSpan="2">
                  <a:txBody>
                    <a:bodyPr/>
                    <a:lstStyle/>
                    <a:p>
                      <a:pPr algn="ctr" fontAlgn="ctr"/>
                      <a:r>
                        <a:rPr lang="en-US" sz="1400" b="0" i="0" u="none" strike="noStrike">
                          <a:solidFill>
                            <a:srgbClr val="000000"/>
                          </a:solidFill>
                          <a:effectLst/>
                          <a:latin typeface="Calibri" panose="020F0502020204030204" pitchFamily="34" charset="0"/>
                        </a:rPr>
                        <a:t>Faza4 Redovni i izvanredni pravni lijekovi</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Ispitivanje žalbe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294981567"/>
                  </a:ext>
                </a:extLst>
              </a:tr>
              <a:tr h="256716">
                <a:tc vMerge="1">
                  <a:txBody>
                    <a:bodyPr/>
                    <a:lstStyle/>
                    <a:p>
                      <a:endParaRPr lang="en-US"/>
                    </a:p>
                  </a:txBody>
                  <a:tcPr/>
                </a:tc>
                <a:tc>
                  <a:txBody>
                    <a:bodyPr/>
                    <a:lstStyle/>
                    <a:p>
                      <a:pPr algn="ctr" fontAlgn="b"/>
                      <a:r>
                        <a:rPr lang="pl-PL" sz="1400" b="0" i="0" u="none" strike="noStrike">
                          <a:solidFill>
                            <a:srgbClr val="000000"/>
                          </a:solidFill>
                          <a:effectLst/>
                          <a:latin typeface="Calibri" panose="020F0502020204030204" pitchFamily="34" charset="0"/>
                        </a:rPr>
                        <a:t>Ostale radnje (rad u JCMS-u, naredbe, i sl.)</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29</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207</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109174263"/>
                  </a:ext>
                </a:extLst>
              </a:tr>
              <a:tr h="256716">
                <a:tc>
                  <a:txBody>
                    <a:bodyPr/>
                    <a:lstStyle/>
                    <a:p>
                      <a:pPr algn="ctr" fontAlgn="ctr"/>
                      <a:r>
                        <a:rPr lang="en-US" sz="1400" b="1" i="0" u="none" strike="noStrike" dirty="0" err="1">
                          <a:solidFill>
                            <a:srgbClr val="000000"/>
                          </a:solidFill>
                          <a:effectLst/>
                          <a:latin typeface="Calibri" panose="020F0502020204030204" pitchFamily="34" charset="0"/>
                        </a:rPr>
                        <a:t>ukupno</a:t>
                      </a:r>
                      <a:endParaRPr lang="en-US" sz="1400" b="1" i="0" u="none" strike="noStrike" dirty="0">
                        <a:solidFill>
                          <a:srgbClr val="000000"/>
                        </a:solidFill>
                        <a:effectLst/>
                        <a:latin typeface="Calibri" panose="020F0502020204030204" pitchFamily="34" charset="0"/>
                      </a:endParaRP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 </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905</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1176</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298</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2030</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178</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215</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303</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171</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extLst>
                  <a:ext uri="{0D108BD9-81ED-4DB2-BD59-A6C34878D82A}">
                    <a16:rowId xmlns:a16="http://schemas.microsoft.com/office/drawing/2014/main" val="3561559727"/>
                  </a:ext>
                </a:extLst>
              </a:tr>
            </a:tbl>
          </a:graphicData>
        </a:graphic>
      </p:graphicFrame>
    </p:spTree>
    <p:extLst>
      <p:ext uri="{BB962C8B-B14F-4D97-AF65-F5344CB8AC3E}">
        <p14:creationId xmlns:p14="http://schemas.microsoft.com/office/powerpoint/2010/main" val="14295347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274320" y="205309"/>
            <a:ext cx="12344400" cy="1143000"/>
          </a:xfrm>
        </p:spPr>
        <p:txBody>
          <a:bodyPr/>
          <a:lstStyle/>
          <a:p>
            <a:r>
              <a:rPr lang="hr-HR" dirty="0">
                <a:cs typeface="IBM Plex Arabic" panose="020B0503050203000203" pitchFamily="34" charset="-78"/>
              </a:rPr>
              <a:t>Općinski – prekršajni postupak – financije po složenosti</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2" name="Table 1">
            <a:extLst>
              <a:ext uri="{FF2B5EF4-FFF2-40B4-BE49-F238E27FC236}">
                <a16:creationId xmlns:a16="http://schemas.microsoft.com/office/drawing/2014/main" id="{88858225-E281-48DD-9006-B940DD8C0A6C}"/>
              </a:ext>
            </a:extLst>
          </p:cNvPr>
          <p:cNvGraphicFramePr>
            <a:graphicFrameLocks noGrp="1"/>
          </p:cNvGraphicFramePr>
          <p:nvPr>
            <p:extLst>
              <p:ext uri="{D42A27DB-BD31-4B8C-83A1-F6EECF244321}">
                <p14:modId xmlns:p14="http://schemas.microsoft.com/office/powerpoint/2010/main" val="4057011167"/>
              </p:ext>
            </p:extLst>
          </p:nvPr>
        </p:nvGraphicFramePr>
        <p:xfrm>
          <a:off x="274320" y="1273068"/>
          <a:ext cx="13898879" cy="5513073"/>
        </p:xfrm>
        <a:graphic>
          <a:graphicData uri="http://schemas.openxmlformats.org/drawingml/2006/table">
            <a:tbl>
              <a:tblPr/>
              <a:tblGrid>
                <a:gridCol w="1876226">
                  <a:extLst>
                    <a:ext uri="{9D8B030D-6E8A-4147-A177-3AD203B41FA5}">
                      <a16:colId xmlns:a16="http://schemas.microsoft.com/office/drawing/2014/main" val="2081396206"/>
                    </a:ext>
                  </a:extLst>
                </a:gridCol>
                <a:gridCol w="4394321">
                  <a:extLst>
                    <a:ext uri="{9D8B030D-6E8A-4147-A177-3AD203B41FA5}">
                      <a16:colId xmlns:a16="http://schemas.microsoft.com/office/drawing/2014/main" val="2715884824"/>
                    </a:ext>
                  </a:extLst>
                </a:gridCol>
                <a:gridCol w="954570">
                  <a:extLst>
                    <a:ext uri="{9D8B030D-6E8A-4147-A177-3AD203B41FA5}">
                      <a16:colId xmlns:a16="http://schemas.microsoft.com/office/drawing/2014/main" val="2310335090"/>
                    </a:ext>
                  </a:extLst>
                </a:gridCol>
                <a:gridCol w="954570">
                  <a:extLst>
                    <a:ext uri="{9D8B030D-6E8A-4147-A177-3AD203B41FA5}">
                      <a16:colId xmlns:a16="http://schemas.microsoft.com/office/drawing/2014/main" val="2003244853"/>
                    </a:ext>
                  </a:extLst>
                </a:gridCol>
                <a:gridCol w="950456">
                  <a:extLst>
                    <a:ext uri="{9D8B030D-6E8A-4147-A177-3AD203B41FA5}">
                      <a16:colId xmlns:a16="http://schemas.microsoft.com/office/drawing/2014/main" val="768852887"/>
                    </a:ext>
                  </a:extLst>
                </a:gridCol>
                <a:gridCol w="954570">
                  <a:extLst>
                    <a:ext uri="{9D8B030D-6E8A-4147-A177-3AD203B41FA5}">
                      <a16:colId xmlns:a16="http://schemas.microsoft.com/office/drawing/2014/main" val="3431428440"/>
                    </a:ext>
                  </a:extLst>
                </a:gridCol>
                <a:gridCol w="954570">
                  <a:extLst>
                    <a:ext uri="{9D8B030D-6E8A-4147-A177-3AD203B41FA5}">
                      <a16:colId xmlns:a16="http://schemas.microsoft.com/office/drawing/2014/main" val="891074441"/>
                    </a:ext>
                  </a:extLst>
                </a:gridCol>
                <a:gridCol w="954570">
                  <a:extLst>
                    <a:ext uri="{9D8B030D-6E8A-4147-A177-3AD203B41FA5}">
                      <a16:colId xmlns:a16="http://schemas.microsoft.com/office/drawing/2014/main" val="111089655"/>
                    </a:ext>
                  </a:extLst>
                </a:gridCol>
                <a:gridCol w="950456">
                  <a:extLst>
                    <a:ext uri="{9D8B030D-6E8A-4147-A177-3AD203B41FA5}">
                      <a16:colId xmlns:a16="http://schemas.microsoft.com/office/drawing/2014/main" val="4156802767"/>
                    </a:ext>
                  </a:extLst>
                </a:gridCol>
                <a:gridCol w="954570">
                  <a:extLst>
                    <a:ext uri="{9D8B030D-6E8A-4147-A177-3AD203B41FA5}">
                      <a16:colId xmlns:a16="http://schemas.microsoft.com/office/drawing/2014/main" val="4131560720"/>
                    </a:ext>
                  </a:extLst>
                </a:gridCol>
              </a:tblGrid>
              <a:tr h="278320">
                <a:tc>
                  <a:txBody>
                    <a:bodyPr/>
                    <a:lstStyle/>
                    <a:p>
                      <a:pPr algn="ctr" fontAlgn="b"/>
                      <a:r>
                        <a:rPr lang="en-US" sz="1400" b="0" i="0" u="none" strike="noStrike">
                          <a:solidFill>
                            <a:srgbClr val="000000"/>
                          </a:solidFill>
                          <a:effectLst/>
                          <a:latin typeface="Calibri" panose="020F0502020204030204" pitchFamily="34" charset="0"/>
                        </a:rPr>
                        <a:t>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gridSpan="4">
                  <a:txBody>
                    <a:bodyPr/>
                    <a:lstStyle/>
                    <a:p>
                      <a:pPr algn="ctr" fontAlgn="ctr"/>
                      <a:r>
                        <a:rPr lang="en-US" sz="1400" b="1" i="0" u="none" strike="noStrike" dirty="0" err="1">
                          <a:solidFill>
                            <a:srgbClr val="000000"/>
                          </a:solidFill>
                          <a:effectLst/>
                          <a:latin typeface="Calibri" panose="020F0502020204030204" pitchFamily="34" charset="0"/>
                        </a:rPr>
                        <a:t>broj</a:t>
                      </a:r>
                      <a:r>
                        <a:rPr lang="en-US" sz="1400" b="1" i="0" u="none" strike="noStrike" dirty="0">
                          <a:solidFill>
                            <a:srgbClr val="000000"/>
                          </a:solidFill>
                          <a:effectLst/>
                          <a:latin typeface="Calibri" panose="020F0502020204030204" pitchFamily="34" charset="0"/>
                        </a:rPr>
                        <a:t> </a:t>
                      </a:r>
                      <a:r>
                        <a:rPr lang="en-US" sz="1400" b="1" i="0" u="none" strike="noStrike" dirty="0" err="1">
                          <a:solidFill>
                            <a:srgbClr val="000000"/>
                          </a:solidFill>
                          <a:effectLst/>
                          <a:latin typeface="Calibri" panose="020F0502020204030204" pitchFamily="34" charset="0"/>
                        </a:rPr>
                        <a:t>izmjerenih</a:t>
                      </a:r>
                      <a:r>
                        <a:rPr lang="en-US" sz="1400" b="1" i="0" u="none" strike="noStrike" dirty="0">
                          <a:solidFill>
                            <a:srgbClr val="000000"/>
                          </a:solidFill>
                          <a:effectLst/>
                          <a:latin typeface="Calibri" panose="020F0502020204030204" pitchFamily="34" charset="0"/>
                        </a:rPr>
                        <a:t> </a:t>
                      </a:r>
                      <a:r>
                        <a:rPr lang="en-US" sz="1400" b="1" i="0" u="none" strike="noStrike" dirty="0" err="1">
                          <a:solidFill>
                            <a:srgbClr val="000000"/>
                          </a:solidFill>
                          <a:effectLst/>
                          <a:latin typeface="Calibri" panose="020F0502020204030204" pitchFamily="34" charset="0"/>
                        </a:rPr>
                        <a:t>aktivnosti</a:t>
                      </a:r>
                      <a:endParaRPr lang="en-US" sz="1400" b="1" i="0" u="none" strike="noStrike" dirty="0">
                        <a:solidFill>
                          <a:srgbClr val="000000"/>
                        </a:solidFill>
                        <a:effectLst/>
                        <a:latin typeface="Calibri" panose="020F0502020204030204" pitchFamily="34" charset="0"/>
                      </a:endParaRP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400" b="1" i="0" u="none" strike="noStrike" dirty="0" err="1">
                          <a:solidFill>
                            <a:srgbClr val="000000"/>
                          </a:solidFill>
                          <a:effectLst/>
                          <a:latin typeface="Calibri" panose="020F0502020204030204" pitchFamily="34" charset="0"/>
                        </a:rPr>
                        <a:t>prosječno</a:t>
                      </a:r>
                      <a:r>
                        <a:rPr lang="en-US" sz="1400" b="1" i="0" u="none" strike="noStrike" dirty="0">
                          <a:solidFill>
                            <a:srgbClr val="000000"/>
                          </a:solidFill>
                          <a:effectLst/>
                          <a:latin typeface="Calibri" panose="020F0502020204030204" pitchFamily="34" charset="0"/>
                        </a:rPr>
                        <a:t> </a:t>
                      </a:r>
                      <a:r>
                        <a:rPr lang="en-US" sz="1400" b="1" i="0" u="none" strike="noStrike" dirty="0" err="1">
                          <a:solidFill>
                            <a:srgbClr val="000000"/>
                          </a:solidFill>
                          <a:effectLst/>
                          <a:latin typeface="Calibri" panose="020F0502020204030204" pitchFamily="34" charset="0"/>
                        </a:rPr>
                        <a:t>trajanje</a:t>
                      </a:r>
                      <a:r>
                        <a:rPr lang="en-US" sz="1400" b="1" i="0" u="none" strike="noStrike" dirty="0">
                          <a:solidFill>
                            <a:srgbClr val="000000"/>
                          </a:solidFill>
                          <a:effectLst/>
                          <a:latin typeface="Calibri" panose="020F0502020204030204" pitchFamily="34" charset="0"/>
                        </a:rPr>
                        <a:t> (minute)</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94541195"/>
                  </a:ext>
                </a:extLst>
              </a:tr>
              <a:tr h="473147">
                <a:tc>
                  <a:txBody>
                    <a:bodyPr/>
                    <a:lstStyle/>
                    <a:p>
                      <a:pPr algn="ctr" fontAlgn="ctr"/>
                      <a:r>
                        <a:rPr lang="en-US" sz="1400" b="1" i="0" u="none" strike="noStrike" dirty="0" err="1">
                          <a:solidFill>
                            <a:srgbClr val="000000"/>
                          </a:solidFill>
                          <a:effectLst/>
                          <a:latin typeface="Calibri" panose="020F0502020204030204" pitchFamily="34" charset="0"/>
                        </a:rPr>
                        <a:t>faza</a:t>
                      </a:r>
                      <a:endParaRPr lang="en-US" sz="1400" b="1" i="0" u="none" strike="noStrike" dirty="0">
                        <a:solidFill>
                          <a:srgbClr val="000000"/>
                        </a:solidFill>
                        <a:effectLst/>
                        <a:latin typeface="Calibri" panose="020F0502020204030204" pitchFamily="34" charset="0"/>
                      </a:endParaRP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aktivnost</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jednostavan</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srednje složen</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err="1">
                          <a:solidFill>
                            <a:srgbClr val="000000"/>
                          </a:solidFill>
                          <a:effectLst/>
                          <a:latin typeface="Calibri" panose="020F0502020204030204" pitchFamily="34" charset="0"/>
                        </a:rPr>
                        <a:t>složen</a:t>
                      </a:r>
                      <a:endParaRPr lang="en-US" sz="1400" b="1" i="0" u="none" strike="noStrike" dirty="0">
                        <a:solidFill>
                          <a:srgbClr val="000000"/>
                        </a:solidFill>
                        <a:effectLst/>
                        <a:latin typeface="Calibri" panose="020F0502020204030204" pitchFamily="34" charset="0"/>
                      </a:endParaRP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err="1">
                          <a:solidFill>
                            <a:srgbClr val="000000"/>
                          </a:solidFill>
                          <a:effectLst/>
                          <a:latin typeface="Calibri" panose="020F0502020204030204" pitchFamily="34" charset="0"/>
                        </a:rPr>
                        <a:t>nije</a:t>
                      </a:r>
                      <a:r>
                        <a:rPr lang="en-US" sz="1400" b="1" i="0" u="none" strike="noStrike" dirty="0">
                          <a:solidFill>
                            <a:srgbClr val="000000"/>
                          </a:solidFill>
                          <a:effectLst/>
                          <a:latin typeface="Calibri" panose="020F0502020204030204" pitchFamily="34" charset="0"/>
                        </a:rPr>
                        <a:t> </a:t>
                      </a:r>
                      <a:r>
                        <a:rPr lang="en-US" sz="1400" b="1" i="0" u="none" strike="noStrike" dirty="0" err="1">
                          <a:solidFill>
                            <a:srgbClr val="000000"/>
                          </a:solidFill>
                          <a:effectLst/>
                          <a:latin typeface="Calibri" panose="020F0502020204030204" pitchFamily="34" charset="0"/>
                        </a:rPr>
                        <a:t>procijenjeno</a:t>
                      </a:r>
                      <a:endParaRPr lang="en-US" sz="1400" b="1" i="0" u="none" strike="noStrike" dirty="0">
                        <a:solidFill>
                          <a:srgbClr val="000000"/>
                        </a:solidFill>
                        <a:effectLst/>
                        <a:latin typeface="Calibri" panose="020F0502020204030204" pitchFamily="34" charset="0"/>
                      </a:endParaRP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err="1">
                          <a:solidFill>
                            <a:srgbClr val="000000"/>
                          </a:solidFill>
                          <a:effectLst/>
                          <a:latin typeface="Calibri" panose="020F0502020204030204" pitchFamily="34" charset="0"/>
                        </a:rPr>
                        <a:t>jednostavan</a:t>
                      </a:r>
                      <a:endParaRPr lang="en-US" sz="1400" b="1" i="0" u="none" strike="noStrike" dirty="0">
                        <a:solidFill>
                          <a:srgbClr val="000000"/>
                        </a:solidFill>
                        <a:effectLst/>
                        <a:latin typeface="Calibri" panose="020F0502020204030204" pitchFamily="34" charset="0"/>
                      </a:endParaRP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err="1">
                          <a:solidFill>
                            <a:srgbClr val="000000"/>
                          </a:solidFill>
                          <a:effectLst/>
                          <a:latin typeface="Calibri" panose="020F0502020204030204" pitchFamily="34" charset="0"/>
                        </a:rPr>
                        <a:t>srednje</a:t>
                      </a:r>
                      <a:r>
                        <a:rPr lang="en-US" sz="1400" b="1" i="0" u="none" strike="noStrike" dirty="0">
                          <a:solidFill>
                            <a:srgbClr val="000000"/>
                          </a:solidFill>
                          <a:effectLst/>
                          <a:latin typeface="Calibri" panose="020F0502020204030204" pitchFamily="34" charset="0"/>
                        </a:rPr>
                        <a:t> </a:t>
                      </a:r>
                      <a:r>
                        <a:rPr lang="en-US" sz="1400" b="1" i="0" u="none" strike="noStrike" dirty="0" err="1">
                          <a:solidFill>
                            <a:srgbClr val="000000"/>
                          </a:solidFill>
                          <a:effectLst/>
                          <a:latin typeface="Calibri" panose="020F0502020204030204" pitchFamily="34" charset="0"/>
                        </a:rPr>
                        <a:t>složen</a:t>
                      </a:r>
                      <a:endParaRPr lang="en-US" sz="1400" b="1" i="0" u="none" strike="noStrike" dirty="0">
                        <a:solidFill>
                          <a:srgbClr val="000000"/>
                        </a:solidFill>
                        <a:effectLst/>
                        <a:latin typeface="Calibri" panose="020F0502020204030204" pitchFamily="34" charset="0"/>
                      </a:endParaRP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err="1">
                          <a:solidFill>
                            <a:srgbClr val="000000"/>
                          </a:solidFill>
                          <a:effectLst/>
                          <a:latin typeface="Calibri" panose="020F0502020204030204" pitchFamily="34" charset="0"/>
                        </a:rPr>
                        <a:t>složen</a:t>
                      </a:r>
                      <a:endParaRPr lang="en-US" sz="1400" b="1" i="0" u="none" strike="noStrike" dirty="0">
                        <a:solidFill>
                          <a:srgbClr val="000000"/>
                        </a:solidFill>
                        <a:effectLst/>
                        <a:latin typeface="Calibri" panose="020F0502020204030204" pitchFamily="34" charset="0"/>
                      </a:endParaRP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err="1">
                          <a:solidFill>
                            <a:srgbClr val="000000"/>
                          </a:solidFill>
                          <a:effectLst/>
                          <a:latin typeface="Calibri" panose="020F0502020204030204" pitchFamily="34" charset="0"/>
                        </a:rPr>
                        <a:t>nije</a:t>
                      </a:r>
                      <a:r>
                        <a:rPr lang="en-US" sz="1400" b="1" i="0" u="none" strike="noStrike" dirty="0">
                          <a:solidFill>
                            <a:srgbClr val="000000"/>
                          </a:solidFill>
                          <a:effectLst/>
                          <a:latin typeface="Calibri" panose="020F0502020204030204" pitchFamily="34" charset="0"/>
                        </a:rPr>
                        <a:t> </a:t>
                      </a:r>
                      <a:r>
                        <a:rPr lang="en-US" sz="1400" b="1" i="0" u="none" strike="noStrike" dirty="0" err="1">
                          <a:solidFill>
                            <a:srgbClr val="000000"/>
                          </a:solidFill>
                          <a:effectLst/>
                          <a:latin typeface="Calibri" panose="020F0502020204030204" pitchFamily="34" charset="0"/>
                        </a:rPr>
                        <a:t>procijenjeno</a:t>
                      </a:r>
                      <a:endParaRPr lang="en-US" sz="1400" b="1" i="0" u="none" strike="noStrike" dirty="0">
                        <a:solidFill>
                          <a:srgbClr val="000000"/>
                        </a:solidFill>
                        <a:effectLst/>
                        <a:latin typeface="Calibri" panose="020F0502020204030204" pitchFamily="34" charset="0"/>
                      </a:endParaRP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extLst>
                  <a:ext uri="{0D108BD9-81ED-4DB2-BD59-A6C34878D82A}">
                    <a16:rowId xmlns:a16="http://schemas.microsoft.com/office/drawing/2014/main" val="2133897443"/>
                  </a:ext>
                </a:extLst>
              </a:tr>
              <a:tr h="278320">
                <a:tc rowSpan="4">
                  <a:txBody>
                    <a:bodyPr/>
                    <a:lstStyle/>
                    <a:p>
                      <a:pPr algn="ctr" fontAlgn="ctr"/>
                      <a:r>
                        <a:rPr lang="en-US" sz="1400" b="0" i="0" u="none" strike="noStrike">
                          <a:solidFill>
                            <a:srgbClr val="000000"/>
                          </a:solidFill>
                          <a:effectLst/>
                          <a:latin typeface="Calibri" panose="020F0502020204030204" pitchFamily="34" charset="0"/>
                        </a:rPr>
                        <a:t>Faza1 Ispitivanje inicijalnog akta</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Ispitivanje inicijalnog akta i  upoznavanje s predmetom</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28</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14</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037163578"/>
                  </a:ext>
                </a:extLst>
              </a:tr>
              <a:tr h="278320">
                <a:tc vMerge="1">
                  <a:txBody>
                    <a:bodyPr/>
                    <a:lstStyle/>
                    <a:p>
                      <a:endParaRPr lang="en-US"/>
                    </a:p>
                  </a:txBody>
                  <a:tcPr/>
                </a:tc>
                <a:tc>
                  <a:txBody>
                    <a:bodyPr/>
                    <a:lstStyle/>
                    <a:p>
                      <a:pPr algn="ctr" fontAlgn="b"/>
                      <a:r>
                        <a:rPr lang="en-US" sz="1400" b="0" i="0" u="none" strike="noStrike">
                          <a:solidFill>
                            <a:srgbClr val="000000"/>
                          </a:solidFill>
                          <a:effectLst/>
                          <a:latin typeface="Calibri" panose="020F0502020204030204" pitchFamily="34" charset="0"/>
                        </a:rPr>
                        <a:t>Proučavanje propisa i sudske prakse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159</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70</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992302270"/>
                  </a:ext>
                </a:extLst>
              </a:tr>
              <a:tr h="278320">
                <a:tc vMerge="1">
                  <a:txBody>
                    <a:bodyPr/>
                    <a:lstStyle/>
                    <a:p>
                      <a:endParaRPr lang="en-US"/>
                    </a:p>
                  </a:txBody>
                  <a:tcPr/>
                </a:tc>
                <a:tc>
                  <a:txBody>
                    <a:bodyPr/>
                    <a:lstStyle/>
                    <a:p>
                      <a:pPr algn="ctr" fontAlgn="b"/>
                      <a:r>
                        <a:rPr lang="en-US" sz="1400" b="0" i="0" u="none" strike="noStrike">
                          <a:solidFill>
                            <a:srgbClr val="000000"/>
                          </a:solidFill>
                          <a:effectLst/>
                          <a:latin typeface="Calibri" panose="020F0502020204030204" pitchFamily="34" charset="0"/>
                        </a:rPr>
                        <a:t>Ostale odluke/dopisi (odluke kojima se predmet ne dovršava)</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17</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813338813"/>
                  </a:ext>
                </a:extLst>
              </a:tr>
              <a:tr h="278320">
                <a:tc vMerge="1">
                  <a:txBody>
                    <a:bodyPr/>
                    <a:lstStyle/>
                    <a:p>
                      <a:endParaRPr lang="en-US"/>
                    </a:p>
                  </a:txBody>
                  <a:tcPr/>
                </a:tc>
                <a:tc>
                  <a:txBody>
                    <a:bodyPr/>
                    <a:lstStyle/>
                    <a:p>
                      <a:pPr algn="ctr" fontAlgn="b"/>
                      <a:r>
                        <a:rPr lang="pl-PL" sz="1400" b="0" i="0" u="none" strike="noStrike">
                          <a:solidFill>
                            <a:srgbClr val="000000"/>
                          </a:solidFill>
                          <a:effectLst/>
                          <a:latin typeface="Calibri" panose="020F0502020204030204" pitchFamily="34" charset="0"/>
                        </a:rPr>
                        <a:t>Ostale radnje (rad u JCMS-u, naredbe, i sl.)</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34</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241127460"/>
                  </a:ext>
                </a:extLst>
              </a:tr>
              <a:tr h="278320">
                <a:tc rowSpan="4">
                  <a:txBody>
                    <a:bodyPr/>
                    <a:lstStyle/>
                    <a:p>
                      <a:pPr algn="ctr" fontAlgn="ctr"/>
                      <a:r>
                        <a:rPr lang="en-US" sz="1400" b="0" i="0" u="none" strike="noStrike">
                          <a:solidFill>
                            <a:srgbClr val="000000"/>
                          </a:solidFill>
                          <a:effectLst/>
                          <a:latin typeface="Calibri" panose="020F0502020204030204" pitchFamily="34" charset="0"/>
                        </a:rPr>
                        <a:t>Faza2 Rasprava</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Određivanje ročišta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24</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739359837"/>
                  </a:ext>
                </a:extLst>
              </a:tr>
              <a:tr h="278320">
                <a:tc vMerge="1">
                  <a:txBody>
                    <a:bodyPr/>
                    <a:lstStyle/>
                    <a:p>
                      <a:endParaRPr lang="en-US"/>
                    </a:p>
                  </a:txBody>
                  <a:tcPr/>
                </a:tc>
                <a:tc>
                  <a:txBody>
                    <a:bodyPr/>
                    <a:lstStyle/>
                    <a:p>
                      <a:pPr algn="ctr" fontAlgn="b"/>
                      <a:r>
                        <a:rPr lang="en-US" sz="1400" b="0" i="0" u="none" strike="noStrike">
                          <a:solidFill>
                            <a:srgbClr val="000000"/>
                          </a:solidFill>
                          <a:effectLst/>
                          <a:latin typeface="Calibri" panose="020F0502020204030204" pitchFamily="34" charset="0"/>
                        </a:rPr>
                        <a:t>Održavanje rasprave</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14</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79699006"/>
                  </a:ext>
                </a:extLst>
              </a:tr>
              <a:tr h="278320">
                <a:tc vMerge="1">
                  <a:txBody>
                    <a:bodyPr/>
                    <a:lstStyle/>
                    <a:p>
                      <a:endParaRPr lang="en-US"/>
                    </a:p>
                  </a:txBody>
                  <a:tcPr/>
                </a:tc>
                <a:tc>
                  <a:txBody>
                    <a:bodyPr/>
                    <a:lstStyle/>
                    <a:p>
                      <a:pPr algn="ctr" fontAlgn="b"/>
                      <a:r>
                        <a:rPr lang="en-US" sz="1400" b="0" i="0" u="none" strike="noStrike">
                          <a:solidFill>
                            <a:srgbClr val="000000"/>
                          </a:solidFill>
                          <a:effectLst/>
                          <a:latin typeface="Calibri" panose="020F0502020204030204" pitchFamily="34" charset="0"/>
                        </a:rPr>
                        <a:t>Ostale odluke/dopisi (odluke kojima se predmet ne dovršava)</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14</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4252922803"/>
                  </a:ext>
                </a:extLst>
              </a:tr>
              <a:tr h="278320">
                <a:tc vMerge="1">
                  <a:txBody>
                    <a:bodyPr/>
                    <a:lstStyle/>
                    <a:p>
                      <a:endParaRPr lang="en-US"/>
                    </a:p>
                  </a:txBody>
                  <a:tcPr/>
                </a:tc>
                <a:tc>
                  <a:txBody>
                    <a:bodyPr/>
                    <a:lstStyle/>
                    <a:p>
                      <a:pPr algn="ctr" fontAlgn="b"/>
                      <a:r>
                        <a:rPr lang="pl-PL" sz="1400" b="0" i="0" u="none" strike="noStrike">
                          <a:solidFill>
                            <a:srgbClr val="000000"/>
                          </a:solidFill>
                          <a:effectLst/>
                          <a:latin typeface="Calibri" panose="020F0502020204030204" pitchFamily="34" charset="0"/>
                        </a:rPr>
                        <a:t>Ostale radnje (rad u JCMS-u, naredbe, i sl.)</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681334062"/>
                  </a:ext>
                </a:extLst>
              </a:tr>
              <a:tr h="278320">
                <a:tc rowSpan="5">
                  <a:txBody>
                    <a:bodyPr/>
                    <a:lstStyle/>
                    <a:p>
                      <a:pPr algn="ctr" fontAlgn="ctr"/>
                      <a:r>
                        <a:rPr lang="en-US" sz="1400" b="0" i="0" u="none" strike="noStrike">
                          <a:solidFill>
                            <a:srgbClr val="000000"/>
                          </a:solidFill>
                          <a:effectLst/>
                          <a:latin typeface="Calibri" panose="020F0502020204030204" pitchFamily="34" charset="0"/>
                        </a:rPr>
                        <a:t>Faza3 Izrada_odluke</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nn-NO" sz="1400" b="0" i="0" u="none" strike="noStrike">
                          <a:solidFill>
                            <a:srgbClr val="000000"/>
                          </a:solidFill>
                          <a:effectLst/>
                          <a:latin typeface="Calibri" panose="020F0502020204030204" pitchFamily="34" charset="0"/>
                        </a:rPr>
                        <a:t>Proučavanje spisa prije odlučivanja, sudske prakse i propisa</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30</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093587769"/>
                  </a:ext>
                </a:extLst>
              </a:tr>
              <a:tr h="278320">
                <a:tc vMerge="1">
                  <a:txBody>
                    <a:bodyPr/>
                    <a:lstStyle/>
                    <a:p>
                      <a:endParaRPr lang="en-US"/>
                    </a:p>
                  </a:txBody>
                  <a:tcPr/>
                </a:tc>
                <a:tc>
                  <a:txBody>
                    <a:bodyPr/>
                    <a:lstStyle/>
                    <a:p>
                      <a:pPr algn="ctr" fontAlgn="b"/>
                      <a:r>
                        <a:rPr lang="en-US" sz="1400" b="0" i="0" u="none" strike="noStrike">
                          <a:solidFill>
                            <a:srgbClr val="000000"/>
                          </a:solidFill>
                          <a:effectLst/>
                          <a:latin typeface="Calibri" panose="020F0502020204030204" pitchFamily="34" charset="0"/>
                        </a:rPr>
                        <a:t>Izrada odluke</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14</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50</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79</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4250994528"/>
                  </a:ext>
                </a:extLst>
              </a:tr>
              <a:tr h="278320">
                <a:tc vMerge="1">
                  <a:txBody>
                    <a:bodyPr/>
                    <a:lstStyle/>
                    <a:p>
                      <a:endParaRPr lang="en-US"/>
                    </a:p>
                  </a:txBody>
                  <a:tcPr/>
                </a:tc>
                <a:tc>
                  <a:txBody>
                    <a:bodyPr/>
                    <a:lstStyle/>
                    <a:p>
                      <a:pPr algn="ctr" fontAlgn="b"/>
                      <a:r>
                        <a:rPr lang="en-US" sz="1400" b="0" i="0" u="none" strike="noStrike">
                          <a:solidFill>
                            <a:srgbClr val="000000"/>
                          </a:solidFill>
                          <a:effectLst/>
                          <a:latin typeface="Calibri" panose="020F0502020204030204" pitchFamily="34" charset="0"/>
                        </a:rPr>
                        <a:t>Ročište za objavu presude</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18</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145568201"/>
                  </a:ext>
                </a:extLst>
              </a:tr>
              <a:tr h="278320">
                <a:tc vMerge="1">
                  <a:txBody>
                    <a:bodyPr/>
                    <a:lstStyle/>
                    <a:p>
                      <a:endParaRPr lang="en-US"/>
                    </a:p>
                  </a:txBody>
                  <a:tcPr/>
                </a:tc>
                <a:tc>
                  <a:txBody>
                    <a:bodyPr/>
                    <a:lstStyle/>
                    <a:p>
                      <a:pPr algn="ctr" fontAlgn="b"/>
                      <a:r>
                        <a:rPr lang="pl-PL" sz="1400" b="0" i="0" u="none" strike="noStrike">
                          <a:solidFill>
                            <a:srgbClr val="000000"/>
                          </a:solidFill>
                          <a:effectLst/>
                          <a:latin typeface="Calibri" panose="020F0502020204030204" pitchFamily="34" charset="0"/>
                        </a:rPr>
                        <a:t>Ostale odluke (ispravak presude i dr.)</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60</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4226566812"/>
                  </a:ext>
                </a:extLst>
              </a:tr>
              <a:tr h="278320">
                <a:tc vMerge="1">
                  <a:txBody>
                    <a:bodyPr/>
                    <a:lstStyle/>
                    <a:p>
                      <a:endParaRPr lang="en-US"/>
                    </a:p>
                  </a:txBody>
                  <a:tcPr/>
                </a:tc>
                <a:tc>
                  <a:txBody>
                    <a:bodyPr/>
                    <a:lstStyle/>
                    <a:p>
                      <a:pPr algn="ctr" fontAlgn="b"/>
                      <a:r>
                        <a:rPr lang="pl-PL" sz="1400" b="0" i="0" u="none" strike="noStrike">
                          <a:solidFill>
                            <a:srgbClr val="000000"/>
                          </a:solidFill>
                          <a:effectLst/>
                          <a:latin typeface="Calibri" panose="020F0502020204030204" pitchFamily="34" charset="0"/>
                        </a:rPr>
                        <a:t>Ostale radnje (rad u JCMS-u, naredbe, i sl.)</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37</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524589085"/>
                  </a:ext>
                </a:extLst>
              </a:tr>
              <a:tr h="278320">
                <a:tc rowSpan="2">
                  <a:txBody>
                    <a:bodyPr/>
                    <a:lstStyle/>
                    <a:p>
                      <a:pPr algn="ctr" fontAlgn="ctr"/>
                      <a:r>
                        <a:rPr lang="en-US" sz="1400" b="0" i="0" u="none" strike="noStrike">
                          <a:solidFill>
                            <a:srgbClr val="000000"/>
                          </a:solidFill>
                          <a:effectLst/>
                          <a:latin typeface="Calibri" panose="020F0502020204030204" pitchFamily="34" charset="0"/>
                        </a:rPr>
                        <a:t>Faza4 Redovni i izvanredni pravni lijekovi</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Ispitivanje žalbe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890635452"/>
                  </a:ext>
                </a:extLst>
              </a:tr>
              <a:tr h="278320">
                <a:tc vMerge="1">
                  <a:txBody>
                    <a:bodyPr/>
                    <a:lstStyle/>
                    <a:p>
                      <a:endParaRPr lang="en-US"/>
                    </a:p>
                  </a:txBody>
                  <a:tcPr/>
                </a:tc>
                <a:tc>
                  <a:txBody>
                    <a:bodyPr/>
                    <a:lstStyle/>
                    <a:p>
                      <a:pPr algn="ctr" fontAlgn="b"/>
                      <a:r>
                        <a:rPr lang="pl-PL" sz="1400" b="0" i="0" u="none" strike="noStrike">
                          <a:solidFill>
                            <a:srgbClr val="000000"/>
                          </a:solidFill>
                          <a:effectLst/>
                          <a:latin typeface="Calibri" panose="020F0502020204030204" pitchFamily="34" charset="0"/>
                        </a:rPr>
                        <a:t>Ostale radnje (rad u JCMS-u, naredbe, i sl.)</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19</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535449007"/>
                  </a:ext>
                </a:extLst>
              </a:tr>
              <a:tr h="278320">
                <a:tc>
                  <a:txBody>
                    <a:bodyPr/>
                    <a:lstStyle/>
                    <a:p>
                      <a:pPr algn="ctr" fontAlgn="ctr"/>
                      <a:r>
                        <a:rPr lang="en-US" sz="1400" b="1" i="0" u="none" strike="noStrike" dirty="0" err="1">
                          <a:solidFill>
                            <a:srgbClr val="000000"/>
                          </a:solidFill>
                          <a:effectLst/>
                          <a:latin typeface="Calibri" panose="020F0502020204030204" pitchFamily="34" charset="0"/>
                        </a:rPr>
                        <a:t>ukupno</a:t>
                      </a:r>
                      <a:endParaRPr lang="en-US" sz="1400" b="1" i="0" u="none" strike="noStrike" dirty="0">
                        <a:solidFill>
                          <a:srgbClr val="000000"/>
                        </a:solidFill>
                        <a:effectLst/>
                        <a:latin typeface="Calibri" panose="020F0502020204030204" pitchFamily="34" charset="0"/>
                      </a:endParaRP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 </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67</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249</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52</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190</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124</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257</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472</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203</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extLst>
                  <a:ext uri="{0D108BD9-81ED-4DB2-BD59-A6C34878D82A}">
                    <a16:rowId xmlns:a16="http://schemas.microsoft.com/office/drawing/2014/main" val="961021891"/>
                  </a:ext>
                </a:extLst>
              </a:tr>
            </a:tbl>
          </a:graphicData>
        </a:graphic>
      </p:graphicFrame>
    </p:spTree>
    <p:extLst>
      <p:ext uri="{BB962C8B-B14F-4D97-AF65-F5344CB8AC3E}">
        <p14:creationId xmlns:p14="http://schemas.microsoft.com/office/powerpoint/2010/main" val="31257454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274320" y="205309"/>
            <a:ext cx="12344400" cy="1143000"/>
          </a:xfrm>
        </p:spPr>
        <p:txBody>
          <a:bodyPr/>
          <a:lstStyle/>
          <a:p>
            <a:r>
              <a:rPr lang="hr-HR" dirty="0">
                <a:cs typeface="IBM Plex Arabic" panose="020B0503050203000203" pitchFamily="34" charset="-78"/>
              </a:rPr>
              <a:t>Općinski – prekršajni postupak – gospodarstvo po složenosti</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2" name="Table 1">
            <a:extLst>
              <a:ext uri="{FF2B5EF4-FFF2-40B4-BE49-F238E27FC236}">
                <a16:creationId xmlns:a16="http://schemas.microsoft.com/office/drawing/2014/main" id="{CE8CC0D8-9936-4A9E-9760-C26CA93578A1}"/>
              </a:ext>
            </a:extLst>
          </p:cNvPr>
          <p:cNvGraphicFramePr>
            <a:graphicFrameLocks noGrp="1"/>
          </p:cNvGraphicFramePr>
          <p:nvPr>
            <p:extLst>
              <p:ext uri="{D42A27DB-BD31-4B8C-83A1-F6EECF244321}">
                <p14:modId xmlns:p14="http://schemas.microsoft.com/office/powerpoint/2010/main" val="3914356615"/>
              </p:ext>
            </p:extLst>
          </p:nvPr>
        </p:nvGraphicFramePr>
        <p:xfrm>
          <a:off x="274320" y="1313899"/>
          <a:ext cx="13670283" cy="5472242"/>
        </p:xfrm>
        <a:graphic>
          <a:graphicData uri="http://schemas.openxmlformats.org/drawingml/2006/table">
            <a:tbl>
              <a:tblPr/>
              <a:tblGrid>
                <a:gridCol w="1845367">
                  <a:extLst>
                    <a:ext uri="{9D8B030D-6E8A-4147-A177-3AD203B41FA5}">
                      <a16:colId xmlns:a16="http://schemas.microsoft.com/office/drawing/2014/main" val="1339748209"/>
                    </a:ext>
                  </a:extLst>
                </a:gridCol>
                <a:gridCol w="4322048">
                  <a:extLst>
                    <a:ext uri="{9D8B030D-6E8A-4147-A177-3AD203B41FA5}">
                      <a16:colId xmlns:a16="http://schemas.microsoft.com/office/drawing/2014/main" val="2479643689"/>
                    </a:ext>
                  </a:extLst>
                </a:gridCol>
                <a:gridCol w="938870">
                  <a:extLst>
                    <a:ext uri="{9D8B030D-6E8A-4147-A177-3AD203B41FA5}">
                      <a16:colId xmlns:a16="http://schemas.microsoft.com/office/drawing/2014/main" val="2229944684"/>
                    </a:ext>
                  </a:extLst>
                </a:gridCol>
                <a:gridCol w="938870">
                  <a:extLst>
                    <a:ext uri="{9D8B030D-6E8A-4147-A177-3AD203B41FA5}">
                      <a16:colId xmlns:a16="http://schemas.microsoft.com/office/drawing/2014/main" val="2946114785"/>
                    </a:ext>
                  </a:extLst>
                </a:gridCol>
                <a:gridCol w="934824">
                  <a:extLst>
                    <a:ext uri="{9D8B030D-6E8A-4147-A177-3AD203B41FA5}">
                      <a16:colId xmlns:a16="http://schemas.microsoft.com/office/drawing/2014/main" val="1260722860"/>
                    </a:ext>
                  </a:extLst>
                </a:gridCol>
                <a:gridCol w="938870">
                  <a:extLst>
                    <a:ext uri="{9D8B030D-6E8A-4147-A177-3AD203B41FA5}">
                      <a16:colId xmlns:a16="http://schemas.microsoft.com/office/drawing/2014/main" val="3794464845"/>
                    </a:ext>
                  </a:extLst>
                </a:gridCol>
                <a:gridCol w="938870">
                  <a:extLst>
                    <a:ext uri="{9D8B030D-6E8A-4147-A177-3AD203B41FA5}">
                      <a16:colId xmlns:a16="http://schemas.microsoft.com/office/drawing/2014/main" val="3766555597"/>
                    </a:ext>
                  </a:extLst>
                </a:gridCol>
                <a:gridCol w="938870">
                  <a:extLst>
                    <a:ext uri="{9D8B030D-6E8A-4147-A177-3AD203B41FA5}">
                      <a16:colId xmlns:a16="http://schemas.microsoft.com/office/drawing/2014/main" val="3333159541"/>
                    </a:ext>
                  </a:extLst>
                </a:gridCol>
                <a:gridCol w="934824">
                  <a:extLst>
                    <a:ext uri="{9D8B030D-6E8A-4147-A177-3AD203B41FA5}">
                      <a16:colId xmlns:a16="http://schemas.microsoft.com/office/drawing/2014/main" val="2037884777"/>
                    </a:ext>
                  </a:extLst>
                </a:gridCol>
                <a:gridCol w="938870">
                  <a:extLst>
                    <a:ext uri="{9D8B030D-6E8A-4147-A177-3AD203B41FA5}">
                      <a16:colId xmlns:a16="http://schemas.microsoft.com/office/drawing/2014/main" val="2702495031"/>
                    </a:ext>
                  </a:extLst>
                </a:gridCol>
              </a:tblGrid>
              <a:tr h="275875">
                <a:tc>
                  <a:txBody>
                    <a:bodyPr/>
                    <a:lstStyle/>
                    <a:p>
                      <a:pPr algn="ctr" fontAlgn="b"/>
                      <a:r>
                        <a:rPr lang="en-US" sz="1400" b="0" i="0" u="none" strike="noStrike">
                          <a:solidFill>
                            <a:srgbClr val="000000"/>
                          </a:solidFill>
                          <a:effectLst/>
                          <a:latin typeface="Calibri" panose="020F0502020204030204" pitchFamily="34" charset="0"/>
                        </a:rPr>
                        <a:t>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gridSpan="4">
                  <a:txBody>
                    <a:bodyPr/>
                    <a:lstStyle/>
                    <a:p>
                      <a:pPr algn="ctr" fontAlgn="ctr"/>
                      <a:r>
                        <a:rPr lang="en-US" sz="1400" b="1" i="0" u="none" strike="noStrike" dirty="0" err="1">
                          <a:solidFill>
                            <a:srgbClr val="000000"/>
                          </a:solidFill>
                          <a:effectLst/>
                          <a:latin typeface="Calibri" panose="020F0502020204030204" pitchFamily="34" charset="0"/>
                        </a:rPr>
                        <a:t>broj</a:t>
                      </a:r>
                      <a:r>
                        <a:rPr lang="en-US" sz="1400" b="1" i="0" u="none" strike="noStrike" dirty="0">
                          <a:solidFill>
                            <a:srgbClr val="000000"/>
                          </a:solidFill>
                          <a:effectLst/>
                          <a:latin typeface="Calibri" panose="020F0502020204030204" pitchFamily="34" charset="0"/>
                        </a:rPr>
                        <a:t> </a:t>
                      </a:r>
                      <a:r>
                        <a:rPr lang="en-US" sz="1400" b="1" i="0" u="none" strike="noStrike" dirty="0" err="1">
                          <a:solidFill>
                            <a:srgbClr val="000000"/>
                          </a:solidFill>
                          <a:effectLst/>
                          <a:latin typeface="Calibri" panose="020F0502020204030204" pitchFamily="34" charset="0"/>
                        </a:rPr>
                        <a:t>izmjerenih</a:t>
                      </a:r>
                      <a:r>
                        <a:rPr lang="en-US" sz="1400" b="1" i="0" u="none" strike="noStrike" dirty="0">
                          <a:solidFill>
                            <a:srgbClr val="000000"/>
                          </a:solidFill>
                          <a:effectLst/>
                          <a:latin typeface="Calibri" panose="020F0502020204030204" pitchFamily="34" charset="0"/>
                        </a:rPr>
                        <a:t> </a:t>
                      </a:r>
                      <a:r>
                        <a:rPr lang="en-US" sz="1400" b="1" i="0" u="none" strike="noStrike" dirty="0" err="1">
                          <a:solidFill>
                            <a:srgbClr val="000000"/>
                          </a:solidFill>
                          <a:effectLst/>
                          <a:latin typeface="Calibri" panose="020F0502020204030204" pitchFamily="34" charset="0"/>
                        </a:rPr>
                        <a:t>aktivnosti</a:t>
                      </a:r>
                      <a:endParaRPr lang="en-US" sz="1400" b="1" i="0" u="none" strike="noStrike" dirty="0">
                        <a:solidFill>
                          <a:srgbClr val="000000"/>
                        </a:solidFill>
                        <a:effectLst/>
                        <a:latin typeface="Calibri" panose="020F0502020204030204" pitchFamily="34" charset="0"/>
                      </a:endParaRP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400" b="1" i="0" u="none" strike="noStrike" dirty="0" err="1">
                          <a:solidFill>
                            <a:srgbClr val="000000"/>
                          </a:solidFill>
                          <a:effectLst/>
                          <a:latin typeface="Calibri" panose="020F0502020204030204" pitchFamily="34" charset="0"/>
                        </a:rPr>
                        <a:t>prosječno</a:t>
                      </a:r>
                      <a:r>
                        <a:rPr lang="en-US" sz="1400" b="1" i="0" u="none" strike="noStrike" dirty="0">
                          <a:solidFill>
                            <a:srgbClr val="000000"/>
                          </a:solidFill>
                          <a:effectLst/>
                          <a:latin typeface="Calibri" panose="020F0502020204030204" pitchFamily="34" charset="0"/>
                        </a:rPr>
                        <a:t> </a:t>
                      </a:r>
                      <a:r>
                        <a:rPr lang="en-US" sz="1400" b="1" i="0" u="none" strike="noStrike" dirty="0" err="1">
                          <a:solidFill>
                            <a:srgbClr val="000000"/>
                          </a:solidFill>
                          <a:effectLst/>
                          <a:latin typeface="Calibri" panose="020F0502020204030204" pitchFamily="34" charset="0"/>
                        </a:rPr>
                        <a:t>trajanje</a:t>
                      </a:r>
                      <a:r>
                        <a:rPr lang="en-US" sz="1400" b="1" i="0" u="none" strike="noStrike" dirty="0">
                          <a:solidFill>
                            <a:srgbClr val="000000"/>
                          </a:solidFill>
                          <a:effectLst/>
                          <a:latin typeface="Calibri" panose="020F0502020204030204" pitchFamily="34" charset="0"/>
                        </a:rPr>
                        <a:t> (minute)</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66192891"/>
                  </a:ext>
                </a:extLst>
              </a:tr>
              <a:tr h="468991">
                <a:tc>
                  <a:txBody>
                    <a:bodyPr/>
                    <a:lstStyle/>
                    <a:p>
                      <a:pPr algn="ctr" fontAlgn="ctr"/>
                      <a:r>
                        <a:rPr lang="en-US" sz="1400" b="1" i="0" u="none" strike="noStrike" dirty="0" err="1">
                          <a:solidFill>
                            <a:srgbClr val="000000"/>
                          </a:solidFill>
                          <a:effectLst/>
                          <a:latin typeface="Calibri" panose="020F0502020204030204" pitchFamily="34" charset="0"/>
                        </a:rPr>
                        <a:t>faza</a:t>
                      </a:r>
                      <a:endParaRPr lang="en-US" sz="1400" b="1" i="0" u="none" strike="noStrike" dirty="0">
                        <a:solidFill>
                          <a:srgbClr val="000000"/>
                        </a:solidFill>
                        <a:effectLst/>
                        <a:latin typeface="Calibri" panose="020F0502020204030204" pitchFamily="34" charset="0"/>
                      </a:endParaRP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aktivnost</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jednostavan</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srednje složen</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err="1">
                          <a:solidFill>
                            <a:srgbClr val="000000"/>
                          </a:solidFill>
                          <a:effectLst/>
                          <a:latin typeface="Calibri" panose="020F0502020204030204" pitchFamily="34" charset="0"/>
                        </a:rPr>
                        <a:t>složen</a:t>
                      </a:r>
                      <a:endParaRPr lang="en-US" sz="1400" b="1" i="0" u="none" strike="noStrike" dirty="0">
                        <a:solidFill>
                          <a:srgbClr val="000000"/>
                        </a:solidFill>
                        <a:effectLst/>
                        <a:latin typeface="Calibri" panose="020F0502020204030204" pitchFamily="34" charset="0"/>
                      </a:endParaRP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err="1">
                          <a:solidFill>
                            <a:srgbClr val="000000"/>
                          </a:solidFill>
                          <a:effectLst/>
                          <a:latin typeface="Calibri" panose="020F0502020204030204" pitchFamily="34" charset="0"/>
                        </a:rPr>
                        <a:t>nije</a:t>
                      </a:r>
                      <a:r>
                        <a:rPr lang="en-US" sz="1400" b="1" i="0" u="none" strike="noStrike" dirty="0">
                          <a:solidFill>
                            <a:srgbClr val="000000"/>
                          </a:solidFill>
                          <a:effectLst/>
                          <a:latin typeface="Calibri" panose="020F0502020204030204" pitchFamily="34" charset="0"/>
                        </a:rPr>
                        <a:t> </a:t>
                      </a:r>
                      <a:r>
                        <a:rPr lang="en-US" sz="1400" b="1" i="0" u="none" strike="noStrike" dirty="0" err="1">
                          <a:solidFill>
                            <a:srgbClr val="000000"/>
                          </a:solidFill>
                          <a:effectLst/>
                          <a:latin typeface="Calibri" panose="020F0502020204030204" pitchFamily="34" charset="0"/>
                        </a:rPr>
                        <a:t>procijenjeno</a:t>
                      </a:r>
                      <a:endParaRPr lang="en-US" sz="1400" b="1" i="0" u="none" strike="noStrike" dirty="0">
                        <a:solidFill>
                          <a:srgbClr val="000000"/>
                        </a:solidFill>
                        <a:effectLst/>
                        <a:latin typeface="Calibri" panose="020F0502020204030204" pitchFamily="34" charset="0"/>
                      </a:endParaRP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err="1">
                          <a:solidFill>
                            <a:srgbClr val="000000"/>
                          </a:solidFill>
                          <a:effectLst/>
                          <a:latin typeface="Calibri" panose="020F0502020204030204" pitchFamily="34" charset="0"/>
                        </a:rPr>
                        <a:t>jednostavan</a:t>
                      </a:r>
                      <a:endParaRPr lang="en-US" sz="1400" b="1" i="0" u="none" strike="noStrike" dirty="0">
                        <a:solidFill>
                          <a:srgbClr val="000000"/>
                        </a:solidFill>
                        <a:effectLst/>
                        <a:latin typeface="Calibri" panose="020F0502020204030204" pitchFamily="34" charset="0"/>
                      </a:endParaRP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err="1">
                          <a:solidFill>
                            <a:srgbClr val="000000"/>
                          </a:solidFill>
                          <a:effectLst/>
                          <a:latin typeface="Calibri" panose="020F0502020204030204" pitchFamily="34" charset="0"/>
                        </a:rPr>
                        <a:t>srednje</a:t>
                      </a:r>
                      <a:r>
                        <a:rPr lang="en-US" sz="1400" b="1" i="0" u="none" strike="noStrike" dirty="0">
                          <a:solidFill>
                            <a:srgbClr val="000000"/>
                          </a:solidFill>
                          <a:effectLst/>
                          <a:latin typeface="Calibri" panose="020F0502020204030204" pitchFamily="34" charset="0"/>
                        </a:rPr>
                        <a:t> </a:t>
                      </a:r>
                      <a:r>
                        <a:rPr lang="en-US" sz="1400" b="1" i="0" u="none" strike="noStrike" dirty="0" err="1">
                          <a:solidFill>
                            <a:srgbClr val="000000"/>
                          </a:solidFill>
                          <a:effectLst/>
                          <a:latin typeface="Calibri" panose="020F0502020204030204" pitchFamily="34" charset="0"/>
                        </a:rPr>
                        <a:t>složen</a:t>
                      </a:r>
                      <a:endParaRPr lang="en-US" sz="1400" b="1" i="0" u="none" strike="noStrike" dirty="0">
                        <a:solidFill>
                          <a:srgbClr val="000000"/>
                        </a:solidFill>
                        <a:effectLst/>
                        <a:latin typeface="Calibri" panose="020F0502020204030204" pitchFamily="34" charset="0"/>
                      </a:endParaRP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err="1">
                          <a:solidFill>
                            <a:srgbClr val="000000"/>
                          </a:solidFill>
                          <a:effectLst/>
                          <a:latin typeface="Calibri" panose="020F0502020204030204" pitchFamily="34" charset="0"/>
                        </a:rPr>
                        <a:t>složen</a:t>
                      </a:r>
                      <a:endParaRPr lang="en-US" sz="1400" b="1" i="0" u="none" strike="noStrike" dirty="0">
                        <a:solidFill>
                          <a:srgbClr val="000000"/>
                        </a:solidFill>
                        <a:effectLst/>
                        <a:latin typeface="Calibri" panose="020F0502020204030204" pitchFamily="34" charset="0"/>
                      </a:endParaRP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err="1">
                          <a:solidFill>
                            <a:srgbClr val="000000"/>
                          </a:solidFill>
                          <a:effectLst/>
                          <a:latin typeface="Calibri" panose="020F0502020204030204" pitchFamily="34" charset="0"/>
                        </a:rPr>
                        <a:t>nije</a:t>
                      </a:r>
                      <a:r>
                        <a:rPr lang="en-US" sz="1400" b="1" i="0" u="none" strike="noStrike" dirty="0">
                          <a:solidFill>
                            <a:srgbClr val="000000"/>
                          </a:solidFill>
                          <a:effectLst/>
                          <a:latin typeface="Calibri" panose="020F0502020204030204" pitchFamily="34" charset="0"/>
                        </a:rPr>
                        <a:t> </a:t>
                      </a:r>
                      <a:r>
                        <a:rPr lang="en-US" sz="1400" b="1" i="0" u="none" strike="noStrike" dirty="0" err="1">
                          <a:solidFill>
                            <a:srgbClr val="000000"/>
                          </a:solidFill>
                          <a:effectLst/>
                          <a:latin typeface="Calibri" panose="020F0502020204030204" pitchFamily="34" charset="0"/>
                        </a:rPr>
                        <a:t>procijenjeno</a:t>
                      </a:r>
                      <a:endParaRPr lang="en-US" sz="1400" b="1" i="0" u="none" strike="noStrike" dirty="0">
                        <a:solidFill>
                          <a:srgbClr val="000000"/>
                        </a:solidFill>
                        <a:effectLst/>
                        <a:latin typeface="Calibri" panose="020F0502020204030204" pitchFamily="34" charset="0"/>
                      </a:endParaRP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extLst>
                  <a:ext uri="{0D108BD9-81ED-4DB2-BD59-A6C34878D82A}">
                    <a16:rowId xmlns:a16="http://schemas.microsoft.com/office/drawing/2014/main" val="3768035103"/>
                  </a:ext>
                </a:extLst>
              </a:tr>
              <a:tr h="275875">
                <a:tc rowSpan="4">
                  <a:txBody>
                    <a:bodyPr/>
                    <a:lstStyle/>
                    <a:p>
                      <a:pPr algn="ctr" fontAlgn="ctr"/>
                      <a:r>
                        <a:rPr lang="en-US" sz="1400" b="0" i="0" u="none" strike="noStrike">
                          <a:solidFill>
                            <a:srgbClr val="000000"/>
                          </a:solidFill>
                          <a:effectLst/>
                          <a:latin typeface="Calibri" panose="020F0502020204030204" pitchFamily="34" charset="0"/>
                        </a:rPr>
                        <a:t>Faza1 Ispitivanje inicijalnog akta</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Ispitivanje inicijalnog akta i  upoznavanje s predmetom</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45</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182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19</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350355259"/>
                  </a:ext>
                </a:extLst>
              </a:tr>
              <a:tr h="275875">
                <a:tc vMerge="1">
                  <a:txBody>
                    <a:bodyPr/>
                    <a:lstStyle/>
                    <a:p>
                      <a:endParaRPr lang="en-US"/>
                    </a:p>
                  </a:txBody>
                  <a:tcPr/>
                </a:tc>
                <a:tc>
                  <a:txBody>
                    <a:bodyPr/>
                    <a:lstStyle/>
                    <a:p>
                      <a:pPr algn="ctr" fontAlgn="b"/>
                      <a:r>
                        <a:rPr lang="en-US" sz="1400" b="0" i="0" u="none" strike="noStrike">
                          <a:solidFill>
                            <a:srgbClr val="000000"/>
                          </a:solidFill>
                          <a:effectLst/>
                          <a:latin typeface="Calibri" panose="020F0502020204030204" pitchFamily="34" charset="0"/>
                        </a:rPr>
                        <a:t>Proučavanje propisa i sudske prakse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30</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59</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17</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386820844"/>
                  </a:ext>
                </a:extLst>
              </a:tr>
              <a:tr h="275875">
                <a:tc vMerge="1">
                  <a:txBody>
                    <a:bodyPr/>
                    <a:lstStyle/>
                    <a:p>
                      <a:endParaRPr lang="en-US"/>
                    </a:p>
                  </a:txBody>
                  <a:tcPr/>
                </a:tc>
                <a:tc>
                  <a:txBody>
                    <a:bodyPr/>
                    <a:lstStyle/>
                    <a:p>
                      <a:pPr algn="ctr" fontAlgn="b"/>
                      <a:r>
                        <a:rPr lang="en-US" sz="1400" b="0" i="0" u="none" strike="noStrike">
                          <a:solidFill>
                            <a:srgbClr val="000000"/>
                          </a:solidFill>
                          <a:effectLst/>
                          <a:latin typeface="Calibri" panose="020F0502020204030204" pitchFamily="34" charset="0"/>
                        </a:rPr>
                        <a:t>Ostale odluke/dopisi (odluke kojima se predmet ne dovršava)</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94905629"/>
                  </a:ext>
                </a:extLst>
              </a:tr>
              <a:tr h="275875">
                <a:tc vMerge="1">
                  <a:txBody>
                    <a:bodyPr/>
                    <a:lstStyle/>
                    <a:p>
                      <a:endParaRPr lang="en-US"/>
                    </a:p>
                  </a:txBody>
                  <a:tcPr/>
                </a:tc>
                <a:tc>
                  <a:txBody>
                    <a:bodyPr/>
                    <a:lstStyle/>
                    <a:p>
                      <a:pPr algn="ctr" fontAlgn="b"/>
                      <a:r>
                        <a:rPr lang="pl-PL" sz="1400" b="0" i="0" u="none" strike="noStrike">
                          <a:solidFill>
                            <a:srgbClr val="000000"/>
                          </a:solidFill>
                          <a:effectLst/>
                          <a:latin typeface="Calibri" panose="020F0502020204030204" pitchFamily="34" charset="0"/>
                        </a:rPr>
                        <a:t>Ostale radnje (rad u JCMS-u, naredbe, i sl.)</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789657112"/>
                  </a:ext>
                </a:extLst>
              </a:tr>
              <a:tr h="275875">
                <a:tc rowSpan="4">
                  <a:txBody>
                    <a:bodyPr/>
                    <a:lstStyle/>
                    <a:p>
                      <a:pPr algn="ctr" fontAlgn="ctr"/>
                      <a:r>
                        <a:rPr lang="en-US" sz="1400" b="0" i="0" u="none" strike="noStrike">
                          <a:solidFill>
                            <a:srgbClr val="000000"/>
                          </a:solidFill>
                          <a:effectLst/>
                          <a:latin typeface="Calibri" panose="020F0502020204030204" pitchFamily="34" charset="0"/>
                        </a:rPr>
                        <a:t>Faza2 Rasprava</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Određivanje ročišta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37</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38</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125</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69811436"/>
                  </a:ext>
                </a:extLst>
              </a:tr>
              <a:tr h="275875">
                <a:tc vMerge="1">
                  <a:txBody>
                    <a:bodyPr/>
                    <a:lstStyle/>
                    <a:p>
                      <a:endParaRPr lang="en-US"/>
                    </a:p>
                  </a:txBody>
                  <a:tcPr/>
                </a:tc>
                <a:tc>
                  <a:txBody>
                    <a:bodyPr/>
                    <a:lstStyle/>
                    <a:p>
                      <a:pPr algn="ctr" fontAlgn="b"/>
                      <a:r>
                        <a:rPr lang="en-US" sz="1400" b="0" i="0" u="none" strike="noStrike">
                          <a:solidFill>
                            <a:srgbClr val="000000"/>
                          </a:solidFill>
                          <a:effectLst/>
                          <a:latin typeface="Calibri" panose="020F0502020204030204" pitchFamily="34" charset="0"/>
                        </a:rPr>
                        <a:t>Održavanje rasprave</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145</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64</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33798890"/>
                  </a:ext>
                </a:extLst>
              </a:tr>
              <a:tr h="275875">
                <a:tc vMerge="1">
                  <a:txBody>
                    <a:bodyPr/>
                    <a:lstStyle/>
                    <a:p>
                      <a:endParaRPr lang="en-US"/>
                    </a:p>
                  </a:txBody>
                  <a:tcPr/>
                </a:tc>
                <a:tc>
                  <a:txBody>
                    <a:bodyPr/>
                    <a:lstStyle/>
                    <a:p>
                      <a:pPr algn="ctr" fontAlgn="b"/>
                      <a:r>
                        <a:rPr lang="en-US" sz="1400" b="0" i="0" u="none" strike="noStrike">
                          <a:solidFill>
                            <a:srgbClr val="000000"/>
                          </a:solidFill>
                          <a:effectLst/>
                          <a:latin typeface="Calibri" panose="020F0502020204030204" pitchFamily="34" charset="0"/>
                        </a:rPr>
                        <a:t>Ostale odluke/dopisi (odluke kojima se predmet ne dovršava)</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45</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594481040"/>
                  </a:ext>
                </a:extLst>
              </a:tr>
              <a:tr h="275875">
                <a:tc vMerge="1">
                  <a:txBody>
                    <a:bodyPr/>
                    <a:lstStyle/>
                    <a:p>
                      <a:endParaRPr lang="en-US"/>
                    </a:p>
                  </a:txBody>
                  <a:tcPr/>
                </a:tc>
                <a:tc>
                  <a:txBody>
                    <a:bodyPr/>
                    <a:lstStyle/>
                    <a:p>
                      <a:pPr algn="ctr" fontAlgn="b"/>
                      <a:r>
                        <a:rPr lang="pl-PL" sz="1400" b="0" i="0" u="none" strike="noStrike">
                          <a:solidFill>
                            <a:srgbClr val="000000"/>
                          </a:solidFill>
                          <a:effectLst/>
                          <a:latin typeface="Calibri" panose="020F0502020204030204" pitchFamily="34" charset="0"/>
                        </a:rPr>
                        <a:t>Ostale radnje (rad u JCMS-u, naredbe, i sl.)</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648940387"/>
                  </a:ext>
                </a:extLst>
              </a:tr>
              <a:tr h="275875">
                <a:tc rowSpan="5">
                  <a:txBody>
                    <a:bodyPr/>
                    <a:lstStyle/>
                    <a:p>
                      <a:pPr algn="ctr" fontAlgn="ctr"/>
                      <a:r>
                        <a:rPr lang="en-US" sz="1400" b="0" i="0" u="none" strike="noStrike">
                          <a:solidFill>
                            <a:srgbClr val="000000"/>
                          </a:solidFill>
                          <a:effectLst/>
                          <a:latin typeface="Calibri" panose="020F0502020204030204" pitchFamily="34" charset="0"/>
                        </a:rPr>
                        <a:t>Faza3 Izrada_odluke</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nn-NO" sz="1400" b="0" i="0" u="none" strike="noStrike">
                          <a:solidFill>
                            <a:srgbClr val="000000"/>
                          </a:solidFill>
                          <a:effectLst/>
                          <a:latin typeface="Calibri" panose="020F0502020204030204" pitchFamily="34" charset="0"/>
                        </a:rPr>
                        <a:t>Proučavanje spisa prije odlučivanja, sudske prakse i propisa</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17</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065980209"/>
                  </a:ext>
                </a:extLst>
              </a:tr>
              <a:tr h="275875">
                <a:tc vMerge="1">
                  <a:txBody>
                    <a:bodyPr/>
                    <a:lstStyle/>
                    <a:p>
                      <a:endParaRPr lang="en-US"/>
                    </a:p>
                  </a:txBody>
                  <a:tcPr/>
                </a:tc>
                <a:tc>
                  <a:txBody>
                    <a:bodyPr/>
                    <a:lstStyle/>
                    <a:p>
                      <a:pPr algn="ctr" fontAlgn="b"/>
                      <a:r>
                        <a:rPr lang="en-US" sz="1400" b="0" i="0" u="none" strike="noStrike">
                          <a:solidFill>
                            <a:srgbClr val="000000"/>
                          </a:solidFill>
                          <a:effectLst/>
                          <a:latin typeface="Calibri" panose="020F0502020204030204" pitchFamily="34" charset="0"/>
                        </a:rPr>
                        <a:t>Izrada odluke</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60</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80</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35</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14</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75</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956269354"/>
                  </a:ext>
                </a:extLst>
              </a:tr>
              <a:tr h="275875">
                <a:tc vMerge="1">
                  <a:txBody>
                    <a:bodyPr/>
                    <a:lstStyle/>
                    <a:p>
                      <a:endParaRPr lang="en-US"/>
                    </a:p>
                  </a:txBody>
                  <a:tcPr/>
                </a:tc>
                <a:tc>
                  <a:txBody>
                    <a:bodyPr/>
                    <a:lstStyle/>
                    <a:p>
                      <a:pPr algn="ctr" fontAlgn="b"/>
                      <a:r>
                        <a:rPr lang="en-US" sz="1400" b="0" i="0" u="none" strike="noStrike">
                          <a:solidFill>
                            <a:srgbClr val="000000"/>
                          </a:solidFill>
                          <a:effectLst/>
                          <a:latin typeface="Calibri" panose="020F0502020204030204" pitchFamily="34" charset="0"/>
                        </a:rPr>
                        <a:t>Ročište za objavu presude</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34</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18</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17</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862784719"/>
                  </a:ext>
                </a:extLst>
              </a:tr>
              <a:tr h="275875">
                <a:tc vMerge="1">
                  <a:txBody>
                    <a:bodyPr/>
                    <a:lstStyle/>
                    <a:p>
                      <a:endParaRPr lang="en-US"/>
                    </a:p>
                  </a:txBody>
                  <a:tcPr/>
                </a:tc>
                <a:tc>
                  <a:txBody>
                    <a:bodyPr/>
                    <a:lstStyle/>
                    <a:p>
                      <a:pPr algn="ctr" fontAlgn="b"/>
                      <a:r>
                        <a:rPr lang="pl-PL" sz="1400" b="0" i="0" u="none" strike="noStrike">
                          <a:solidFill>
                            <a:srgbClr val="000000"/>
                          </a:solidFill>
                          <a:effectLst/>
                          <a:latin typeface="Calibri" panose="020F0502020204030204" pitchFamily="34" charset="0"/>
                        </a:rPr>
                        <a:t>Ostale odluke (ispravak presude i dr.)</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30</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18</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266304502"/>
                  </a:ext>
                </a:extLst>
              </a:tr>
              <a:tr h="275875">
                <a:tc vMerge="1">
                  <a:txBody>
                    <a:bodyPr/>
                    <a:lstStyle/>
                    <a:p>
                      <a:endParaRPr lang="en-US"/>
                    </a:p>
                  </a:txBody>
                  <a:tcPr/>
                </a:tc>
                <a:tc>
                  <a:txBody>
                    <a:bodyPr/>
                    <a:lstStyle/>
                    <a:p>
                      <a:pPr algn="ctr" fontAlgn="b"/>
                      <a:r>
                        <a:rPr lang="pl-PL" sz="1400" b="0" i="0" u="none" strike="noStrike">
                          <a:solidFill>
                            <a:srgbClr val="000000"/>
                          </a:solidFill>
                          <a:effectLst/>
                          <a:latin typeface="Calibri" panose="020F0502020204030204" pitchFamily="34" charset="0"/>
                        </a:rPr>
                        <a:t>Ostale radnje (rad u JCMS-u, naredbe, i sl.)</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57</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65</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27</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98</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14</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759599873"/>
                  </a:ext>
                </a:extLst>
              </a:tr>
              <a:tr h="275875">
                <a:tc rowSpan="2">
                  <a:txBody>
                    <a:bodyPr/>
                    <a:lstStyle/>
                    <a:p>
                      <a:pPr algn="ctr" fontAlgn="ctr"/>
                      <a:r>
                        <a:rPr lang="en-US" sz="1400" b="0" i="0" u="none" strike="noStrike">
                          <a:solidFill>
                            <a:srgbClr val="000000"/>
                          </a:solidFill>
                          <a:effectLst/>
                          <a:latin typeface="Calibri" panose="020F0502020204030204" pitchFamily="34" charset="0"/>
                        </a:rPr>
                        <a:t>Faza4 Redovni i izvanredni pravni lijekovi</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Ispitivanje žalbe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17</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17</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45460996"/>
                  </a:ext>
                </a:extLst>
              </a:tr>
              <a:tr h="275875">
                <a:tc vMerge="1">
                  <a:txBody>
                    <a:bodyPr/>
                    <a:lstStyle/>
                    <a:p>
                      <a:endParaRPr lang="en-US"/>
                    </a:p>
                  </a:txBody>
                  <a:tcPr/>
                </a:tc>
                <a:tc>
                  <a:txBody>
                    <a:bodyPr/>
                    <a:lstStyle/>
                    <a:p>
                      <a:pPr algn="ctr" fontAlgn="b"/>
                      <a:r>
                        <a:rPr lang="pl-PL" sz="1400" b="0" i="0" u="none" strike="noStrike">
                          <a:solidFill>
                            <a:srgbClr val="000000"/>
                          </a:solidFill>
                          <a:effectLst/>
                          <a:latin typeface="Calibri" panose="020F0502020204030204" pitchFamily="34" charset="0"/>
                        </a:rPr>
                        <a:t>Ostale radnje (rad u JCMS-u, naredbe, i sl.)</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259</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543359627"/>
                  </a:ext>
                </a:extLst>
              </a:tr>
              <a:tr h="275875">
                <a:tc>
                  <a:txBody>
                    <a:bodyPr/>
                    <a:lstStyle/>
                    <a:p>
                      <a:pPr algn="ctr" fontAlgn="ctr"/>
                      <a:r>
                        <a:rPr lang="en-US" sz="1400" b="1" i="0" u="none" strike="noStrike" dirty="0" err="1">
                          <a:solidFill>
                            <a:srgbClr val="000000"/>
                          </a:solidFill>
                          <a:effectLst/>
                          <a:latin typeface="Calibri" panose="020F0502020204030204" pitchFamily="34" charset="0"/>
                        </a:rPr>
                        <a:t>ukupno</a:t>
                      </a:r>
                      <a:endParaRPr lang="en-US" sz="1400" b="1" i="0" u="none" strike="noStrike" dirty="0">
                        <a:solidFill>
                          <a:srgbClr val="000000"/>
                        </a:solidFill>
                        <a:effectLst/>
                        <a:latin typeface="Calibri" panose="020F0502020204030204" pitchFamily="34" charset="0"/>
                      </a:endParaRP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 </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312</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393</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203</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1047</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162</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258</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495</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216</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extLst>
                  <a:ext uri="{0D108BD9-81ED-4DB2-BD59-A6C34878D82A}">
                    <a16:rowId xmlns:a16="http://schemas.microsoft.com/office/drawing/2014/main" val="3539754282"/>
                  </a:ext>
                </a:extLst>
              </a:tr>
            </a:tbl>
          </a:graphicData>
        </a:graphic>
      </p:graphicFrame>
    </p:spTree>
    <p:extLst>
      <p:ext uri="{BB962C8B-B14F-4D97-AF65-F5344CB8AC3E}">
        <p14:creationId xmlns:p14="http://schemas.microsoft.com/office/powerpoint/2010/main" val="15579187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274320" y="205309"/>
            <a:ext cx="12344400" cy="1143000"/>
          </a:xfrm>
        </p:spPr>
        <p:txBody>
          <a:bodyPr/>
          <a:lstStyle/>
          <a:p>
            <a:r>
              <a:rPr lang="hr-HR" dirty="0">
                <a:cs typeface="IBM Plex Arabic" panose="020B0503050203000203" pitchFamily="34" charset="-78"/>
              </a:rPr>
              <a:t>Općinski – prekršajni postupak – javni redi i mir po složenosti</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2" name="Table 1">
            <a:extLst>
              <a:ext uri="{FF2B5EF4-FFF2-40B4-BE49-F238E27FC236}">
                <a16:creationId xmlns:a16="http://schemas.microsoft.com/office/drawing/2014/main" id="{5ADCF226-FD34-4A1E-AF66-BCACCCB9A264}"/>
              </a:ext>
            </a:extLst>
          </p:cNvPr>
          <p:cNvGraphicFramePr>
            <a:graphicFrameLocks noGrp="1"/>
          </p:cNvGraphicFramePr>
          <p:nvPr>
            <p:extLst>
              <p:ext uri="{D42A27DB-BD31-4B8C-83A1-F6EECF244321}">
                <p14:modId xmlns:p14="http://schemas.microsoft.com/office/powerpoint/2010/main" val="896487610"/>
              </p:ext>
            </p:extLst>
          </p:nvPr>
        </p:nvGraphicFramePr>
        <p:xfrm>
          <a:off x="271808" y="1262812"/>
          <a:ext cx="13807438" cy="5635567"/>
        </p:xfrm>
        <a:graphic>
          <a:graphicData uri="http://schemas.openxmlformats.org/drawingml/2006/table">
            <a:tbl>
              <a:tblPr/>
              <a:tblGrid>
                <a:gridCol w="1863881">
                  <a:extLst>
                    <a:ext uri="{9D8B030D-6E8A-4147-A177-3AD203B41FA5}">
                      <a16:colId xmlns:a16="http://schemas.microsoft.com/office/drawing/2014/main" val="2171010639"/>
                    </a:ext>
                  </a:extLst>
                </a:gridCol>
                <a:gridCol w="4365411">
                  <a:extLst>
                    <a:ext uri="{9D8B030D-6E8A-4147-A177-3AD203B41FA5}">
                      <a16:colId xmlns:a16="http://schemas.microsoft.com/office/drawing/2014/main" val="2429157907"/>
                    </a:ext>
                  </a:extLst>
                </a:gridCol>
                <a:gridCol w="948290">
                  <a:extLst>
                    <a:ext uri="{9D8B030D-6E8A-4147-A177-3AD203B41FA5}">
                      <a16:colId xmlns:a16="http://schemas.microsoft.com/office/drawing/2014/main" val="3149159"/>
                    </a:ext>
                  </a:extLst>
                </a:gridCol>
                <a:gridCol w="948290">
                  <a:extLst>
                    <a:ext uri="{9D8B030D-6E8A-4147-A177-3AD203B41FA5}">
                      <a16:colId xmlns:a16="http://schemas.microsoft.com/office/drawing/2014/main" val="2110323801"/>
                    </a:ext>
                  </a:extLst>
                </a:gridCol>
                <a:gridCol w="944203">
                  <a:extLst>
                    <a:ext uri="{9D8B030D-6E8A-4147-A177-3AD203B41FA5}">
                      <a16:colId xmlns:a16="http://schemas.microsoft.com/office/drawing/2014/main" val="1755839084"/>
                    </a:ext>
                  </a:extLst>
                </a:gridCol>
                <a:gridCol w="948290">
                  <a:extLst>
                    <a:ext uri="{9D8B030D-6E8A-4147-A177-3AD203B41FA5}">
                      <a16:colId xmlns:a16="http://schemas.microsoft.com/office/drawing/2014/main" val="320419351"/>
                    </a:ext>
                  </a:extLst>
                </a:gridCol>
                <a:gridCol w="948290">
                  <a:extLst>
                    <a:ext uri="{9D8B030D-6E8A-4147-A177-3AD203B41FA5}">
                      <a16:colId xmlns:a16="http://schemas.microsoft.com/office/drawing/2014/main" val="1910942325"/>
                    </a:ext>
                  </a:extLst>
                </a:gridCol>
                <a:gridCol w="948290">
                  <a:extLst>
                    <a:ext uri="{9D8B030D-6E8A-4147-A177-3AD203B41FA5}">
                      <a16:colId xmlns:a16="http://schemas.microsoft.com/office/drawing/2014/main" val="3768467507"/>
                    </a:ext>
                  </a:extLst>
                </a:gridCol>
                <a:gridCol w="944203">
                  <a:extLst>
                    <a:ext uri="{9D8B030D-6E8A-4147-A177-3AD203B41FA5}">
                      <a16:colId xmlns:a16="http://schemas.microsoft.com/office/drawing/2014/main" val="3143782974"/>
                    </a:ext>
                  </a:extLst>
                </a:gridCol>
                <a:gridCol w="948290">
                  <a:extLst>
                    <a:ext uri="{9D8B030D-6E8A-4147-A177-3AD203B41FA5}">
                      <a16:colId xmlns:a16="http://schemas.microsoft.com/office/drawing/2014/main" val="3223492009"/>
                    </a:ext>
                  </a:extLst>
                </a:gridCol>
              </a:tblGrid>
              <a:tr h="285655">
                <a:tc>
                  <a:txBody>
                    <a:bodyPr/>
                    <a:lstStyle/>
                    <a:p>
                      <a:pPr algn="ctr" fontAlgn="b"/>
                      <a:r>
                        <a:rPr lang="en-US" sz="1400" b="0" i="0" u="none" strike="noStrike">
                          <a:solidFill>
                            <a:srgbClr val="000000"/>
                          </a:solidFill>
                          <a:effectLst/>
                          <a:latin typeface="Calibri" panose="020F0502020204030204" pitchFamily="34" charset="0"/>
                        </a:rPr>
                        <a:t>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gridSpan="4">
                  <a:txBody>
                    <a:bodyPr/>
                    <a:lstStyle/>
                    <a:p>
                      <a:pPr algn="ctr" fontAlgn="ctr"/>
                      <a:r>
                        <a:rPr lang="en-US" sz="1400" b="1" i="0" u="none" strike="noStrike" dirty="0" err="1">
                          <a:solidFill>
                            <a:srgbClr val="000000"/>
                          </a:solidFill>
                          <a:effectLst/>
                          <a:latin typeface="Calibri" panose="020F0502020204030204" pitchFamily="34" charset="0"/>
                        </a:rPr>
                        <a:t>broj</a:t>
                      </a:r>
                      <a:r>
                        <a:rPr lang="en-US" sz="1400" b="1" i="0" u="none" strike="noStrike" dirty="0">
                          <a:solidFill>
                            <a:srgbClr val="000000"/>
                          </a:solidFill>
                          <a:effectLst/>
                          <a:latin typeface="Calibri" panose="020F0502020204030204" pitchFamily="34" charset="0"/>
                        </a:rPr>
                        <a:t> </a:t>
                      </a:r>
                      <a:r>
                        <a:rPr lang="en-US" sz="1400" b="1" i="0" u="none" strike="noStrike" dirty="0" err="1">
                          <a:solidFill>
                            <a:srgbClr val="000000"/>
                          </a:solidFill>
                          <a:effectLst/>
                          <a:latin typeface="Calibri" panose="020F0502020204030204" pitchFamily="34" charset="0"/>
                        </a:rPr>
                        <a:t>izmjerenih</a:t>
                      </a:r>
                      <a:r>
                        <a:rPr lang="en-US" sz="1400" b="1" i="0" u="none" strike="noStrike" dirty="0">
                          <a:solidFill>
                            <a:srgbClr val="000000"/>
                          </a:solidFill>
                          <a:effectLst/>
                          <a:latin typeface="Calibri" panose="020F0502020204030204" pitchFamily="34" charset="0"/>
                        </a:rPr>
                        <a:t> </a:t>
                      </a:r>
                      <a:r>
                        <a:rPr lang="en-US" sz="1400" b="1" i="0" u="none" strike="noStrike" dirty="0" err="1">
                          <a:solidFill>
                            <a:srgbClr val="000000"/>
                          </a:solidFill>
                          <a:effectLst/>
                          <a:latin typeface="Calibri" panose="020F0502020204030204" pitchFamily="34" charset="0"/>
                        </a:rPr>
                        <a:t>aktivnosti</a:t>
                      </a:r>
                      <a:endParaRPr lang="en-US" sz="1400" b="1" i="0" u="none" strike="noStrike" dirty="0">
                        <a:solidFill>
                          <a:srgbClr val="000000"/>
                        </a:solidFill>
                        <a:effectLst/>
                        <a:latin typeface="Calibri" panose="020F0502020204030204" pitchFamily="34" charset="0"/>
                      </a:endParaRP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400" b="1" i="0" u="none" strike="noStrike" dirty="0" err="1">
                          <a:solidFill>
                            <a:srgbClr val="000000"/>
                          </a:solidFill>
                          <a:effectLst/>
                          <a:latin typeface="Calibri" panose="020F0502020204030204" pitchFamily="34" charset="0"/>
                        </a:rPr>
                        <a:t>prosječno</a:t>
                      </a:r>
                      <a:r>
                        <a:rPr lang="en-US" sz="1400" b="1" i="0" u="none" strike="noStrike" dirty="0">
                          <a:solidFill>
                            <a:srgbClr val="000000"/>
                          </a:solidFill>
                          <a:effectLst/>
                          <a:latin typeface="Calibri" panose="020F0502020204030204" pitchFamily="34" charset="0"/>
                        </a:rPr>
                        <a:t> </a:t>
                      </a:r>
                      <a:r>
                        <a:rPr lang="en-US" sz="1400" b="1" i="0" u="none" strike="noStrike" dirty="0" err="1">
                          <a:solidFill>
                            <a:srgbClr val="000000"/>
                          </a:solidFill>
                          <a:effectLst/>
                          <a:latin typeface="Calibri" panose="020F0502020204030204" pitchFamily="34" charset="0"/>
                        </a:rPr>
                        <a:t>trajanje</a:t>
                      </a:r>
                      <a:r>
                        <a:rPr lang="en-US" sz="1400" b="1" i="0" u="none" strike="noStrike" dirty="0">
                          <a:solidFill>
                            <a:srgbClr val="000000"/>
                          </a:solidFill>
                          <a:effectLst/>
                          <a:latin typeface="Calibri" panose="020F0502020204030204" pitchFamily="34" charset="0"/>
                        </a:rPr>
                        <a:t> (minute)</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4229106"/>
                  </a:ext>
                </a:extLst>
              </a:tr>
              <a:tr h="485616">
                <a:tc>
                  <a:txBody>
                    <a:bodyPr/>
                    <a:lstStyle/>
                    <a:p>
                      <a:pPr algn="ctr" fontAlgn="ctr"/>
                      <a:r>
                        <a:rPr lang="en-US" sz="1400" b="1" i="0" u="none" strike="noStrike" dirty="0" err="1">
                          <a:solidFill>
                            <a:srgbClr val="000000"/>
                          </a:solidFill>
                          <a:effectLst/>
                          <a:latin typeface="Calibri" panose="020F0502020204030204" pitchFamily="34" charset="0"/>
                        </a:rPr>
                        <a:t>faza</a:t>
                      </a:r>
                      <a:endParaRPr lang="en-US" sz="1400" b="1" i="0" u="none" strike="noStrike" dirty="0">
                        <a:solidFill>
                          <a:srgbClr val="000000"/>
                        </a:solidFill>
                        <a:effectLst/>
                        <a:latin typeface="Calibri" panose="020F0502020204030204" pitchFamily="34" charset="0"/>
                      </a:endParaRP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aktivnost</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jednostavan</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srednje složen</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složen</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nije procijenjeno</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err="1">
                          <a:solidFill>
                            <a:srgbClr val="000000"/>
                          </a:solidFill>
                          <a:effectLst/>
                          <a:latin typeface="Calibri" panose="020F0502020204030204" pitchFamily="34" charset="0"/>
                        </a:rPr>
                        <a:t>jednostavan</a:t>
                      </a:r>
                      <a:endParaRPr lang="en-US" sz="1400" b="1" i="0" u="none" strike="noStrike" dirty="0">
                        <a:solidFill>
                          <a:srgbClr val="000000"/>
                        </a:solidFill>
                        <a:effectLst/>
                        <a:latin typeface="Calibri" panose="020F0502020204030204" pitchFamily="34" charset="0"/>
                      </a:endParaRP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err="1">
                          <a:solidFill>
                            <a:srgbClr val="000000"/>
                          </a:solidFill>
                          <a:effectLst/>
                          <a:latin typeface="Calibri" panose="020F0502020204030204" pitchFamily="34" charset="0"/>
                        </a:rPr>
                        <a:t>srednje</a:t>
                      </a:r>
                      <a:r>
                        <a:rPr lang="en-US" sz="1400" b="1" i="0" u="none" strike="noStrike" dirty="0">
                          <a:solidFill>
                            <a:srgbClr val="000000"/>
                          </a:solidFill>
                          <a:effectLst/>
                          <a:latin typeface="Calibri" panose="020F0502020204030204" pitchFamily="34" charset="0"/>
                        </a:rPr>
                        <a:t> </a:t>
                      </a:r>
                      <a:r>
                        <a:rPr lang="en-US" sz="1400" b="1" i="0" u="none" strike="noStrike" dirty="0" err="1">
                          <a:solidFill>
                            <a:srgbClr val="000000"/>
                          </a:solidFill>
                          <a:effectLst/>
                          <a:latin typeface="Calibri" panose="020F0502020204030204" pitchFamily="34" charset="0"/>
                        </a:rPr>
                        <a:t>složen</a:t>
                      </a:r>
                      <a:endParaRPr lang="en-US" sz="1400" b="1" i="0" u="none" strike="noStrike" dirty="0">
                        <a:solidFill>
                          <a:srgbClr val="000000"/>
                        </a:solidFill>
                        <a:effectLst/>
                        <a:latin typeface="Calibri" panose="020F0502020204030204" pitchFamily="34" charset="0"/>
                      </a:endParaRP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err="1">
                          <a:solidFill>
                            <a:srgbClr val="000000"/>
                          </a:solidFill>
                          <a:effectLst/>
                          <a:latin typeface="Calibri" panose="020F0502020204030204" pitchFamily="34" charset="0"/>
                        </a:rPr>
                        <a:t>složen</a:t>
                      </a:r>
                      <a:endParaRPr lang="en-US" sz="1400" b="1" i="0" u="none" strike="noStrike" dirty="0">
                        <a:solidFill>
                          <a:srgbClr val="000000"/>
                        </a:solidFill>
                        <a:effectLst/>
                        <a:latin typeface="Calibri" panose="020F0502020204030204" pitchFamily="34" charset="0"/>
                      </a:endParaRP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err="1">
                          <a:solidFill>
                            <a:srgbClr val="000000"/>
                          </a:solidFill>
                          <a:effectLst/>
                          <a:latin typeface="Calibri" panose="020F0502020204030204" pitchFamily="34" charset="0"/>
                        </a:rPr>
                        <a:t>nije</a:t>
                      </a:r>
                      <a:r>
                        <a:rPr lang="en-US" sz="1400" b="1" i="0" u="none" strike="noStrike" dirty="0">
                          <a:solidFill>
                            <a:srgbClr val="000000"/>
                          </a:solidFill>
                          <a:effectLst/>
                          <a:latin typeface="Calibri" panose="020F0502020204030204" pitchFamily="34" charset="0"/>
                        </a:rPr>
                        <a:t> </a:t>
                      </a:r>
                      <a:r>
                        <a:rPr lang="en-US" sz="1400" b="1" i="0" u="none" strike="noStrike" dirty="0" err="1">
                          <a:solidFill>
                            <a:srgbClr val="000000"/>
                          </a:solidFill>
                          <a:effectLst/>
                          <a:latin typeface="Calibri" panose="020F0502020204030204" pitchFamily="34" charset="0"/>
                        </a:rPr>
                        <a:t>procijenjeno</a:t>
                      </a:r>
                      <a:endParaRPr lang="en-US" sz="1400" b="1" i="0" u="none" strike="noStrike" dirty="0">
                        <a:solidFill>
                          <a:srgbClr val="000000"/>
                        </a:solidFill>
                        <a:effectLst/>
                        <a:latin typeface="Calibri" panose="020F0502020204030204" pitchFamily="34" charset="0"/>
                      </a:endParaRP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extLst>
                  <a:ext uri="{0D108BD9-81ED-4DB2-BD59-A6C34878D82A}">
                    <a16:rowId xmlns:a16="http://schemas.microsoft.com/office/drawing/2014/main" val="1603734861"/>
                  </a:ext>
                </a:extLst>
              </a:tr>
              <a:tr h="285655">
                <a:tc rowSpan="4">
                  <a:txBody>
                    <a:bodyPr/>
                    <a:lstStyle/>
                    <a:p>
                      <a:pPr algn="ctr" fontAlgn="ctr"/>
                      <a:r>
                        <a:rPr lang="en-US" sz="1400" b="0" i="0" u="none" strike="noStrike">
                          <a:solidFill>
                            <a:srgbClr val="000000"/>
                          </a:solidFill>
                          <a:effectLst/>
                          <a:latin typeface="Calibri" panose="020F0502020204030204" pitchFamily="34" charset="0"/>
                        </a:rPr>
                        <a:t>Faza1 Ispitivanje inicijalnog akta</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Ispitivanje inicijalnog akta i  upoznavanje s predmetom</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24</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154</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25</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255089638"/>
                  </a:ext>
                </a:extLst>
              </a:tr>
              <a:tr h="285655">
                <a:tc vMerge="1">
                  <a:txBody>
                    <a:bodyPr/>
                    <a:lstStyle/>
                    <a:p>
                      <a:endParaRPr lang="en-US"/>
                    </a:p>
                  </a:txBody>
                  <a:tcPr/>
                </a:tc>
                <a:tc>
                  <a:txBody>
                    <a:bodyPr/>
                    <a:lstStyle/>
                    <a:p>
                      <a:pPr algn="ctr" fontAlgn="b"/>
                      <a:r>
                        <a:rPr lang="en-US" sz="1400" b="0" i="0" u="none" strike="noStrike">
                          <a:solidFill>
                            <a:srgbClr val="000000"/>
                          </a:solidFill>
                          <a:effectLst/>
                          <a:latin typeface="Calibri" panose="020F0502020204030204" pitchFamily="34" charset="0"/>
                        </a:rPr>
                        <a:t>Proučavanje propisa i sudske prakse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24</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19</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17</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900281696"/>
                  </a:ext>
                </a:extLst>
              </a:tr>
              <a:tr h="285655">
                <a:tc vMerge="1">
                  <a:txBody>
                    <a:bodyPr/>
                    <a:lstStyle/>
                    <a:p>
                      <a:endParaRPr lang="en-US"/>
                    </a:p>
                  </a:txBody>
                  <a:tcPr/>
                </a:tc>
                <a:tc>
                  <a:txBody>
                    <a:bodyPr/>
                    <a:lstStyle/>
                    <a:p>
                      <a:pPr algn="ctr" fontAlgn="b"/>
                      <a:r>
                        <a:rPr lang="en-US" sz="1400" b="0" i="0" u="none" strike="noStrike">
                          <a:solidFill>
                            <a:srgbClr val="000000"/>
                          </a:solidFill>
                          <a:effectLst/>
                          <a:latin typeface="Calibri" panose="020F0502020204030204" pitchFamily="34" charset="0"/>
                        </a:rPr>
                        <a:t>Ostale odluke/dopisi (odluke kojima se predmet ne dovršava)</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941344109"/>
                  </a:ext>
                </a:extLst>
              </a:tr>
              <a:tr h="285655">
                <a:tc vMerge="1">
                  <a:txBody>
                    <a:bodyPr/>
                    <a:lstStyle/>
                    <a:p>
                      <a:endParaRPr lang="en-US"/>
                    </a:p>
                  </a:txBody>
                  <a:tcPr/>
                </a:tc>
                <a:tc>
                  <a:txBody>
                    <a:bodyPr/>
                    <a:lstStyle/>
                    <a:p>
                      <a:pPr algn="ctr" fontAlgn="b"/>
                      <a:r>
                        <a:rPr lang="pl-PL" sz="1400" b="0" i="0" u="none" strike="noStrike">
                          <a:solidFill>
                            <a:srgbClr val="000000"/>
                          </a:solidFill>
                          <a:effectLst/>
                          <a:latin typeface="Calibri" panose="020F0502020204030204" pitchFamily="34" charset="0"/>
                        </a:rPr>
                        <a:t>Ostale radnje (rad u JCMS-u, naredbe, i sl.)</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25</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792904637"/>
                  </a:ext>
                </a:extLst>
              </a:tr>
              <a:tr h="285655">
                <a:tc rowSpan="4">
                  <a:txBody>
                    <a:bodyPr/>
                    <a:lstStyle/>
                    <a:p>
                      <a:pPr algn="ctr" fontAlgn="ctr"/>
                      <a:r>
                        <a:rPr lang="en-US" sz="1400" b="0" i="0" u="none" strike="noStrike">
                          <a:solidFill>
                            <a:srgbClr val="000000"/>
                          </a:solidFill>
                          <a:effectLst/>
                          <a:latin typeface="Calibri" panose="020F0502020204030204" pitchFamily="34" charset="0"/>
                        </a:rPr>
                        <a:t>Faza2 Rasprava</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Određivanje ročišta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17</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18</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64</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512535576"/>
                  </a:ext>
                </a:extLst>
              </a:tr>
              <a:tr h="285655">
                <a:tc vMerge="1">
                  <a:txBody>
                    <a:bodyPr/>
                    <a:lstStyle/>
                    <a:p>
                      <a:endParaRPr lang="en-US"/>
                    </a:p>
                  </a:txBody>
                  <a:tcPr/>
                </a:tc>
                <a:tc>
                  <a:txBody>
                    <a:bodyPr/>
                    <a:lstStyle/>
                    <a:p>
                      <a:pPr algn="ctr" fontAlgn="b"/>
                      <a:r>
                        <a:rPr lang="en-US" sz="1400" b="0" i="0" u="none" strike="noStrike">
                          <a:solidFill>
                            <a:srgbClr val="000000"/>
                          </a:solidFill>
                          <a:effectLst/>
                          <a:latin typeface="Calibri" panose="020F0502020204030204" pitchFamily="34" charset="0"/>
                        </a:rPr>
                        <a:t>Održavanje rasprave</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39</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594240070"/>
                  </a:ext>
                </a:extLst>
              </a:tr>
              <a:tr h="285655">
                <a:tc vMerge="1">
                  <a:txBody>
                    <a:bodyPr/>
                    <a:lstStyle/>
                    <a:p>
                      <a:endParaRPr lang="en-US"/>
                    </a:p>
                  </a:txBody>
                  <a:tcPr/>
                </a:tc>
                <a:tc>
                  <a:txBody>
                    <a:bodyPr/>
                    <a:lstStyle/>
                    <a:p>
                      <a:pPr algn="ctr" fontAlgn="b"/>
                      <a:r>
                        <a:rPr lang="en-US" sz="1400" b="0" i="0" u="none" strike="noStrike">
                          <a:solidFill>
                            <a:srgbClr val="000000"/>
                          </a:solidFill>
                          <a:effectLst/>
                          <a:latin typeface="Calibri" panose="020F0502020204030204" pitchFamily="34" charset="0"/>
                        </a:rPr>
                        <a:t>Ostale odluke/dopisi (odluke kojima se predmet ne dovršava)</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446151076"/>
                  </a:ext>
                </a:extLst>
              </a:tr>
              <a:tr h="285655">
                <a:tc vMerge="1">
                  <a:txBody>
                    <a:bodyPr/>
                    <a:lstStyle/>
                    <a:p>
                      <a:endParaRPr lang="en-US"/>
                    </a:p>
                  </a:txBody>
                  <a:tcPr/>
                </a:tc>
                <a:tc>
                  <a:txBody>
                    <a:bodyPr/>
                    <a:lstStyle/>
                    <a:p>
                      <a:pPr algn="ctr" fontAlgn="b"/>
                      <a:r>
                        <a:rPr lang="pl-PL" sz="1400" b="0" i="0" u="none" strike="noStrike">
                          <a:solidFill>
                            <a:srgbClr val="000000"/>
                          </a:solidFill>
                          <a:effectLst/>
                          <a:latin typeface="Calibri" panose="020F0502020204030204" pitchFamily="34" charset="0"/>
                        </a:rPr>
                        <a:t>Ostale radnje (rad u JCMS-u, naredbe, i sl.)</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47541155"/>
                  </a:ext>
                </a:extLst>
              </a:tr>
              <a:tr h="285655">
                <a:tc rowSpan="5">
                  <a:txBody>
                    <a:bodyPr/>
                    <a:lstStyle/>
                    <a:p>
                      <a:pPr algn="ctr" fontAlgn="ctr"/>
                      <a:r>
                        <a:rPr lang="en-US" sz="1400" b="0" i="0" u="none" strike="noStrike">
                          <a:solidFill>
                            <a:srgbClr val="000000"/>
                          </a:solidFill>
                          <a:effectLst/>
                          <a:latin typeface="Calibri" panose="020F0502020204030204" pitchFamily="34" charset="0"/>
                        </a:rPr>
                        <a:t>Faza3 Izrada_odluke</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nn-NO" sz="1400" b="0" i="0" u="none" strike="noStrike">
                          <a:solidFill>
                            <a:srgbClr val="000000"/>
                          </a:solidFill>
                          <a:effectLst/>
                          <a:latin typeface="Calibri" panose="020F0502020204030204" pitchFamily="34" charset="0"/>
                        </a:rPr>
                        <a:t>Proučavanje spisa prije odlučivanja, sudske prakse i propisa</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34</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4006643799"/>
                  </a:ext>
                </a:extLst>
              </a:tr>
              <a:tr h="285655">
                <a:tc vMerge="1">
                  <a:txBody>
                    <a:bodyPr/>
                    <a:lstStyle/>
                    <a:p>
                      <a:endParaRPr lang="en-US"/>
                    </a:p>
                  </a:txBody>
                  <a:tcPr/>
                </a:tc>
                <a:tc>
                  <a:txBody>
                    <a:bodyPr/>
                    <a:lstStyle/>
                    <a:p>
                      <a:pPr algn="ctr" fontAlgn="b"/>
                      <a:r>
                        <a:rPr lang="en-US" sz="1400" b="0" i="0" u="none" strike="noStrike">
                          <a:solidFill>
                            <a:srgbClr val="000000"/>
                          </a:solidFill>
                          <a:effectLst/>
                          <a:latin typeface="Calibri" panose="020F0502020204030204" pitchFamily="34" charset="0"/>
                        </a:rPr>
                        <a:t>Izrada odluke</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27</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60</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39</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19</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864898812"/>
                  </a:ext>
                </a:extLst>
              </a:tr>
              <a:tr h="285655">
                <a:tc vMerge="1">
                  <a:txBody>
                    <a:bodyPr/>
                    <a:lstStyle/>
                    <a:p>
                      <a:endParaRPr lang="en-US"/>
                    </a:p>
                  </a:txBody>
                  <a:tcPr/>
                </a:tc>
                <a:tc>
                  <a:txBody>
                    <a:bodyPr/>
                    <a:lstStyle/>
                    <a:p>
                      <a:pPr algn="ctr" fontAlgn="b"/>
                      <a:r>
                        <a:rPr lang="en-US" sz="1400" b="0" i="0" u="none" strike="noStrike">
                          <a:solidFill>
                            <a:srgbClr val="000000"/>
                          </a:solidFill>
                          <a:effectLst/>
                          <a:latin typeface="Calibri" panose="020F0502020204030204" pitchFamily="34" charset="0"/>
                        </a:rPr>
                        <a:t>Ročište za objavu presude</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17</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14</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18</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413601276"/>
                  </a:ext>
                </a:extLst>
              </a:tr>
              <a:tr h="285655">
                <a:tc vMerge="1">
                  <a:txBody>
                    <a:bodyPr/>
                    <a:lstStyle/>
                    <a:p>
                      <a:endParaRPr lang="en-US"/>
                    </a:p>
                  </a:txBody>
                  <a:tcPr/>
                </a:tc>
                <a:tc>
                  <a:txBody>
                    <a:bodyPr/>
                    <a:lstStyle/>
                    <a:p>
                      <a:pPr algn="ctr" fontAlgn="b"/>
                      <a:r>
                        <a:rPr lang="pl-PL" sz="1400" b="0" i="0" u="none" strike="noStrike">
                          <a:solidFill>
                            <a:srgbClr val="000000"/>
                          </a:solidFill>
                          <a:effectLst/>
                          <a:latin typeface="Calibri" panose="020F0502020204030204" pitchFamily="34" charset="0"/>
                        </a:rPr>
                        <a:t>Ostale odluke (ispravak presude i dr.)</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475015678"/>
                  </a:ext>
                </a:extLst>
              </a:tr>
              <a:tr h="285655">
                <a:tc vMerge="1">
                  <a:txBody>
                    <a:bodyPr/>
                    <a:lstStyle/>
                    <a:p>
                      <a:endParaRPr lang="en-US"/>
                    </a:p>
                  </a:txBody>
                  <a:tcPr/>
                </a:tc>
                <a:tc>
                  <a:txBody>
                    <a:bodyPr/>
                    <a:lstStyle/>
                    <a:p>
                      <a:pPr algn="ctr" fontAlgn="b"/>
                      <a:r>
                        <a:rPr lang="pl-PL" sz="1400" b="0" i="0" u="none" strike="noStrike">
                          <a:solidFill>
                            <a:srgbClr val="000000"/>
                          </a:solidFill>
                          <a:effectLst/>
                          <a:latin typeface="Calibri" panose="020F0502020204030204" pitchFamily="34" charset="0"/>
                        </a:rPr>
                        <a:t>Ostale radnje (rad u JCMS-u, naredbe, i sl.)</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26</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22</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29</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117</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14</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17</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207550774"/>
                  </a:ext>
                </a:extLst>
              </a:tr>
              <a:tr h="285655">
                <a:tc rowSpan="2">
                  <a:txBody>
                    <a:bodyPr/>
                    <a:lstStyle/>
                    <a:p>
                      <a:pPr algn="ctr" fontAlgn="ctr"/>
                      <a:r>
                        <a:rPr lang="en-US" sz="1400" b="0" i="0" u="none" strike="noStrike">
                          <a:solidFill>
                            <a:srgbClr val="000000"/>
                          </a:solidFill>
                          <a:effectLst/>
                          <a:latin typeface="Calibri" panose="020F0502020204030204" pitchFamily="34" charset="0"/>
                        </a:rPr>
                        <a:t>Faza4 Redovni i izvanredni pravni lijekovi</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Ispitivanje žalbe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800793927"/>
                  </a:ext>
                </a:extLst>
              </a:tr>
              <a:tr h="285655">
                <a:tc vMerge="1">
                  <a:txBody>
                    <a:bodyPr/>
                    <a:lstStyle/>
                    <a:p>
                      <a:endParaRPr lang="en-US"/>
                    </a:p>
                  </a:txBody>
                  <a:tcPr/>
                </a:tc>
                <a:tc>
                  <a:txBody>
                    <a:bodyPr/>
                    <a:lstStyle/>
                    <a:p>
                      <a:pPr algn="ctr" fontAlgn="b"/>
                      <a:r>
                        <a:rPr lang="pl-PL" sz="1400" b="0" i="0" u="none" strike="noStrike">
                          <a:solidFill>
                            <a:srgbClr val="000000"/>
                          </a:solidFill>
                          <a:effectLst/>
                          <a:latin typeface="Calibri" panose="020F0502020204030204" pitchFamily="34" charset="0"/>
                        </a:rPr>
                        <a:t>Ostale radnje (rad u JCMS-u, naredbe, i sl.)</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a:t>
                      </a:r>
                    </a:p>
                  </a:txBody>
                  <a:tcPr marL="5843" marR="5843" marT="5843"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029699252"/>
                  </a:ext>
                </a:extLst>
              </a:tr>
              <a:tr h="285655">
                <a:tc>
                  <a:txBody>
                    <a:bodyPr/>
                    <a:lstStyle/>
                    <a:p>
                      <a:pPr algn="ctr" fontAlgn="ctr"/>
                      <a:r>
                        <a:rPr lang="en-US" sz="1400" b="1" i="0" u="none" strike="noStrike" dirty="0" err="1">
                          <a:solidFill>
                            <a:srgbClr val="000000"/>
                          </a:solidFill>
                          <a:effectLst/>
                          <a:latin typeface="Calibri" panose="020F0502020204030204" pitchFamily="34" charset="0"/>
                        </a:rPr>
                        <a:t>ukupno</a:t>
                      </a:r>
                      <a:endParaRPr lang="en-US" sz="1400" b="1" i="0" u="none" strike="noStrike" dirty="0">
                        <a:solidFill>
                          <a:srgbClr val="000000"/>
                        </a:solidFill>
                        <a:effectLst/>
                        <a:latin typeface="Calibri" panose="020F0502020204030204" pitchFamily="34" charset="0"/>
                      </a:endParaRP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 </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151</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226</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220</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675</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216</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228</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353</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178</a:t>
                      </a:r>
                    </a:p>
                  </a:txBody>
                  <a:tcPr marL="5843" marR="5843" marT="584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extLst>
                  <a:ext uri="{0D108BD9-81ED-4DB2-BD59-A6C34878D82A}">
                    <a16:rowId xmlns:a16="http://schemas.microsoft.com/office/drawing/2014/main" val="4122830694"/>
                  </a:ext>
                </a:extLst>
              </a:tr>
            </a:tbl>
          </a:graphicData>
        </a:graphic>
      </p:graphicFrame>
    </p:spTree>
    <p:extLst>
      <p:ext uri="{BB962C8B-B14F-4D97-AF65-F5344CB8AC3E}">
        <p14:creationId xmlns:p14="http://schemas.microsoft.com/office/powerpoint/2010/main" val="26964528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274320" y="205309"/>
            <a:ext cx="12344400" cy="1143000"/>
          </a:xfrm>
        </p:spPr>
        <p:txBody>
          <a:bodyPr/>
          <a:lstStyle/>
          <a:p>
            <a:r>
              <a:rPr lang="hr-HR" dirty="0">
                <a:cs typeface="IBM Plex Arabic" panose="020B0503050203000203" pitchFamily="34" charset="-78"/>
              </a:rPr>
              <a:t>Općinski – prekršajni postupak – rezultati</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2" name="Table 1">
            <a:extLst>
              <a:ext uri="{FF2B5EF4-FFF2-40B4-BE49-F238E27FC236}">
                <a16:creationId xmlns:a16="http://schemas.microsoft.com/office/drawing/2014/main" id="{2E308B0A-6B8F-4305-8DB2-4D80FABFCB41}"/>
              </a:ext>
            </a:extLst>
          </p:cNvPr>
          <p:cNvGraphicFramePr>
            <a:graphicFrameLocks noGrp="1"/>
          </p:cNvGraphicFramePr>
          <p:nvPr>
            <p:extLst>
              <p:ext uri="{D42A27DB-BD31-4B8C-83A1-F6EECF244321}">
                <p14:modId xmlns:p14="http://schemas.microsoft.com/office/powerpoint/2010/main" val="3615628363"/>
              </p:ext>
            </p:extLst>
          </p:nvPr>
        </p:nvGraphicFramePr>
        <p:xfrm>
          <a:off x="3086100" y="2331720"/>
          <a:ext cx="6720840" cy="2926077"/>
        </p:xfrm>
        <a:graphic>
          <a:graphicData uri="http://schemas.openxmlformats.org/drawingml/2006/table">
            <a:tbl>
              <a:tblPr/>
              <a:tblGrid>
                <a:gridCol w="2043136">
                  <a:extLst>
                    <a:ext uri="{9D8B030D-6E8A-4147-A177-3AD203B41FA5}">
                      <a16:colId xmlns:a16="http://schemas.microsoft.com/office/drawing/2014/main" val="2987143855"/>
                    </a:ext>
                  </a:extLst>
                </a:gridCol>
                <a:gridCol w="1169426">
                  <a:extLst>
                    <a:ext uri="{9D8B030D-6E8A-4147-A177-3AD203B41FA5}">
                      <a16:colId xmlns:a16="http://schemas.microsoft.com/office/drawing/2014/main" val="4243956146"/>
                    </a:ext>
                  </a:extLst>
                </a:gridCol>
                <a:gridCol w="1169426">
                  <a:extLst>
                    <a:ext uri="{9D8B030D-6E8A-4147-A177-3AD203B41FA5}">
                      <a16:colId xmlns:a16="http://schemas.microsoft.com/office/drawing/2014/main" val="789919182"/>
                    </a:ext>
                  </a:extLst>
                </a:gridCol>
                <a:gridCol w="1169426">
                  <a:extLst>
                    <a:ext uri="{9D8B030D-6E8A-4147-A177-3AD203B41FA5}">
                      <a16:colId xmlns:a16="http://schemas.microsoft.com/office/drawing/2014/main" val="4224914020"/>
                    </a:ext>
                  </a:extLst>
                </a:gridCol>
                <a:gridCol w="1169426">
                  <a:extLst>
                    <a:ext uri="{9D8B030D-6E8A-4147-A177-3AD203B41FA5}">
                      <a16:colId xmlns:a16="http://schemas.microsoft.com/office/drawing/2014/main" val="1282935194"/>
                    </a:ext>
                  </a:extLst>
                </a:gridCol>
              </a:tblGrid>
              <a:tr h="418011">
                <a:tc>
                  <a:txBody>
                    <a:bodyPr/>
                    <a:lstStyle/>
                    <a:p>
                      <a:pPr algn="ctr" fontAlgn="ctr"/>
                      <a:r>
                        <a:rPr lang="en-US" sz="1500" b="1" i="0" u="none" strike="noStrike" dirty="0" err="1">
                          <a:solidFill>
                            <a:srgbClr val="000000"/>
                          </a:solidFill>
                          <a:effectLst/>
                          <a:latin typeface="Calibri" panose="020F0502020204030204" pitchFamily="34" charset="0"/>
                        </a:rPr>
                        <a:t>vrsta</a:t>
                      </a:r>
                      <a:r>
                        <a:rPr lang="en-US" sz="1500" b="1" i="0" u="none" strike="noStrike" dirty="0">
                          <a:solidFill>
                            <a:srgbClr val="000000"/>
                          </a:solidFill>
                          <a:effectLst/>
                          <a:latin typeface="Calibri" panose="020F0502020204030204" pitchFamily="34" charset="0"/>
                        </a:rPr>
                        <a:t> </a:t>
                      </a:r>
                      <a:r>
                        <a:rPr lang="en-US" sz="1500" b="1" i="0" u="none" strike="noStrike" dirty="0" err="1">
                          <a:solidFill>
                            <a:srgbClr val="000000"/>
                          </a:solidFill>
                          <a:effectLst/>
                          <a:latin typeface="Calibri" panose="020F0502020204030204" pitchFamily="34" charset="0"/>
                        </a:rPr>
                        <a:t>predmeta</a:t>
                      </a:r>
                      <a:endParaRPr lang="en-US" sz="15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500" b="1" i="0" u="none" strike="noStrike">
                          <a:solidFill>
                            <a:srgbClr val="000000"/>
                          </a:solidFill>
                          <a:effectLst/>
                          <a:latin typeface="Calibri" panose="020F0502020204030204" pitchFamily="34" charset="0"/>
                        </a:rPr>
                        <a:t>minute</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500" b="1" i="0" u="none" strike="noStrike">
                          <a:solidFill>
                            <a:srgbClr val="000000"/>
                          </a:solidFill>
                          <a:effectLst/>
                          <a:latin typeface="Calibri" panose="020F0502020204030204" pitchFamily="34" charset="0"/>
                        </a:rPr>
                        <a:t>OM prije</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500" b="1" i="0" u="none" strike="noStrike" dirty="0">
                          <a:solidFill>
                            <a:srgbClr val="000000"/>
                          </a:solidFill>
                          <a:effectLst/>
                          <a:latin typeface="Calibri" panose="020F0502020204030204" pitchFamily="34" charset="0"/>
                        </a:rPr>
                        <a:t>OM sad</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500" b="1" i="0" u="none" strike="noStrike" dirty="0">
                          <a:solidFill>
                            <a:srgbClr val="000000"/>
                          </a:solidFill>
                          <a:effectLst/>
                          <a:latin typeface="Calibri" panose="020F0502020204030204" pitchFamily="34" charset="0"/>
                        </a:rPr>
                        <a:t>po </a:t>
                      </a:r>
                      <a:r>
                        <a:rPr lang="en-US" sz="1500" b="1" i="0" u="none" strike="noStrike" dirty="0" err="1">
                          <a:solidFill>
                            <a:srgbClr val="000000"/>
                          </a:solidFill>
                          <a:effectLst/>
                          <a:latin typeface="Calibri" panose="020F0502020204030204" pitchFamily="34" charset="0"/>
                        </a:rPr>
                        <a:t>rezultatima</a:t>
                      </a:r>
                      <a:endParaRPr lang="en-US" sz="15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extLst>
                  <a:ext uri="{0D108BD9-81ED-4DB2-BD59-A6C34878D82A}">
                    <a16:rowId xmlns:a16="http://schemas.microsoft.com/office/drawing/2014/main" val="940159620"/>
                  </a:ext>
                </a:extLst>
              </a:tr>
              <a:tr h="418011">
                <a:tc>
                  <a:txBody>
                    <a:bodyPr/>
                    <a:lstStyle/>
                    <a:p>
                      <a:pPr algn="ctr" fontAlgn="ctr"/>
                      <a:r>
                        <a:rPr lang="en-US" sz="1500" b="0" i="0" u="none" strike="noStrike">
                          <a:solidFill>
                            <a:srgbClr val="000000"/>
                          </a:solidFill>
                          <a:effectLst/>
                          <a:latin typeface="Calibri" panose="020F0502020204030204" pitchFamily="34" charset="0"/>
                        </a:rPr>
                        <a:t>regulator</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panose="020F0502020204030204" pitchFamily="34" charset="0"/>
                        </a:rPr>
                        <a:t>1525</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panose="020F0502020204030204" pitchFamily="34" charset="0"/>
                        </a:rPr>
                        <a:t>650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panose="020F0502020204030204" pitchFamily="34" charset="0"/>
                        </a:rPr>
                        <a:t>80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69</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096603845"/>
                  </a:ext>
                </a:extLst>
              </a:tr>
              <a:tr h="418011">
                <a:tc>
                  <a:txBody>
                    <a:bodyPr/>
                    <a:lstStyle/>
                    <a:p>
                      <a:pPr algn="ctr" fontAlgn="ctr"/>
                      <a:r>
                        <a:rPr lang="en-US" sz="1500" b="0" i="0" u="none" strike="noStrike">
                          <a:solidFill>
                            <a:srgbClr val="000000"/>
                          </a:solidFill>
                          <a:effectLst/>
                          <a:latin typeface="Calibri" panose="020F0502020204030204" pitchFamily="34" charset="0"/>
                        </a:rPr>
                        <a:t>ZZNO</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307</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650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300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344</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028845046"/>
                  </a:ext>
                </a:extLst>
              </a:tr>
              <a:tr h="418011">
                <a:tc>
                  <a:txBody>
                    <a:bodyPr/>
                    <a:lstStyle/>
                    <a:p>
                      <a:pPr algn="ctr" fontAlgn="ctr"/>
                      <a:r>
                        <a:rPr lang="en-US" sz="1500" b="0" i="0" u="none" strike="noStrike">
                          <a:solidFill>
                            <a:srgbClr val="000000"/>
                          </a:solidFill>
                          <a:effectLst/>
                          <a:latin typeface="Calibri" panose="020F0502020204030204" pitchFamily="34" charset="0"/>
                        </a:rPr>
                        <a:t>financije</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281</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650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600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376</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4283455669"/>
                  </a:ext>
                </a:extLst>
              </a:tr>
              <a:tr h="418011">
                <a:tc>
                  <a:txBody>
                    <a:bodyPr/>
                    <a:lstStyle/>
                    <a:p>
                      <a:pPr algn="ctr" fontAlgn="ctr"/>
                      <a:r>
                        <a:rPr lang="en-US" sz="1500" b="0" i="0" u="none" strike="noStrike">
                          <a:solidFill>
                            <a:srgbClr val="000000"/>
                          </a:solidFill>
                          <a:effectLst/>
                          <a:latin typeface="Calibri" panose="020F0502020204030204" pitchFamily="34" charset="0"/>
                        </a:rPr>
                        <a:t>gospodarstvo</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272</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650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600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388</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647893218"/>
                  </a:ext>
                </a:extLst>
              </a:tr>
              <a:tr h="418011">
                <a:tc>
                  <a:txBody>
                    <a:bodyPr/>
                    <a:lstStyle/>
                    <a:p>
                      <a:pPr algn="ctr" fontAlgn="ctr"/>
                      <a:r>
                        <a:rPr lang="en-US" sz="1500" b="0" i="0" u="none" strike="noStrike">
                          <a:solidFill>
                            <a:srgbClr val="000000"/>
                          </a:solidFill>
                          <a:effectLst/>
                          <a:latin typeface="Calibri" panose="020F0502020204030204" pitchFamily="34" charset="0"/>
                        </a:rPr>
                        <a:t>javni red i mir</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247</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650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650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428</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558441902"/>
                  </a:ext>
                </a:extLst>
              </a:tr>
              <a:tr h="418011">
                <a:tc>
                  <a:txBody>
                    <a:bodyPr/>
                    <a:lstStyle/>
                    <a:p>
                      <a:pPr algn="ctr" fontAlgn="ctr"/>
                      <a:r>
                        <a:rPr lang="en-US" sz="1500" b="0" i="0" u="none" strike="noStrike">
                          <a:solidFill>
                            <a:srgbClr val="000000"/>
                          </a:solidFill>
                          <a:effectLst/>
                          <a:latin typeface="Calibri" panose="020F0502020204030204" pitchFamily="34" charset="0"/>
                        </a:rPr>
                        <a:t>promet</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209</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800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700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panose="020F0502020204030204" pitchFamily="34" charset="0"/>
                        </a:rPr>
                        <a:t>505</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619936879"/>
                  </a:ext>
                </a:extLst>
              </a:tr>
            </a:tbl>
          </a:graphicData>
        </a:graphic>
      </p:graphicFrame>
    </p:spTree>
    <p:extLst>
      <p:ext uri="{BB962C8B-B14F-4D97-AF65-F5344CB8AC3E}">
        <p14:creationId xmlns:p14="http://schemas.microsoft.com/office/powerpoint/2010/main" val="4946571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274320" y="205309"/>
            <a:ext cx="12344400" cy="1143000"/>
          </a:xfrm>
        </p:spPr>
        <p:txBody>
          <a:bodyPr/>
          <a:lstStyle/>
          <a:p>
            <a:r>
              <a:rPr lang="hr-HR" dirty="0">
                <a:cs typeface="IBM Plex Arabic" panose="020B0503050203000203" pitchFamily="34" charset="-78"/>
              </a:rPr>
              <a:t>Općinski – prekršajni postupak – rezultati</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2" name="Table 1">
            <a:extLst>
              <a:ext uri="{FF2B5EF4-FFF2-40B4-BE49-F238E27FC236}">
                <a16:creationId xmlns:a16="http://schemas.microsoft.com/office/drawing/2014/main" id="{93B068F9-3EB1-43E9-A914-93944A37EDD8}"/>
              </a:ext>
            </a:extLst>
          </p:cNvPr>
          <p:cNvGraphicFramePr>
            <a:graphicFrameLocks noGrp="1"/>
          </p:cNvGraphicFramePr>
          <p:nvPr>
            <p:extLst>
              <p:ext uri="{D42A27DB-BD31-4B8C-83A1-F6EECF244321}">
                <p14:modId xmlns:p14="http://schemas.microsoft.com/office/powerpoint/2010/main" val="2778398299"/>
              </p:ext>
            </p:extLst>
          </p:nvPr>
        </p:nvGraphicFramePr>
        <p:xfrm>
          <a:off x="1346125" y="1444942"/>
          <a:ext cx="8189110" cy="5339715"/>
        </p:xfrm>
        <a:graphic>
          <a:graphicData uri="http://schemas.openxmlformats.org/drawingml/2006/table">
            <a:tbl>
              <a:tblPr/>
              <a:tblGrid>
                <a:gridCol w="2293431">
                  <a:extLst>
                    <a:ext uri="{9D8B030D-6E8A-4147-A177-3AD203B41FA5}">
                      <a16:colId xmlns:a16="http://schemas.microsoft.com/office/drawing/2014/main" val="4022414774"/>
                    </a:ext>
                  </a:extLst>
                </a:gridCol>
                <a:gridCol w="1717071">
                  <a:extLst>
                    <a:ext uri="{9D8B030D-6E8A-4147-A177-3AD203B41FA5}">
                      <a16:colId xmlns:a16="http://schemas.microsoft.com/office/drawing/2014/main" val="2714801115"/>
                    </a:ext>
                  </a:extLst>
                </a:gridCol>
                <a:gridCol w="1044652">
                  <a:extLst>
                    <a:ext uri="{9D8B030D-6E8A-4147-A177-3AD203B41FA5}">
                      <a16:colId xmlns:a16="http://schemas.microsoft.com/office/drawing/2014/main" val="3181842149"/>
                    </a:ext>
                  </a:extLst>
                </a:gridCol>
                <a:gridCol w="1044652">
                  <a:extLst>
                    <a:ext uri="{9D8B030D-6E8A-4147-A177-3AD203B41FA5}">
                      <a16:colId xmlns:a16="http://schemas.microsoft.com/office/drawing/2014/main" val="1318240110"/>
                    </a:ext>
                  </a:extLst>
                </a:gridCol>
                <a:gridCol w="1044652">
                  <a:extLst>
                    <a:ext uri="{9D8B030D-6E8A-4147-A177-3AD203B41FA5}">
                      <a16:colId xmlns:a16="http://schemas.microsoft.com/office/drawing/2014/main" val="2369694940"/>
                    </a:ext>
                  </a:extLst>
                </a:gridCol>
                <a:gridCol w="1044652">
                  <a:extLst>
                    <a:ext uri="{9D8B030D-6E8A-4147-A177-3AD203B41FA5}">
                      <a16:colId xmlns:a16="http://schemas.microsoft.com/office/drawing/2014/main" val="772314303"/>
                    </a:ext>
                  </a:extLst>
                </a:gridCol>
              </a:tblGrid>
              <a:tr h="190500">
                <a:tc>
                  <a:txBody>
                    <a:bodyPr/>
                    <a:lstStyle/>
                    <a:p>
                      <a:pPr algn="ctr" fontAlgn="ctr"/>
                      <a:r>
                        <a:rPr lang="en-US" sz="1400" b="1" i="0" u="none" strike="noStrike" dirty="0" err="1">
                          <a:solidFill>
                            <a:srgbClr val="000000"/>
                          </a:solidFill>
                          <a:effectLst/>
                          <a:latin typeface="Calibri" panose="020F0502020204030204" pitchFamily="34" charset="0"/>
                        </a:rPr>
                        <a:t>vrsta</a:t>
                      </a:r>
                      <a:r>
                        <a:rPr lang="en-US" sz="1400" b="1" i="0" u="none" strike="noStrike" dirty="0">
                          <a:solidFill>
                            <a:srgbClr val="000000"/>
                          </a:solidFill>
                          <a:effectLst/>
                          <a:latin typeface="Calibri" panose="020F0502020204030204" pitchFamily="34" charset="0"/>
                        </a:rPr>
                        <a:t> </a:t>
                      </a:r>
                      <a:r>
                        <a:rPr lang="en-US" sz="1400" b="1" i="0" u="none" strike="noStrike" dirty="0" err="1">
                          <a:solidFill>
                            <a:srgbClr val="000000"/>
                          </a:solidFill>
                          <a:effectLst/>
                          <a:latin typeface="Calibri" panose="020F0502020204030204" pitchFamily="34" charset="0"/>
                        </a:rPr>
                        <a:t>predmeta</a:t>
                      </a:r>
                      <a:endParaRPr lang="en-US" sz="1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err="1">
                          <a:solidFill>
                            <a:srgbClr val="000000"/>
                          </a:solidFill>
                          <a:effectLst/>
                          <a:latin typeface="Calibri" panose="020F0502020204030204" pitchFamily="34" charset="0"/>
                        </a:rPr>
                        <a:t>složenost</a:t>
                      </a:r>
                      <a:endParaRPr lang="en-US" sz="1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minute</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OM </a:t>
                      </a:r>
                      <a:r>
                        <a:rPr lang="en-US" sz="1400" b="1" i="0" u="none" strike="noStrike" dirty="0" err="1">
                          <a:solidFill>
                            <a:srgbClr val="000000"/>
                          </a:solidFill>
                          <a:effectLst/>
                          <a:latin typeface="Calibri" panose="020F0502020204030204" pitchFamily="34" charset="0"/>
                        </a:rPr>
                        <a:t>prije</a:t>
                      </a:r>
                      <a:endParaRPr lang="en-US" sz="1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OM sad</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po </a:t>
                      </a:r>
                      <a:r>
                        <a:rPr lang="en-US" sz="1400" b="1" i="0" u="none" strike="noStrike" dirty="0" err="1">
                          <a:solidFill>
                            <a:srgbClr val="000000"/>
                          </a:solidFill>
                          <a:effectLst/>
                          <a:latin typeface="Calibri" panose="020F0502020204030204" pitchFamily="34" charset="0"/>
                        </a:rPr>
                        <a:t>rezultatima</a:t>
                      </a:r>
                      <a:endParaRPr lang="en-US" sz="1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extLst>
                  <a:ext uri="{0D108BD9-81ED-4DB2-BD59-A6C34878D82A}">
                    <a16:rowId xmlns:a16="http://schemas.microsoft.com/office/drawing/2014/main" val="3500959633"/>
                  </a:ext>
                </a:extLst>
              </a:tr>
              <a:tr h="190500">
                <a:tc>
                  <a:txBody>
                    <a:bodyPr/>
                    <a:lstStyle/>
                    <a:p>
                      <a:pPr algn="ctr" fontAlgn="ctr"/>
                      <a:r>
                        <a:rPr lang="en-US" sz="1400" b="0" i="0" u="none" strike="noStrike">
                          <a:solidFill>
                            <a:srgbClr val="000000"/>
                          </a:solidFill>
                          <a:effectLst/>
                          <a:latin typeface="Calibri" panose="020F0502020204030204" pitchFamily="34" charset="0"/>
                        </a:rPr>
                        <a:t>regulator</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1525</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650</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80</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69</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805869400"/>
                  </a:ext>
                </a:extLst>
              </a:tr>
              <a:tr h="190500">
                <a:tc>
                  <a:txBody>
                    <a:bodyPr/>
                    <a:lstStyle/>
                    <a:p>
                      <a:pPr algn="ctr" fontAlgn="ctr"/>
                      <a:r>
                        <a:rPr lang="en-US" sz="1400" b="0" i="0" u="none" strike="noStrike">
                          <a:solidFill>
                            <a:srgbClr val="000000"/>
                          </a:solidFill>
                          <a:effectLst/>
                          <a:latin typeface="Calibri" panose="020F0502020204030204" pitchFamily="34" charset="0"/>
                        </a:rPr>
                        <a:t>ZZNO</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307</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650</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300</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344</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859341185"/>
                  </a:ext>
                </a:extLst>
              </a:tr>
              <a:tr h="190500">
                <a:tc rowSpan="5">
                  <a:txBody>
                    <a:bodyPr/>
                    <a:lstStyle/>
                    <a:p>
                      <a:pPr algn="ctr" fontAlgn="ctr"/>
                      <a:r>
                        <a:rPr lang="en-US" sz="1400" b="0" i="0" u="none" strike="noStrike">
                          <a:solidFill>
                            <a:srgbClr val="000000"/>
                          </a:solidFill>
                          <a:effectLst/>
                          <a:latin typeface="Calibri" panose="020F0502020204030204" pitchFamily="34" charset="0"/>
                        </a:rPr>
                        <a:t>financije</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neovisno o složenosti</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281</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650</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600</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376</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623070446"/>
                  </a:ext>
                </a:extLst>
              </a:tr>
              <a:tr h="190500">
                <a:tc vMerge="1">
                  <a:txBody>
                    <a:bodyPr/>
                    <a:lstStyle/>
                    <a:p>
                      <a:endParaRPr lang="en-US"/>
                    </a:p>
                  </a:txBody>
                  <a:tcPr/>
                </a:tc>
                <a:tc>
                  <a:txBody>
                    <a:bodyPr/>
                    <a:lstStyle/>
                    <a:p>
                      <a:pPr algn="ctr" fontAlgn="b"/>
                      <a:r>
                        <a:rPr lang="en-US" sz="1400" b="0" i="0" u="none" strike="noStrike" dirty="0" err="1">
                          <a:solidFill>
                            <a:srgbClr val="000000"/>
                          </a:solidFill>
                          <a:effectLst/>
                          <a:latin typeface="Calibri" panose="020F0502020204030204" pitchFamily="34" charset="0"/>
                        </a:rPr>
                        <a:t>jednostavan</a:t>
                      </a:r>
                      <a:endParaRPr lang="en-US" sz="1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chemeClr val="bg2">
                        <a:lumMod val="9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124</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chemeClr val="bg2">
                        <a:lumMod val="9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650</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chemeClr val="bg2">
                        <a:lumMod val="9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600</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chemeClr val="bg2">
                        <a:lumMod val="9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852</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586606221"/>
                  </a:ext>
                </a:extLst>
              </a:tr>
              <a:tr h="190500">
                <a:tc vMerge="1">
                  <a:txBody>
                    <a:bodyPr/>
                    <a:lstStyle/>
                    <a:p>
                      <a:endParaRPr lang="en-US"/>
                    </a:p>
                  </a:txBody>
                  <a:tcPr/>
                </a:tc>
                <a:tc>
                  <a:txBody>
                    <a:bodyPr/>
                    <a:lstStyle/>
                    <a:p>
                      <a:pPr algn="ctr" fontAlgn="b"/>
                      <a:r>
                        <a:rPr lang="en-US" sz="1400" b="0" i="0" u="none" strike="noStrike" dirty="0" err="1">
                          <a:solidFill>
                            <a:srgbClr val="000000"/>
                          </a:solidFill>
                          <a:effectLst/>
                          <a:latin typeface="Calibri" panose="020F0502020204030204" pitchFamily="34" charset="0"/>
                        </a:rPr>
                        <a:t>srednje</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složen</a:t>
                      </a:r>
                      <a:endParaRPr lang="en-US" sz="1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257</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650</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600</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411</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117130669"/>
                  </a:ext>
                </a:extLst>
              </a:tr>
              <a:tr h="190500">
                <a:tc vMerge="1">
                  <a:txBody>
                    <a:bodyPr/>
                    <a:lstStyle/>
                    <a:p>
                      <a:endParaRPr lang="en-US"/>
                    </a:p>
                  </a:txBody>
                  <a:tcPr/>
                </a:tc>
                <a:tc>
                  <a:txBody>
                    <a:bodyPr/>
                    <a:lstStyle/>
                    <a:p>
                      <a:pPr algn="ctr" fontAlgn="b"/>
                      <a:r>
                        <a:rPr lang="en-US" sz="1400" b="0" i="0" u="none" strike="noStrike" dirty="0" err="1">
                          <a:solidFill>
                            <a:srgbClr val="000000"/>
                          </a:solidFill>
                          <a:effectLst/>
                          <a:latin typeface="Calibri" panose="020F0502020204030204" pitchFamily="34" charset="0"/>
                        </a:rPr>
                        <a:t>složen</a:t>
                      </a:r>
                      <a:endParaRPr lang="en-US" sz="1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400" b="0" i="0" u="none" strike="noStrike">
                          <a:solidFill>
                            <a:srgbClr val="000000"/>
                          </a:solidFill>
                          <a:effectLst/>
                          <a:latin typeface="Calibri" panose="020F0502020204030204" pitchFamily="34" charset="0"/>
                        </a:rPr>
                        <a:t>472</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400" b="0" i="0" u="none" strike="noStrike">
                          <a:solidFill>
                            <a:srgbClr val="000000"/>
                          </a:solidFill>
                          <a:effectLst/>
                          <a:latin typeface="Calibri" panose="020F0502020204030204" pitchFamily="34" charset="0"/>
                        </a:rPr>
                        <a:t>650</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400" b="0" i="0" u="none" strike="noStrike" dirty="0">
                          <a:solidFill>
                            <a:srgbClr val="000000"/>
                          </a:solidFill>
                          <a:effectLst/>
                          <a:latin typeface="Calibri" panose="020F0502020204030204" pitchFamily="34" charset="0"/>
                        </a:rPr>
                        <a:t>600</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400" b="0" i="0" u="none" strike="noStrike" dirty="0">
                          <a:solidFill>
                            <a:srgbClr val="000000"/>
                          </a:solidFill>
                          <a:effectLst/>
                          <a:latin typeface="Calibri" panose="020F0502020204030204" pitchFamily="34" charset="0"/>
                        </a:rPr>
                        <a:t>224</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extLst>
                  <a:ext uri="{0D108BD9-81ED-4DB2-BD59-A6C34878D82A}">
                    <a16:rowId xmlns:a16="http://schemas.microsoft.com/office/drawing/2014/main" val="3963998757"/>
                  </a:ext>
                </a:extLst>
              </a:tr>
              <a:tr h="190500">
                <a:tc vMerge="1">
                  <a:txBody>
                    <a:bodyPr/>
                    <a:lstStyle/>
                    <a:p>
                      <a:endParaRPr lang="en-US"/>
                    </a:p>
                  </a:txBody>
                  <a:tcPr/>
                </a:tc>
                <a:tc>
                  <a:txBody>
                    <a:bodyPr/>
                    <a:lstStyle/>
                    <a:p>
                      <a:pPr algn="ctr" fontAlgn="b"/>
                      <a:r>
                        <a:rPr lang="en-US" sz="1400" b="0" i="0" u="none" strike="noStrike">
                          <a:solidFill>
                            <a:srgbClr val="000000"/>
                          </a:solidFill>
                          <a:effectLst/>
                          <a:latin typeface="Calibri" panose="020F0502020204030204" pitchFamily="34" charset="0"/>
                        </a:rPr>
                        <a:t>nije procijeneno</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203</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650</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600</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520</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506165818"/>
                  </a:ext>
                </a:extLst>
              </a:tr>
              <a:tr h="190500">
                <a:tc rowSpan="5">
                  <a:txBody>
                    <a:bodyPr/>
                    <a:lstStyle/>
                    <a:p>
                      <a:pPr algn="ctr" fontAlgn="ctr"/>
                      <a:r>
                        <a:rPr lang="en-US" sz="1400" b="0" i="0" u="none" strike="noStrike">
                          <a:solidFill>
                            <a:srgbClr val="000000"/>
                          </a:solidFill>
                          <a:effectLst/>
                          <a:latin typeface="Calibri" panose="020F0502020204030204" pitchFamily="34" charset="0"/>
                        </a:rPr>
                        <a:t>gospodarstvo</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neovisno o složenosti</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272</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650</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600</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388</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129850940"/>
                  </a:ext>
                </a:extLst>
              </a:tr>
              <a:tr h="190500">
                <a:tc vMerge="1">
                  <a:txBody>
                    <a:bodyPr/>
                    <a:lstStyle/>
                    <a:p>
                      <a:endParaRPr lang="en-US"/>
                    </a:p>
                  </a:txBody>
                  <a:tcPr/>
                </a:tc>
                <a:tc>
                  <a:txBody>
                    <a:bodyPr/>
                    <a:lstStyle/>
                    <a:p>
                      <a:pPr algn="ctr" fontAlgn="b"/>
                      <a:r>
                        <a:rPr lang="en-US" sz="1400" b="0" i="0" u="none" strike="noStrike" dirty="0" err="1">
                          <a:solidFill>
                            <a:srgbClr val="000000"/>
                          </a:solidFill>
                          <a:effectLst/>
                          <a:latin typeface="Calibri" panose="020F0502020204030204" pitchFamily="34" charset="0"/>
                        </a:rPr>
                        <a:t>jednostavan</a:t>
                      </a:r>
                      <a:endParaRPr lang="en-US" sz="1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chemeClr val="bg2">
                        <a:lumMod val="9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162</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chemeClr val="bg2">
                        <a:lumMod val="9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650</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chemeClr val="bg2">
                        <a:lumMod val="9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600</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chemeClr val="bg2">
                        <a:lumMod val="9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652</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309350098"/>
                  </a:ext>
                </a:extLst>
              </a:tr>
              <a:tr h="190500">
                <a:tc vMerge="1">
                  <a:txBody>
                    <a:bodyPr/>
                    <a:lstStyle/>
                    <a:p>
                      <a:endParaRPr lang="en-US"/>
                    </a:p>
                  </a:txBody>
                  <a:tcPr/>
                </a:tc>
                <a:tc>
                  <a:txBody>
                    <a:bodyPr/>
                    <a:lstStyle/>
                    <a:p>
                      <a:pPr algn="ctr" fontAlgn="b"/>
                      <a:r>
                        <a:rPr lang="en-US" sz="1400" b="0" i="0" u="none" strike="noStrike">
                          <a:solidFill>
                            <a:srgbClr val="000000"/>
                          </a:solidFill>
                          <a:effectLst/>
                          <a:latin typeface="Calibri" panose="020F0502020204030204" pitchFamily="34" charset="0"/>
                        </a:rPr>
                        <a:t>srednje složen</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258</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650</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600</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409</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427547242"/>
                  </a:ext>
                </a:extLst>
              </a:tr>
              <a:tr h="190500">
                <a:tc vMerge="1">
                  <a:txBody>
                    <a:bodyPr/>
                    <a:lstStyle/>
                    <a:p>
                      <a:endParaRPr lang="en-US"/>
                    </a:p>
                  </a:txBody>
                  <a:tcPr/>
                </a:tc>
                <a:tc>
                  <a:txBody>
                    <a:bodyPr/>
                    <a:lstStyle/>
                    <a:p>
                      <a:pPr algn="ctr" fontAlgn="b"/>
                      <a:r>
                        <a:rPr lang="en-US" sz="1400" b="0" i="0" u="none" strike="noStrike" dirty="0" err="1">
                          <a:solidFill>
                            <a:srgbClr val="000000"/>
                          </a:solidFill>
                          <a:effectLst/>
                          <a:latin typeface="Calibri" panose="020F0502020204030204" pitchFamily="34" charset="0"/>
                        </a:rPr>
                        <a:t>složen</a:t>
                      </a:r>
                      <a:endParaRPr lang="en-US" sz="1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4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400" b="0" i="0" u="none" strike="noStrike" dirty="0">
                          <a:solidFill>
                            <a:srgbClr val="000000"/>
                          </a:solidFill>
                          <a:effectLst/>
                          <a:latin typeface="Calibri" panose="020F0502020204030204" pitchFamily="34" charset="0"/>
                        </a:rPr>
                        <a:t>650</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400" b="0" i="0" u="none" strike="noStrike" dirty="0">
                          <a:solidFill>
                            <a:srgbClr val="000000"/>
                          </a:solidFill>
                          <a:effectLst/>
                          <a:latin typeface="Calibri" panose="020F0502020204030204" pitchFamily="34" charset="0"/>
                        </a:rPr>
                        <a:t>600</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400" b="0" i="0" u="none" strike="noStrike" dirty="0">
                          <a:solidFill>
                            <a:srgbClr val="000000"/>
                          </a:solidFill>
                          <a:effectLst/>
                          <a:latin typeface="Calibri" panose="020F0502020204030204" pitchFamily="34" charset="0"/>
                        </a:rPr>
                        <a:t>213</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extLst>
                  <a:ext uri="{0D108BD9-81ED-4DB2-BD59-A6C34878D82A}">
                    <a16:rowId xmlns:a16="http://schemas.microsoft.com/office/drawing/2014/main" val="1539915742"/>
                  </a:ext>
                </a:extLst>
              </a:tr>
              <a:tr h="190500">
                <a:tc vMerge="1">
                  <a:txBody>
                    <a:bodyPr/>
                    <a:lstStyle/>
                    <a:p>
                      <a:endParaRPr lang="en-US"/>
                    </a:p>
                  </a:txBody>
                  <a:tcPr/>
                </a:tc>
                <a:tc>
                  <a:txBody>
                    <a:bodyPr/>
                    <a:lstStyle/>
                    <a:p>
                      <a:pPr algn="ctr" fontAlgn="b"/>
                      <a:r>
                        <a:rPr lang="en-US" sz="1400" b="0" i="0" u="none" strike="noStrike">
                          <a:solidFill>
                            <a:srgbClr val="000000"/>
                          </a:solidFill>
                          <a:effectLst/>
                          <a:latin typeface="Calibri" panose="020F0502020204030204" pitchFamily="34" charset="0"/>
                        </a:rPr>
                        <a:t>nije procijeneno</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216</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650</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600</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489</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342185983"/>
                  </a:ext>
                </a:extLst>
              </a:tr>
              <a:tr h="190500">
                <a:tc rowSpan="5">
                  <a:txBody>
                    <a:bodyPr/>
                    <a:lstStyle/>
                    <a:p>
                      <a:pPr algn="ctr" fontAlgn="ctr"/>
                      <a:r>
                        <a:rPr lang="en-US" sz="1400" b="0" i="0" u="none" strike="noStrike">
                          <a:solidFill>
                            <a:srgbClr val="000000"/>
                          </a:solidFill>
                          <a:effectLst/>
                          <a:latin typeface="Calibri" panose="020F0502020204030204" pitchFamily="34" charset="0"/>
                        </a:rPr>
                        <a:t>javni red i mir</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neovisno o složenosti</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247</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650</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650</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428</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899710"/>
                  </a:ext>
                </a:extLst>
              </a:tr>
              <a:tr h="190500">
                <a:tc vMerge="1">
                  <a:txBody>
                    <a:bodyPr/>
                    <a:lstStyle/>
                    <a:p>
                      <a:endParaRPr lang="en-US"/>
                    </a:p>
                  </a:txBody>
                  <a:tcPr/>
                </a:tc>
                <a:tc>
                  <a:txBody>
                    <a:bodyPr/>
                    <a:lstStyle/>
                    <a:p>
                      <a:pPr algn="ctr" fontAlgn="b"/>
                      <a:r>
                        <a:rPr lang="en-US" sz="1400" b="0" i="0" u="none" strike="noStrike" dirty="0" err="1">
                          <a:solidFill>
                            <a:srgbClr val="000000"/>
                          </a:solidFill>
                          <a:effectLst/>
                          <a:latin typeface="Calibri" panose="020F0502020204030204" pitchFamily="34" charset="0"/>
                        </a:rPr>
                        <a:t>jednostavan</a:t>
                      </a:r>
                      <a:endParaRPr lang="en-US" sz="1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chemeClr val="bg2">
                        <a:lumMod val="9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216</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chemeClr val="bg2">
                        <a:lumMod val="9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650</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chemeClr val="bg2">
                        <a:lumMod val="9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650</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chemeClr val="bg2">
                        <a:lumMod val="9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4112819134"/>
                  </a:ext>
                </a:extLst>
              </a:tr>
              <a:tr h="190500">
                <a:tc vMerge="1">
                  <a:txBody>
                    <a:bodyPr/>
                    <a:lstStyle/>
                    <a:p>
                      <a:endParaRPr lang="en-US"/>
                    </a:p>
                  </a:txBody>
                  <a:tcPr/>
                </a:tc>
                <a:tc>
                  <a:txBody>
                    <a:bodyPr/>
                    <a:lstStyle/>
                    <a:p>
                      <a:pPr algn="ctr" fontAlgn="b"/>
                      <a:r>
                        <a:rPr lang="en-US" sz="1400" b="0" i="0" u="none" strike="noStrike">
                          <a:solidFill>
                            <a:srgbClr val="000000"/>
                          </a:solidFill>
                          <a:effectLst/>
                          <a:latin typeface="Calibri" panose="020F0502020204030204" pitchFamily="34" charset="0"/>
                        </a:rPr>
                        <a:t>srednje složen</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228</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650</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650</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463</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792401660"/>
                  </a:ext>
                </a:extLst>
              </a:tr>
              <a:tr h="190500">
                <a:tc vMerge="1">
                  <a:txBody>
                    <a:bodyPr/>
                    <a:lstStyle/>
                    <a:p>
                      <a:endParaRPr lang="en-US"/>
                    </a:p>
                  </a:txBody>
                  <a:tcPr/>
                </a:tc>
                <a:tc>
                  <a:txBody>
                    <a:bodyPr/>
                    <a:lstStyle/>
                    <a:p>
                      <a:pPr algn="ctr" fontAlgn="b"/>
                      <a:r>
                        <a:rPr lang="en-US" sz="1400" b="0" i="0" u="none" strike="noStrike" dirty="0" err="1">
                          <a:solidFill>
                            <a:srgbClr val="000000"/>
                          </a:solidFill>
                          <a:effectLst/>
                          <a:latin typeface="Calibri" panose="020F0502020204030204" pitchFamily="34" charset="0"/>
                        </a:rPr>
                        <a:t>složen</a:t>
                      </a:r>
                      <a:endParaRPr lang="en-US" sz="1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400" b="0" i="0" u="none" strike="noStrike" dirty="0">
                          <a:solidFill>
                            <a:srgbClr val="000000"/>
                          </a:solidFill>
                          <a:effectLst/>
                          <a:latin typeface="Calibri" panose="020F0502020204030204" pitchFamily="34" charset="0"/>
                        </a:rPr>
                        <a:t>353</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400" b="0" i="0" u="none" strike="noStrike" dirty="0">
                          <a:solidFill>
                            <a:srgbClr val="000000"/>
                          </a:solidFill>
                          <a:effectLst/>
                          <a:latin typeface="Calibri" panose="020F0502020204030204" pitchFamily="34" charset="0"/>
                        </a:rPr>
                        <a:t>650</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400" b="0" i="0" u="none" strike="noStrike" dirty="0">
                          <a:solidFill>
                            <a:srgbClr val="000000"/>
                          </a:solidFill>
                          <a:effectLst/>
                          <a:latin typeface="Calibri" panose="020F0502020204030204" pitchFamily="34" charset="0"/>
                        </a:rPr>
                        <a:t>650</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400" b="0" i="0" u="none" strike="noStrike" dirty="0">
                          <a:solidFill>
                            <a:srgbClr val="000000"/>
                          </a:solidFill>
                          <a:effectLst/>
                          <a:latin typeface="Calibri" panose="020F0502020204030204" pitchFamily="34" charset="0"/>
                        </a:rPr>
                        <a:t>299</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extLst>
                  <a:ext uri="{0D108BD9-81ED-4DB2-BD59-A6C34878D82A}">
                    <a16:rowId xmlns:a16="http://schemas.microsoft.com/office/drawing/2014/main" val="2997751100"/>
                  </a:ext>
                </a:extLst>
              </a:tr>
              <a:tr h="190500">
                <a:tc vMerge="1">
                  <a:txBody>
                    <a:bodyPr/>
                    <a:lstStyle/>
                    <a:p>
                      <a:endParaRPr lang="en-US"/>
                    </a:p>
                  </a:txBody>
                  <a:tcPr/>
                </a:tc>
                <a:tc>
                  <a:txBody>
                    <a:bodyPr/>
                    <a:lstStyle/>
                    <a:p>
                      <a:pPr algn="ctr" fontAlgn="b"/>
                      <a:r>
                        <a:rPr lang="en-US" sz="1400" b="0" i="0" u="none" strike="noStrike">
                          <a:solidFill>
                            <a:srgbClr val="000000"/>
                          </a:solidFill>
                          <a:effectLst/>
                          <a:latin typeface="Calibri" panose="020F0502020204030204" pitchFamily="34" charset="0"/>
                        </a:rPr>
                        <a:t>nije procijeneno</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178</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650</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650</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593</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470074495"/>
                  </a:ext>
                </a:extLst>
              </a:tr>
              <a:tr h="190500">
                <a:tc rowSpan="5">
                  <a:txBody>
                    <a:bodyPr/>
                    <a:lstStyle/>
                    <a:p>
                      <a:pPr algn="ctr" fontAlgn="ctr"/>
                      <a:r>
                        <a:rPr lang="en-US" sz="1400" b="0" i="0" u="none" strike="noStrike">
                          <a:solidFill>
                            <a:srgbClr val="000000"/>
                          </a:solidFill>
                          <a:effectLst/>
                          <a:latin typeface="Calibri" panose="020F0502020204030204" pitchFamily="34" charset="0"/>
                        </a:rPr>
                        <a:t>promet</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neovisno o složenosti</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209</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800</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700</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505</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944535591"/>
                  </a:ext>
                </a:extLst>
              </a:tr>
              <a:tr h="190500">
                <a:tc vMerge="1">
                  <a:txBody>
                    <a:bodyPr/>
                    <a:lstStyle/>
                    <a:p>
                      <a:endParaRPr lang="en-US"/>
                    </a:p>
                  </a:txBody>
                  <a:tcPr/>
                </a:tc>
                <a:tc>
                  <a:txBody>
                    <a:bodyPr/>
                    <a:lstStyle/>
                    <a:p>
                      <a:pPr algn="ctr" fontAlgn="b"/>
                      <a:r>
                        <a:rPr lang="en-US" sz="1400" b="0" i="0" u="none" strike="noStrike" dirty="0" err="1">
                          <a:solidFill>
                            <a:srgbClr val="000000"/>
                          </a:solidFill>
                          <a:effectLst/>
                          <a:latin typeface="Calibri" panose="020F0502020204030204" pitchFamily="34" charset="0"/>
                        </a:rPr>
                        <a:t>jednostavan</a:t>
                      </a:r>
                      <a:endParaRPr lang="en-US" sz="1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chemeClr val="bg2">
                        <a:lumMod val="9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178</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chemeClr val="bg2">
                        <a:lumMod val="9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800</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chemeClr val="bg2">
                        <a:lumMod val="9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700</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chemeClr val="bg2">
                        <a:lumMod val="9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593</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3571072194"/>
                  </a:ext>
                </a:extLst>
              </a:tr>
              <a:tr h="190500">
                <a:tc vMerge="1">
                  <a:txBody>
                    <a:bodyPr/>
                    <a:lstStyle/>
                    <a:p>
                      <a:endParaRPr lang="en-US"/>
                    </a:p>
                  </a:txBody>
                  <a:tcPr/>
                </a:tc>
                <a:tc>
                  <a:txBody>
                    <a:bodyPr/>
                    <a:lstStyle/>
                    <a:p>
                      <a:pPr algn="ctr" fontAlgn="b"/>
                      <a:r>
                        <a:rPr lang="en-US" sz="1400" b="0" i="0" u="none" strike="noStrike">
                          <a:solidFill>
                            <a:srgbClr val="000000"/>
                          </a:solidFill>
                          <a:effectLst/>
                          <a:latin typeface="Calibri" panose="020F0502020204030204" pitchFamily="34" charset="0"/>
                        </a:rPr>
                        <a:t>srednje složen</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215</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800</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700</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491</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578109920"/>
                  </a:ext>
                </a:extLst>
              </a:tr>
              <a:tr h="190500">
                <a:tc vMerge="1">
                  <a:txBody>
                    <a:bodyPr/>
                    <a:lstStyle/>
                    <a:p>
                      <a:endParaRPr lang="en-US"/>
                    </a:p>
                  </a:txBody>
                  <a:tcPr/>
                </a:tc>
                <a:tc>
                  <a:txBody>
                    <a:bodyPr/>
                    <a:lstStyle/>
                    <a:p>
                      <a:pPr algn="ctr" fontAlgn="b"/>
                      <a:r>
                        <a:rPr lang="en-US" sz="1400" b="0" i="0" u="none" strike="noStrike" dirty="0" err="1">
                          <a:solidFill>
                            <a:srgbClr val="000000"/>
                          </a:solidFill>
                          <a:effectLst/>
                          <a:latin typeface="Calibri" panose="020F0502020204030204" pitchFamily="34" charset="0"/>
                        </a:rPr>
                        <a:t>složen</a:t>
                      </a:r>
                      <a:endParaRPr lang="en-US" sz="1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400" b="0" i="0" u="none" strike="noStrike" dirty="0">
                          <a:solidFill>
                            <a:srgbClr val="000000"/>
                          </a:solidFill>
                          <a:effectLst/>
                          <a:latin typeface="Calibri" panose="020F0502020204030204" pitchFamily="34" charset="0"/>
                        </a:rPr>
                        <a:t>303</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400" b="0" i="0" u="none" strike="noStrike" dirty="0">
                          <a:solidFill>
                            <a:srgbClr val="000000"/>
                          </a:solidFill>
                          <a:effectLst/>
                          <a:latin typeface="Calibri" panose="020F0502020204030204" pitchFamily="34" charset="0"/>
                        </a:rPr>
                        <a:t>800</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400" b="0" i="0" u="none" strike="noStrike" dirty="0">
                          <a:solidFill>
                            <a:srgbClr val="000000"/>
                          </a:solidFill>
                          <a:effectLst/>
                          <a:latin typeface="Calibri" panose="020F0502020204030204" pitchFamily="34" charset="0"/>
                        </a:rPr>
                        <a:t>700</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400" b="0" i="0" u="none" strike="noStrike" dirty="0">
                          <a:solidFill>
                            <a:srgbClr val="000000"/>
                          </a:solidFill>
                          <a:effectLst/>
                          <a:latin typeface="Calibri" panose="020F0502020204030204" pitchFamily="34" charset="0"/>
                        </a:rPr>
                        <a:t>349</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extLst>
                  <a:ext uri="{0D108BD9-81ED-4DB2-BD59-A6C34878D82A}">
                    <a16:rowId xmlns:a16="http://schemas.microsoft.com/office/drawing/2014/main" val="1536603821"/>
                  </a:ext>
                </a:extLst>
              </a:tr>
              <a:tr h="190500">
                <a:tc vMerge="1">
                  <a:txBody>
                    <a:bodyPr/>
                    <a:lstStyle/>
                    <a:p>
                      <a:endParaRPr lang="en-US"/>
                    </a:p>
                  </a:txBody>
                  <a:tcPr/>
                </a:tc>
                <a:tc>
                  <a:txBody>
                    <a:bodyPr/>
                    <a:lstStyle/>
                    <a:p>
                      <a:pPr algn="ctr" fontAlgn="b"/>
                      <a:r>
                        <a:rPr lang="en-US" sz="1400" b="0" i="0" u="none" strike="noStrike">
                          <a:solidFill>
                            <a:srgbClr val="000000"/>
                          </a:solidFill>
                          <a:effectLst/>
                          <a:latin typeface="Calibri" panose="020F0502020204030204" pitchFamily="34" charset="0"/>
                        </a:rPr>
                        <a:t>nije procijeneno</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171</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800</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700</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618</a:t>
                      </a:r>
                    </a:p>
                  </a:txBody>
                  <a:tcPr marL="9525" marR="9525" marT="952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799017598"/>
                  </a:ext>
                </a:extLst>
              </a:tr>
            </a:tbl>
          </a:graphicData>
        </a:graphic>
      </p:graphicFrame>
      <p:sp>
        <p:nvSpPr>
          <p:cNvPr id="7" name="Rectangle 6">
            <a:extLst>
              <a:ext uri="{FF2B5EF4-FFF2-40B4-BE49-F238E27FC236}">
                <a16:creationId xmlns:a16="http://schemas.microsoft.com/office/drawing/2014/main" id="{21AC0F5D-8E9E-478C-A2EE-020310CF0D35}"/>
              </a:ext>
            </a:extLst>
          </p:cNvPr>
          <p:cNvSpPr/>
          <p:nvPr/>
        </p:nvSpPr>
        <p:spPr>
          <a:xfrm>
            <a:off x="10515600" y="3228723"/>
            <a:ext cx="2314876" cy="1772152"/>
          </a:xfrm>
          <a:prstGeom prst="rect">
            <a:avLst/>
          </a:prstGeom>
        </p:spPr>
        <p:txBody>
          <a:bodyPr wrap="square">
            <a:spAutoFit/>
          </a:bodyPr>
          <a:lstStyle/>
          <a:p>
            <a:pPr algn="ctr">
              <a:lnSpc>
                <a:spcPct val="105000"/>
              </a:lnSpc>
              <a:spcBef>
                <a:spcPts val="1000"/>
              </a:spcBef>
            </a:pPr>
            <a:r>
              <a:rPr lang="hr-HR" sz="1500" dirty="0"/>
              <a:t>Rezultati po složenosti upućuju na to da bi se mogle identificirati kategorije unutar financija i gospodarstva koje bi se posebno vrednovale</a:t>
            </a:r>
            <a:endParaRPr lang="en-US" sz="1500" dirty="0"/>
          </a:p>
        </p:txBody>
      </p:sp>
    </p:spTree>
    <p:extLst>
      <p:ext uri="{BB962C8B-B14F-4D97-AF65-F5344CB8AC3E}">
        <p14:creationId xmlns:p14="http://schemas.microsoft.com/office/powerpoint/2010/main" val="23802269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274320" y="205309"/>
            <a:ext cx="12344400" cy="1143000"/>
          </a:xfrm>
        </p:spPr>
        <p:txBody>
          <a:bodyPr/>
          <a:lstStyle/>
          <a:p>
            <a:r>
              <a:rPr lang="hr-HR" dirty="0">
                <a:cs typeface="IBM Plex Arabic" panose="020B0503050203000203" pitchFamily="34" charset="-78"/>
              </a:rPr>
              <a:t>Općinski – prekršajni postupak – rezultati</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6" name="Chart 5">
            <a:extLst>
              <a:ext uri="{FF2B5EF4-FFF2-40B4-BE49-F238E27FC236}">
                <a16:creationId xmlns:a16="http://schemas.microsoft.com/office/drawing/2014/main" id="{7187799E-5FA8-449F-97F9-3E5AAC2DADF5}"/>
              </a:ext>
            </a:extLst>
          </p:cNvPr>
          <p:cNvGraphicFramePr>
            <a:graphicFrameLocks/>
          </p:cNvGraphicFramePr>
          <p:nvPr>
            <p:extLst>
              <p:ext uri="{D42A27DB-BD31-4B8C-83A1-F6EECF244321}">
                <p14:modId xmlns:p14="http://schemas.microsoft.com/office/powerpoint/2010/main" val="3929184701"/>
              </p:ext>
            </p:extLst>
          </p:nvPr>
        </p:nvGraphicFramePr>
        <p:xfrm>
          <a:off x="1143000" y="1528173"/>
          <a:ext cx="11292840" cy="514393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49595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sp>
        <p:nvSpPr>
          <p:cNvPr id="21" name="Content Placeholder 12">
            <a:extLst>
              <a:ext uri="{FF2B5EF4-FFF2-40B4-BE49-F238E27FC236}">
                <a16:creationId xmlns:a16="http://schemas.microsoft.com/office/drawing/2014/main" id="{1ADDA321-5AA8-4CDB-A31C-E3B22F291C77}"/>
              </a:ext>
            </a:extLst>
          </p:cNvPr>
          <p:cNvSpPr txBox="1">
            <a:spLocks/>
          </p:cNvSpPr>
          <p:nvPr/>
        </p:nvSpPr>
        <p:spPr>
          <a:xfrm>
            <a:off x="1695878" y="1280160"/>
            <a:ext cx="11238643" cy="5094070"/>
          </a:xfrm>
          <a:prstGeom prst="rect">
            <a:avLst/>
          </a:prstGeom>
        </p:spPr>
        <p:txBody>
          <a:bodyPr anchor="ctr"/>
          <a:lstStyle>
            <a:lvl1pPr marL="0" indent="0" algn="l" defTabSz="685800" rtl="0" eaLnBrk="1" latinLnBrk="0" hangingPunct="1">
              <a:lnSpc>
                <a:spcPct val="105000"/>
              </a:lnSpc>
              <a:spcBef>
                <a:spcPts val="750"/>
              </a:spcBef>
              <a:buFontTx/>
              <a:buNone/>
              <a:tabLst/>
              <a:defRPr sz="1300" b="0" i="0" kern="1200">
                <a:solidFill>
                  <a:schemeClr val="tx1"/>
                </a:solidFill>
                <a:latin typeface="IBM Plex Sans" charset="0"/>
                <a:ea typeface="IBM Plex Sans" charset="0"/>
                <a:cs typeface="IBM Plex Sans" charset="0"/>
              </a:defRPr>
            </a:lvl1pPr>
            <a:lvl2pPr marL="142875" indent="-142875" algn="l" defTabSz="685800" rtl="0" eaLnBrk="1" latinLnBrk="0" hangingPunct="1">
              <a:lnSpc>
                <a:spcPct val="105000"/>
              </a:lnSpc>
              <a:spcBef>
                <a:spcPts val="625"/>
              </a:spcBef>
              <a:buFont typeface="LucidaGrande" charset="0"/>
              <a:buChar char="-"/>
              <a:defRPr sz="1300" b="0" i="0" kern="1200">
                <a:solidFill>
                  <a:schemeClr val="tx1"/>
                </a:solidFill>
                <a:latin typeface="IBM Plex Sans" charset="0"/>
                <a:ea typeface="IBM Plex Sans" charset="0"/>
                <a:cs typeface="IBM Plex Sans" charset="0"/>
              </a:defRPr>
            </a:lvl2pPr>
            <a:lvl3pPr marL="285750" indent="-142875" algn="l" defTabSz="685800" rtl="0" eaLnBrk="1" latinLnBrk="0" hangingPunct="1">
              <a:lnSpc>
                <a:spcPct val="105000"/>
              </a:lnSpc>
              <a:spcBef>
                <a:spcPts val="0"/>
              </a:spcBef>
              <a:buSzPct val="80000"/>
              <a:buFont typeface="Arial" panose="020B0604020202020204" pitchFamily="34" charset="0"/>
              <a:buChar char="•"/>
              <a:defRPr sz="1300" b="0" i="0" kern="1200">
                <a:solidFill>
                  <a:schemeClr val="tx1"/>
                </a:solidFill>
                <a:latin typeface="IBM Plex Sans" charset="0"/>
                <a:ea typeface="IBM Plex Sans" charset="0"/>
                <a:cs typeface="IBM Plex Sans" charset="0"/>
              </a:defRPr>
            </a:lvl3pPr>
            <a:lvl4pPr marL="428625" indent="-142875" algn="l" defTabSz="685800" rtl="0" eaLnBrk="1" latinLnBrk="0" hangingPunct="1">
              <a:lnSpc>
                <a:spcPct val="105000"/>
              </a:lnSpc>
              <a:spcBef>
                <a:spcPts val="0"/>
              </a:spcBef>
              <a:buFont typeface=".AppleSystemUIFont" charset="-120"/>
              <a:buChar char="–"/>
              <a:defRPr sz="1300" b="0" i="0" kern="1200">
                <a:solidFill>
                  <a:schemeClr val="tx1"/>
                </a:solidFill>
                <a:latin typeface="IBM Plex Sans" charset="0"/>
                <a:ea typeface="IBM Plex Sans" charset="0"/>
                <a:cs typeface="IBM Plex Sans" charset="0"/>
              </a:defRPr>
            </a:lvl4pPr>
            <a:lvl5pPr marL="571500" indent="-142875" algn="l" defTabSz="685800" rtl="0" eaLnBrk="1" latinLnBrk="0" hangingPunct="1">
              <a:lnSpc>
                <a:spcPct val="105000"/>
              </a:lnSpc>
              <a:spcBef>
                <a:spcPts val="0"/>
              </a:spcBef>
              <a:buSzPct val="80000"/>
              <a:buFont typeface="Arial" panose="020B0604020202020204" pitchFamily="34" charset="0"/>
              <a:buChar char="•"/>
              <a:defRPr sz="1300" b="0" i="0" kern="1200">
                <a:solidFill>
                  <a:schemeClr val="tx1"/>
                </a:solidFill>
                <a:latin typeface="IBM Plex Sans" charset="0"/>
                <a:ea typeface="IBM Plex Sans" charset="0"/>
                <a:cs typeface="IBM Plex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a:spcBef>
                <a:spcPts val="480"/>
              </a:spcBef>
              <a:defRPr/>
            </a:pPr>
            <a:r>
              <a:rPr lang="hr-HR" sz="5000" dirty="0">
                <a:solidFill>
                  <a:srgbClr val="000000"/>
                </a:solidFill>
                <a:latin typeface="+mn-lt"/>
              </a:rPr>
              <a:t>Trgovački – parnični postupak</a:t>
            </a:r>
            <a:endParaRPr lang="en-US" sz="5000" dirty="0">
              <a:solidFill>
                <a:srgbClr val="000000"/>
              </a:solidFill>
            </a:endParaRPr>
          </a:p>
        </p:txBody>
      </p:sp>
    </p:spTree>
    <p:extLst>
      <p:ext uri="{BB962C8B-B14F-4D97-AF65-F5344CB8AC3E}">
        <p14:creationId xmlns:p14="http://schemas.microsoft.com/office/powerpoint/2010/main" val="33415277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457200" y="685800"/>
            <a:ext cx="12344400" cy="1143000"/>
          </a:xfrm>
        </p:spPr>
        <p:txBody>
          <a:bodyPr/>
          <a:lstStyle/>
          <a:p>
            <a:r>
              <a:rPr lang="hr-HR" dirty="0">
                <a:latin typeface="+mj-lt"/>
                <a:cs typeface="IBM Plex Arabic" panose="020B0503050203000203" pitchFamily="34" charset="-78"/>
              </a:rPr>
              <a:t>Trgovački sudovi – </a:t>
            </a:r>
            <a:r>
              <a:rPr lang="hr-HR" dirty="0">
                <a:cs typeface="IBM Plex Arabic" panose="020B0503050203000203" pitchFamily="34" charset="-78"/>
              </a:rPr>
              <a:t>opći podaci</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2" name="Table 1">
            <a:extLst>
              <a:ext uri="{FF2B5EF4-FFF2-40B4-BE49-F238E27FC236}">
                <a16:creationId xmlns:a16="http://schemas.microsoft.com/office/drawing/2014/main" id="{1CFBF991-B47A-4E9D-878F-B4CB425E71FA}"/>
              </a:ext>
            </a:extLst>
          </p:cNvPr>
          <p:cNvGraphicFramePr>
            <a:graphicFrameLocks noGrp="1"/>
          </p:cNvGraphicFramePr>
          <p:nvPr>
            <p:extLst>
              <p:ext uri="{D42A27DB-BD31-4B8C-83A1-F6EECF244321}">
                <p14:modId xmlns:p14="http://schemas.microsoft.com/office/powerpoint/2010/main" val="4244811508"/>
              </p:ext>
            </p:extLst>
          </p:nvPr>
        </p:nvGraphicFramePr>
        <p:xfrm>
          <a:off x="2377440" y="2289655"/>
          <a:ext cx="9253547" cy="2830985"/>
        </p:xfrm>
        <a:graphic>
          <a:graphicData uri="http://schemas.openxmlformats.org/drawingml/2006/table">
            <a:tbl>
              <a:tblPr firstRow="1" firstCol="1" bandRow="1"/>
              <a:tblGrid>
                <a:gridCol w="4384955">
                  <a:extLst>
                    <a:ext uri="{9D8B030D-6E8A-4147-A177-3AD203B41FA5}">
                      <a16:colId xmlns:a16="http://schemas.microsoft.com/office/drawing/2014/main" val="2826530398"/>
                    </a:ext>
                  </a:extLst>
                </a:gridCol>
                <a:gridCol w="2434296">
                  <a:extLst>
                    <a:ext uri="{9D8B030D-6E8A-4147-A177-3AD203B41FA5}">
                      <a16:colId xmlns:a16="http://schemas.microsoft.com/office/drawing/2014/main" val="1719410846"/>
                    </a:ext>
                  </a:extLst>
                </a:gridCol>
                <a:gridCol w="2434296">
                  <a:extLst>
                    <a:ext uri="{9D8B030D-6E8A-4147-A177-3AD203B41FA5}">
                      <a16:colId xmlns:a16="http://schemas.microsoft.com/office/drawing/2014/main" val="1914291871"/>
                    </a:ext>
                  </a:extLst>
                </a:gridCol>
              </a:tblGrid>
              <a:tr h="510885">
                <a:tc>
                  <a:txBody>
                    <a:bodyPr/>
                    <a:lstStyle/>
                    <a:p>
                      <a:pPr algn="ctr" fontAlgn="ctr"/>
                      <a:r>
                        <a:rPr lang="hr-HR" sz="1400" b="1" i="0" u="none" strike="noStrike" dirty="0">
                          <a:solidFill>
                            <a:srgbClr val="000000"/>
                          </a:solidFill>
                          <a:effectLst/>
                          <a:latin typeface="Calibri" panose="020F0502020204030204" pitchFamily="34" charset="0"/>
                        </a:rPr>
                        <a:t>sud</a:t>
                      </a:r>
                      <a:endParaRPr lang="en-US" sz="1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1" i="0" u="none" strike="noStrike">
                          <a:solidFill>
                            <a:srgbClr val="000000"/>
                          </a:solidFill>
                          <a:effectLst/>
                          <a:latin typeface="Calibri" panose="020F0502020204030204" pitchFamily="34" charset="0"/>
                        </a:rPr>
                        <a:t>broj predmeta</a:t>
                      </a:r>
                      <a:endParaRPr lang="en-US" sz="1400" b="1"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broj sudaca</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1566829335"/>
                  </a:ext>
                </a:extLst>
              </a:tr>
              <a:tr h="625745">
                <a:tc>
                  <a:txBody>
                    <a:bodyPr/>
                    <a:lstStyle/>
                    <a:p>
                      <a:pPr algn="ctr" fontAlgn="ctr"/>
                      <a:r>
                        <a:rPr lang="hr-HR" sz="1400" b="0" i="0" u="none" strike="noStrike">
                          <a:solidFill>
                            <a:srgbClr val="000000"/>
                          </a:solidFill>
                          <a:effectLst/>
                          <a:latin typeface="Calibri" panose="020F0502020204030204" pitchFamily="34" charset="0"/>
                        </a:rPr>
                        <a:t>Trgovački sud u Pazinu</a:t>
                      </a:r>
                      <a:endParaRPr lang="en-US" sz="14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518</a:t>
                      </a:r>
                      <a:endParaRPr lang="en-US" sz="14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689277985"/>
                  </a:ext>
                </a:extLst>
              </a:tr>
              <a:tr h="625745">
                <a:tc>
                  <a:txBody>
                    <a:bodyPr/>
                    <a:lstStyle/>
                    <a:p>
                      <a:pPr algn="ctr" fontAlgn="ctr"/>
                      <a:r>
                        <a:rPr lang="hr-HR" sz="1400" b="0" i="0" u="none" strike="noStrike" dirty="0">
                          <a:solidFill>
                            <a:srgbClr val="000000"/>
                          </a:solidFill>
                          <a:effectLst/>
                          <a:latin typeface="Calibri" panose="020F0502020204030204" pitchFamily="34" charset="0"/>
                        </a:rPr>
                        <a:t>Trgovački sud u Varaždinu</a:t>
                      </a:r>
                      <a:endParaRPr lang="en-U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136</a:t>
                      </a:r>
                      <a:endParaRPr lang="en-US" sz="14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40075635"/>
                  </a:ext>
                </a:extLst>
              </a:tr>
              <a:tr h="625745">
                <a:tc>
                  <a:txBody>
                    <a:bodyPr/>
                    <a:lstStyle/>
                    <a:p>
                      <a:pPr algn="ctr" fontAlgn="ctr"/>
                      <a:r>
                        <a:rPr lang="hr-HR" sz="1400" b="0" i="0" u="none" strike="noStrike">
                          <a:solidFill>
                            <a:srgbClr val="000000"/>
                          </a:solidFill>
                          <a:effectLst/>
                          <a:latin typeface="Calibri" panose="020F0502020204030204" pitchFamily="34" charset="0"/>
                        </a:rPr>
                        <a:t>Trgovački sud u Zagrebu</a:t>
                      </a:r>
                      <a:endParaRPr lang="en-US" sz="14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2841</a:t>
                      </a:r>
                      <a:endParaRPr lang="en-US" sz="14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17</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764945586"/>
                  </a:ext>
                </a:extLst>
              </a:tr>
              <a:tr h="442865">
                <a:tc>
                  <a:txBody>
                    <a:bodyPr/>
                    <a:lstStyle/>
                    <a:p>
                      <a:pPr algn="ctr" fontAlgn="ctr"/>
                      <a:r>
                        <a:rPr lang="hr-HR" sz="1400" b="1" i="0" u="none" strike="noStrike" dirty="0">
                          <a:solidFill>
                            <a:srgbClr val="000000"/>
                          </a:solidFill>
                          <a:effectLst/>
                          <a:latin typeface="Calibri" panose="020F0502020204030204" pitchFamily="34" charset="0"/>
                        </a:rPr>
                        <a:t>ukupno</a:t>
                      </a:r>
                      <a:endParaRPr lang="en-US" sz="1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1" i="0" u="none" strike="noStrike">
                          <a:solidFill>
                            <a:srgbClr val="000000"/>
                          </a:solidFill>
                          <a:effectLst/>
                          <a:latin typeface="Calibri" panose="020F0502020204030204" pitchFamily="34" charset="0"/>
                        </a:rPr>
                        <a:t>3495</a:t>
                      </a:r>
                      <a:endParaRPr lang="en-US" sz="1400" b="1"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25</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1857160576"/>
                  </a:ext>
                </a:extLst>
              </a:tr>
            </a:tbl>
          </a:graphicData>
        </a:graphic>
      </p:graphicFrame>
    </p:spTree>
    <p:extLst>
      <p:ext uri="{BB962C8B-B14F-4D97-AF65-F5344CB8AC3E}">
        <p14:creationId xmlns:p14="http://schemas.microsoft.com/office/powerpoint/2010/main" val="18108884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457200" y="685800"/>
            <a:ext cx="12344400" cy="1143000"/>
          </a:xfrm>
        </p:spPr>
        <p:txBody>
          <a:bodyPr/>
          <a:lstStyle/>
          <a:p>
            <a:r>
              <a:rPr lang="hr-HR" dirty="0">
                <a:latin typeface="+mj-lt"/>
                <a:cs typeface="IBM Plex Arabic" panose="020B0503050203000203" pitchFamily="34" charset="-78"/>
              </a:rPr>
              <a:t>Trgovački sudovi – </a:t>
            </a:r>
            <a:r>
              <a:rPr lang="hr-HR" dirty="0">
                <a:cs typeface="IBM Plex Arabic" panose="020B0503050203000203" pitchFamily="34" charset="-78"/>
              </a:rPr>
              <a:t>udio procijenjenih predmeta</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5" name="Table 4">
            <a:extLst>
              <a:ext uri="{FF2B5EF4-FFF2-40B4-BE49-F238E27FC236}">
                <a16:creationId xmlns:a16="http://schemas.microsoft.com/office/drawing/2014/main" id="{E08AD252-D4F3-4BC5-A2C1-B81FCBC641F5}"/>
              </a:ext>
            </a:extLst>
          </p:cNvPr>
          <p:cNvGraphicFramePr>
            <a:graphicFrameLocks noGrp="1"/>
          </p:cNvGraphicFramePr>
          <p:nvPr>
            <p:extLst>
              <p:ext uri="{D42A27DB-BD31-4B8C-83A1-F6EECF244321}">
                <p14:modId xmlns:p14="http://schemas.microsoft.com/office/powerpoint/2010/main" val="2435855345"/>
              </p:ext>
            </p:extLst>
          </p:nvPr>
        </p:nvGraphicFramePr>
        <p:xfrm>
          <a:off x="442762" y="1495686"/>
          <a:ext cx="13990319" cy="5403782"/>
        </p:xfrm>
        <a:graphic>
          <a:graphicData uri="http://schemas.openxmlformats.org/drawingml/2006/table">
            <a:tbl>
              <a:tblPr/>
              <a:tblGrid>
                <a:gridCol w="3848534">
                  <a:extLst>
                    <a:ext uri="{9D8B030D-6E8A-4147-A177-3AD203B41FA5}">
                      <a16:colId xmlns:a16="http://schemas.microsoft.com/office/drawing/2014/main" val="1863063287"/>
                    </a:ext>
                  </a:extLst>
                </a:gridCol>
                <a:gridCol w="1126865">
                  <a:extLst>
                    <a:ext uri="{9D8B030D-6E8A-4147-A177-3AD203B41FA5}">
                      <a16:colId xmlns:a16="http://schemas.microsoft.com/office/drawing/2014/main" val="2094376365"/>
                    </a:ext>
                  </a:extLst>
                </a:gridCol>
                <a:gridCol w="1126865">
                  <a:extLst>
                    <a:ext uri="{9D8B030D-6E8A-4147-A177-3AD203B41FA5}">
                      <a16:colId xmlns:a16="http://schemas.microsoft.com/office/drawing/2014/main" val="2531605222"/>
                    </a:ext>
                  </a:extLst>
                </a:gridCol>
                <a:gridCol w="1126865">
                  <a:extLst>
                    <a:ext uri="{9D8B030D-6E8A-4147-A177-3AD203B41FA5}">
                      <a16:colId xmlns:a16="http://schemas.microsoft.com/office/drawing/2014/main" val="3075822237"/>
                    </a:ext>
                  </a:extLst>
                </a:gridCol>
                <a:gridCol w="1126865">
                  <a:extLst>
                    <a:ext uri="{9D8B030D-6E8A-4147-A177-3AD203B41FA5}">
                      <a16:colId xmlns:a16="http://schemas.microsoft.com/office/drawing/2014/main" val="3848867065"/>
                    </a:ext>
                  </a:extLst>
                </a:gridCol>
                <a:gridCol w="1126865">
                  <a:extLst>
                    <a:ext uri="{9D8B030D-6E8A-4147-A177-3AD203B41FA5}">
                      <a16:colId xmlns:a16="http://schemas.microsoft.com/office/drawing/2014/main" val="4113662694"/>
                    </a:ext>
                  </a:extLst>
                </a:gridCol>
                <a:gridCol w="1126865">
                  <a:extLst>
                    <a:ext uri="{9D8B030D-6E8A-4147-A177-3AD203B41FA5}">
                      <a16:colId xmlns:a16="http://schemas.microsoft.com/office/drawing/2014/main" val="2035826017"/>
                    </a:ext>
                  </a:extLst>
                </a:gridCol>
                <a:gridCol w="1126865">
                  <a:extLst>
                    <a:ext uri="{9D8B030D-6E8A-4147-A177-3AD203B41FA5}">
                      <a16:colId xmlns:a16="http://schemas.microsoft.com/office/drawing/2014/main" val="2107931448"/>
                    </a:ext>
                  </a:extLst>
                </a:gridCol>
                <a:gridCol w="1126865">
                  <a:extLst>
                    <a:ext uri="{9D8B030D-6E8A-4147-A177-3AD203B41FA5}">
                      <a16:colId xmlns:a16="http://schemas.microsoft.com/office/drawing/2014/main" val="120540322"/>
                    </a:ext>
                  </a:extLst>
                </a:gridCol>
                <a:gridCol w="1126865">
                  <a:extLst>
                    <a:ext uri="{9D8B030D-6E8A-4147-A177-3AD203B41FA5}">
                      <a16:colId xmlns:a16="http://schemas.microsoft.com/office/drawing/2014/main" val="2094194771"/>
                    </a:ext>
                  </a:extLst>
                </a:gridCol>
              </a:tblGrid>
              <a:tr h="830021">
                <a:tc>
                  <a:txBody>
                    <a:bodyPr/>
                    <a:lstStyle/>
                    <a:p>
                      <a:pPr algn="ctr" fontAlgn="ctr"/>
                      <a:r>
                        <a:rPr lang="en-US" sz="1400" b="1" i="0" u="none" strike="noStrike" dirty="0" err="1">
                          <a:solidFill>
                            <a:srgbClr val="000000"/>
                          </a:solidFill>
                          <a:effectLst/>
                          <a:latin typeface="Calibri" panose="020F0502020204030204" pitchFamily="34" charset="0"/>
                        </a:rPr>
                        <a:t>vrsta</a:t>
                      </a:r>
                      <a:r>
                        <a:rPr lang="en-US" sz="1400" b="1" i="0" u="none" strike="noStrike" dirty="0">
                          <a:solidFill>
                            <a:srgbClr val="000000"/>
                          </a:solidFill>
                          <a:effectLst/>
                          <a:latin typeface="Calibri" panose="020F0502020204030204" pitchFamily="34" charset="0"/>
                        </a:rPr>
                        <a:t> </a:t>
                      </a:r>
                      <a:r>
                        <a:rPr lang="en-US" sz="1400" b="1" i="0" u="none" strike="noStrike" dirty="0" err="1">
                          <a:solidFill>
                            <a:srgbClr val="000000"/>
                          </a:solidFill>
                          <a:effectLst/>
                          <a:latin typeface="Calibri" panose="020F0502020204030204" pitchFamily="34" charset="0"/>
                        </a:rPr>
                        <a:t>spora</a:t>
                      </a:r>
                      <a:endParaRPr lang="en-US" sz="1400" b="1" i="0" u="none" strike="noStrike" dirty="0">
                        <a:solidFill>
                          <a:srgbClr val="000000"/>
                        </a:solidFill>
                        <a:effectLst/>
                        <a:latin typeface="Calibri" panose="020F0502020204030204" pitchFamily="34" charset="0"/>
                      </a:endParaRP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jednostavan</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srednje složen</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složen</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err="1">
                          <a:solidFill>
                            <a:srgbClr val="000000"/>
                          </a:solidFill>
                          <a:effectLst/>
                          <a:latin typeface="Calibri" panose="020F0502020204030204" pitchFamily="34" charset="0"/>
                        </a:rPr>
                        <a:t>nije</a:t>
                      </a:r>
                      <a:r>
                        <a:rPr lang="en-US" sz="1400" b="1" i="0" u="none" strike="noStrike" dirty="0">
                          <a:solidFill>
                            <a:srgbClr val="000000"/>
                          </a:solidFill>
                          <a:effectLst/>
                          <a:latin typeface="Calibri" panose="020F0502020204030204" pitchFamily="34" charset="0"/>
                        </a:rPr>
                        <a:t> proc</a:t>
                      </a:r>
                      <a:r>
                        <a:rPr lang="hr-HR" sz="1400" b="1" i="0" u="none" strike="noStrike" dirty="0">
                          <a:solidFill>
                            <a:srgbClr val="000000"/>
                          </a:solidFill>
                          <a:effectLst/>
                          <a:latin typeface="Calibri" panose="020F0502020204030204" pitchFamily="34" charset="0"/>
                        </a:rPr>
                        <a:t>i</a:t>
                      </a:r>
                      <a:r>
                        <a:rPr lang="en-US" sz="1400" b="1" i="0" u="none" strike="noStrike" dirty="0" err="1">
                          <a:solidFill>
                            <a:srgbClr val="000000"/>
                          </a:solidFill>
                          <a:effectLst/>
                          <a:latin typeface="Calibri" panose="020F0502020204030204" pitchFamily="34" charset="0"/>
                        </a:rPr>
                        <a:t>jenjeno</a:t>
                      </a:r>
                      <a:endParaRPr lang="en-US" sz="1400" b="1" i="0" u="none" strike="noStrike" dirty="0">
                        <a:solidFill>
                          <a:srgbClr val="000000"/>
                        </a:solidFill>
                        <a:effectLst/>
                        <a:latin typeface="Calibri" panose="020F0502020204030204" pitchFamily="34" charset="0"/>
                      </a:endParaRP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ukupno</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err="1">
                          <a:solidFill>
                            <a:srgbClr val="000000"/>
                          </a:solidFill>
                          <a:effectLst/>
                          <a:latin typeface="Calibri" panose="020F0502020204030204" pitchFamily="34" charset="0"/>
                        </a:rPr>
                        <a:t>ukupno</a:t>
                      </a:r>
                      <a:r>
                        <a:rPr lang="en-US" sz="1400" b="1" i="0" u="none" strike="noStrike" dirty="0">
                          <a:solidFill>
                            <a:srgbClr val="000000"/>
                          </a:solidFill>
                          <a:effectLst/>
                          <a:latin typeface="Calibri" panose="020F0502020204030204" pitchFamily="34" charset="0"/>
                        </a:rPr>
                        <a:t> </a:t>
                      </a:r>
                      <a:br>
                        <a:rPr lang="en-US" sz="1400" b="1"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proc</a:t>
                      </a:r>
                      <a:r>
                        <a:rPr lang="hr-HR" sz="1400" b="1" i="0" u="none" strike="noStrike" dirty="0">
                          <a:solidFill>
                            <a:srgbClr val="000000"/>
                          </a:solidFill>
                          <a:effectLst/>
                          <a:latin typeface="Calibri" panose="020F0502020204030204" pitchFamily="34" charset="0"/>
                        </a:rPr>
                        <a:t>i</a:t>
                      </a:r>
                      <a:r>
                        <a:rPr lang="en-US" sz="1400" b="1" i="0" u="none" strike="noStrike" dirty="0" err="1">
                          <a:solidFill>
                            <a:srgbClr val="000000"/>
                          </a:solidFill>
                          <a:effectLst/>
                          <a:latin typeface="Calibri" panose="020F0502020204030204" pitchFamily="34" charset="0"/>
                        </a:rPr>
                        <a:t>jenjeno</a:t>
                      </a:r>
                      <a:endParaRPr lang="en-US" sz="1400" b="1" i="0" u="none" strike="noStrike" dirty="0">
                        <a:solidFill>
                          <a:srgbClr val="000000"/>
                        </a:solidFill>
                        <a:effectLst/>
                        <a:latin typeface="Calibri" panose="020F0502020204030204" pitchFamily="34" charset="0"/>
                      </a:endParaRP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postotak procijenjenih </a:t>
                      </a:r>
                      <a:br>
                        <a:rPr lang="en-US" sz="1400" b="1" i="0" u="none" strike="noStrike">
                          <a:solidFill>
                            <a:srgbClr val="000000"/>
                          </a:solidFill>
                          <a:effectLst/>
                          <a:latin typeface="Calibri" panose="020F0502020204030204" pitchFamily="34" charset="0"/>
                        </a:rPr>
                      </a:br>
                      <a:r>
                        <a:rPr lang="en-US" sz="1400" b="1" i="0" u="none" strike="noStrike">
                          <a:solidFill>
                            <a:srgbClr val="000000"/>
                          </a:solidFill>
                          <a:effectLst/>
                          <a:latin typeface="Calibri" panose="020F0502020204030204" pitchFamily="34" charset="0"/>
                        </a:rPr>
                        <a:t>u ukupno </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pl-PL" sz="1400" b="1" i="0" u="none" strike="noStrike">
                          <a:solidFill>
                            <a:srgbClr val="000000"/>
                          </a:solidFill>
                          <a:effectLst/>
                          <a:latin typeface="Calibri" panose="020F0502020204030204" pitchFamily="34" charset="0"/>
                        </a:rPr>
                        <a:t>postotak složenih </a:t>
                      </a:r>
                      <a:br>
                        <a:rPr lang="pl-PL" sz="1400" b="1" i="0" u="none" strike="noStrike">
                          <a:solidFill>
                            <a:srgbClr val="000000"/>
                          </a:solidFill>
                          <a:effectLst/>
                          <a:latin typeface="Calibri" panose="020F0502020204030204" pitchFamily="34" charset="0"/>
                        </a:rPr>
                      </a:br>
                      <a:r>
                        <a:rPr lang="pl-PL" sz="1400" b="1" i="0" u="none" strike="noStrike">
                          <a:solidFill>
                            <a:srgbClr val="000000"/>
                          </a:solidFill>
                          <a:effectLst/>
                          <a:latin typeface="Calibri" panose="020F0502020204030204" pitchFamily="34" charset="0"/>
                        </a:rPr>
                        <a:t>u ukupno procijenjenima</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postotak složenih </a:t>
                      </a:r>
                      <a:br>
                        <a:rPr lang="en-US" sz="1400" b="1" i="0" u="none" strike="noStrike">
                          <a:solidFill>
                            <a:srgbClr val="000000"/>
                          </a:solidFill>
                          <a:effectLst/>
                          <a:latin typeface="Calibri" panose="020F0502020204030204" pitchFamily="34" charset="0"/>
                        </a:rPr>
                      </a:br>
                      <a:r>
                        <a:rPr lang="en-US" sz="1400" b="1" i="0" u="none" strike="noStrike">
                          <a:solidFill>
                            <a:srgbClr val="000000"/>
                          </a:solidFill>
                          <a:effectLst/>
                          <a:latin typeface="Calibri" panose="020F0502020204030204" pitchFamily="34" charset="0"/>
                        </a:rPr>
                        <a:t>u ukupno </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extLst>
                  <a:ext uri="{0D108BD9-81ED-4DB2-BD59-A6C34878D82A}">
                    <a16:rowId xmlns:a16="http://schemas.microsoft.com/office/drawing/2014/main" val="1100799078"/>
                  </a:ext>
                </a:extLst>
              </a:tr>
              <a:tr h="169882">
                <a:tc>
                  <a:txBody>
                    <a:bodyPr/>
                    <a:lstStyle/>
                    <a:p>
                      <a:pPr algn="ctr" fontAlgn="ctr"/>
                      <a:r>
                        <a:rPr lang="en-US" sz="1400" b="1" i="0" u="none" strike="noStrike" dirty="0" err="1">
                          <a:solidFill>
                            <a:srgbClr val="000000"/>
                          </a:solidFill>
                          <a:effectLst/>
                          <a:latin typeface="Calibri" panose="020F0502020204030204" pitchFamily="34" charset="0"/>
                        </a:rPr>
                        <a:t>Ukupno</a:t>
                      </a:r>
                      <a:endParaRPr lang="en-US" sz="1400" b="1" i="0" u="none" strike="noStrike" dirty="0">
                        <a:solidFill>
                          <a:srgbClr val="000000"/>
                        </a:solidFill>
                        <a:effectLst/>
                        <a:latin typeface="Calibri" panose="020F0502020204030204" pitchFamily="34" charset="0"/>
                      </a:endParaRP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593</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372</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132</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5029</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6126</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1097</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18%</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12%</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2%</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extLst>
                  <a:ext uri="{0D108BD9-81ED-4DB2-BD59-A6C34878D82A}">
                    <a16:rowId xmlns:a16="http://schemas.microsoft.com/office/drawing/2014/main" val="331565352"/>
                  </a:ext>
                </a:extLst>
              </a:tr>
              <a:tr h="334916">
                <a:tc>
                  <a:txBody>
                    <a:bodyPr/>
                    <a:lstStyle/>
                    <a:p>
                      <a:pPr algn="ctr" fontAlgn="ctr"/>
                      <a:r>
                        <a:rPr lang="en-US" sz="1400" b="0" i="0" u="none" strike="noStrike">
                          <a:solidFill>
                            <a:srgbClr val="000000"/>
                          </a:solidFill>
                          <a:effectLst/>
                          <a:latin typeface="Calibri" panose="020F0502020204030204" pitchFamily="34" charset="0"/>
                        </a:rPr>
                        <a:t>Predmeti proslijeđeni od JB po prigovoru na rješenje o ovrsi na temelju vjerodostojne isprave do 500.000,00 kn</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311</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181</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34</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2092</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2618</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526</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20%</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6%</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4115864461"/>
                  </a:ext>
                </a:extLst>
              </a:tr>
              <a:tr h="309398">
                <a:tc>
                  <a:txBody>
                    <a:bodyPr/>
                    <a:lstStyle/>
                    <a:p>
                      <a:pPr algn="ctr" fontAlgn="ctr"/>
                      <a:r>
                        <a:rPr lang="en-US" sz="1400" b="0" i="0" u="none" strike="noStrike">
                          <a:solidFill>
                            <a:srgbClr val="000000"/>
                          </a:solidFill>
                          <a:effectLst/>
                          <a:latin typeface="Calibri" panose="020F0502020204030204" pitchFamily="34" charset="0"/>
                        </a:rPr>
                        <a:t>Parnica – ostalo</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42</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35</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20</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548</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645</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97</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15%</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21%</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24972644"/>
                  </a:ext>
                </a:extLst>
              </a:tr>
              <a:tr h="309398">
                <a:tc>
                  <a:txBody>
                    <a:bodyPr/>
                    <a:lstStyle/>
                    <a:p>
                      <a:pPr algn="ctr" fontAlgn="ctr"/>
                      <a:r>
                        <a:rPr lang="pl-PL" sz="1400" b="0" i="0" u="none" strike="noStrike" dirty="0">
                          <a:solidFill>
                            <a:srgbClr val="000000"/>
                          </a:solidFill>
                          <a:effectLst/>
                          <a:latin typeface="Calibri" panose="020F0502020204030204" pitchFamily="34" charset="0"/>
                        </a:rPr>
                        <a:t>Naknada štete do 500.000,00 kn</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46</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25</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18</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524</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613</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89</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15%</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20%</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385333721"/>
                  </a:ext>
                </a:extLst>
              </a:tr>
              <a:tr h="309398">
                <a:tc>
                  <a:txBody>
                    <a:bodyPr/>
                    <a:lstStyle/>
                    <a:p>
                      <a:pPr algn="ctr" fontAlgn="ctr"/>
                      <a:r>
                        <a:rPr lang="en-US" sz="1400" b="0" i="0" u="none" strike="noStrike">
                          <a:solidFill>
                            <a:srgbClr val="000000"/>
                          </a:solidFill>
                          <a:effectLst/>
                          <a:latin typeface="Calibri" panose="020F0502020204030204" pitchFamily="34" charset="0"/>
                        </a:rPr>
                        <a:t>Stvarnopravni zahtjevi</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27</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16</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207</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255</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48</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19%</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33%</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6%</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3253451"/>
                  </a:ext>
                </a:extLst>
              </a:tr>
              <a:tr h="309398">
                <a:tc>
                  <a:txBody>
                    <a:bodyPr/>
                    <a:lstStyle/>
                    <a:p>
                      <a:pPr algn="ctr" fontAlgn="ctr"/>
                      <a:r>
                        <a:rPr lang="pl-PL" sz="1400" b="0" i="0" u="none" strike="noStrike">
                          <a:solidFill>
                            <a:srgbClr val="000000"/>
                          </a:solidFill>
                          <a:effectLst/>
                          <a:latin typeface="Calibri" panose="020F0502020204030204" pitchFamily="34" charset="0"/>
                        </a:rPr>
                        <a:t>Naknada štete od 500.000,01 kn i više</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10</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135</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153</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18</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12%</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56%</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7%</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036099658"/>
                  </a:ext>
                </a:extLst>
              </a:tr>
              <a:tr h="334916">
                <a:tc>
                  <a:txBody>
                    <a:bodyPr/>
                    <a:lstStyle/>
                    <a:p>
                      <a:pPr algn="ctr" fontAlgn="ctr"/>
                      <a:r>
                        <a:rPr lang="en-US" sz="1400" b="0" i="0" u="none" strike="noStrike">
                          <a:solidFill>
                            <a:srgbClr val="000000"/>
                          </a:solidFill>
                          <a:effectLst/>
                          <a:latin typeface="Calibri" panose="020F0502020204030204" pitchFamily="34" charset="0"/>
                        </a:rPr>
                        <a:t>Predmeti proslijeđeni od JB po prigovoru na rješenje o ovrsi na temelju vjerodostojne isprave od 500.000,01 kn</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8</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8</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219</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238</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19</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8%</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42%</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856516235"/>
                  </a:ext>
                </a:extLst>
              </a:tr>
              <a:tr h="309398">
                <a:tc>
                  <a:txBody>
                    <a:bodyPr/>
                    <a:lstStyle/>
                    <a:p>
                      <a:pPr algn="ctr" fontAlgn="ctr"/>
                      <a:r>
                        <a:rPr lang="pl-PL" sz="1400" b="0" i="0" u="none" strike="noStrike">
                          <a:solidFill>
                            <a:srgbClr val="000000"/>
                          </a:solidFill>
                          <a:effectLst/>
                          <a:latin typeface="Calibri" panose="020F0502020204030204" pitchFamily="34" charset="0"/>
                        </a:rPr>
                        <a:t>Isplata od 500.000,01 kn i više</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23</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28</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6</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245</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302</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57</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19%</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11%</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379459048"/>
                  </a:ext>
                </a:extLst>
              </a:tr>
              <a:tr h="309398">
                <a:tc>
                  <a:txBody>
                    <a:bodyPr/>
                    <a:lstStyle/>
                    <a:p>
                      <a:pPr algn="ctr" fontAlgn="ctr"/>
                      <a:r>
                        <a:rPr lang="en-US" sz="1400" b="0" i="0" u="none" strike="noStrike">
                          <a:solidFill>
                            <a:srgbClr val="000000"/>
                          </a:solidFill>
                          <a:effectLst/>
                          <a:latin typeface="Calibri" panose="020F0502020204030204" pitchFamily="34" charset="0"/>
                        </a:rPr>
                        <a:t>Isplata do 500.000,00 kn</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85</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57</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590</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737</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147</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20%</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271397353"/>
                  </a:ext>
                </a:extLst>
              </a:tr>
              <a:tr h="309398">
                <a:tc>
                  <a:txBody>
                    <a:bodyPr/>
                    <a:lstStyle/>
                    <a:p>
                      <a:pPr algn="ctr" fontAlgn="ctr"/>
                      <a:r>
                        <a:rPr lang="en-US" sz="1400" b="0" i="0" u="none" strike="noStrike">
                          <a:solidFill>
                            <a:srgbClr val="000000"/>
                          </a:solidFill>
                          <a:effectLst/>
                          <a:latin typeface="Calibri" panose="020F0502020204030204" pitchFamily="34" charset="0"/>
                        </a:rPr>
                        <a:t>Sporovi proistekli iz ugovora o građenju </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92</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102</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10</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10%</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50%</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072617465"/>
                  </a:ext>
                </a:extLst>
              </a:tr>
              <a:tr h="309398">
                <a:tc>
                  <a:txBody>
                    <a:bodyPr/>
                    <a:lstStyle/>
                    <a:p>
                      <a:pPr algn="ctr" fontAlgn="ctr"/>
                      <a:r>
                        <a:rPr lang="en-US" sz="1400" b="0" i="0" u="none" strike="noStrike">
                          <a:solidFill>
                            <a:srgbClr val="000000"/>
                          </a:solidFill>
                          <a:effectLst/>
                          <a:latin typeface="Calibri" panose="020F0502020204030204" pitchFamily="34" charset="0"/>
                        </a:rPr>
                        <a:t>Intelektualno vlasništvo - autorsko pravo (individualna zaštita)</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55</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63</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8</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13%</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50%</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6%</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693170833"/>
                  </a:ext>
                </a:extLst>
              </a:tr>
              <a:tr h="309398">
                <a:tc>
                  <a:txBody>
                    <a:bodyPr/>
                    <a:lstStyle/>
                    <a:p>
                      <a:pPr algn="ctr" fontAlgn="ctr"/>
                      <a:r>
                        <a:rPr lang="en-US" sz="1400" b="0" i="0" u="none" strike="noStrike">
                          <a:solidFill>
                            <a:srgbClr val="000000"/>
                          </a:solidFill>
                          <a:effectLst/>
                          <a:latin typeface="Calibri" panose="020F0502020204030204" pitchFamily="34" charset="0"/>
                        </a:rPr>
                        <a:t>Sporovi vezani uz stečaj (samo po uputi stečajnog suca)</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16</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22</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133</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174</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41</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24%</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7%</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2%</a:t>
                      </a:r>
                    </a:p>
                  </a:txBody>
                  <a:tcPr marL="6266" marR="6266" marT="62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990186713"/>
                  </a:ext>
                </a:extLst>
              </a:tr>
            </a:tbl>
          </a:graphicData>
        </a:graphic>
      </p:graphicFrame>
    </p:spTree>
    <p:extLst>
      <p:ext uri="{BB962C8B-B14F-4D97-AF65-F5344CB8AC3E}">
        <p14:creationId xmlns:p14="http://schemas.microsoft.com/office/powerpoint/2010/main" val="1418166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mj-lt"/>
                <a:cs typeface="IBM Plex Arabic" panose="020B0503050203000203" pitchFamily="34" charset="-78"/>
              </a:rPr>
              <a:t>Studija</a:t>
            </a:r>
            <a:r>
              <a:rPr lang="en-US" dirty="0">
                <a:latin typeface="+mj-lt"/>
                <a:cs typeface="IBM Plex Arabic" panose="020B0503050203000203" pitchFamily="34" charset="-78"/>
              </a:rPr>
              <a:t> </a:t>
            </a:r>
            <a:r>
              <a:rPr lang="en-US" dirty="0" err="1">
                <a:latin typeface="+mj-lt"/>
                <a:cs typeface="IBM Plex Arabic" panose="020B0503050203000203" pitchFamily="34" charset="-78"/>
              </a:rPr>
              <a:t>složenosti</a:t>
            </a:r>
            <a:r>
              <a:rPr lang="en-US" dirty="0">
                <a:latin typeface="+mj-lt"/>
                <a:cs typeface="IBM Plex Arabic" panose="020B0503050203000203" pitchFamily="34" charset="-78"/>
              </a:rPr>
              <a:t> </a:t>
            </a:r>
            <a:r>
              <a:rPr lang="en-US" dirty="0" err="1">
                <a:latin typeface="+mj-lt"/>
                <a:cs typeface="IBM Plex Arabic" panose="020B0503050203000203" pitchFamily="34" charset="-78"/>
              </a:rPr>
              <a:t>sudskih</a:t>
            </a:r>
            <a:r>
              <a:rPr lang="en-US" dirty="0">
                <a:latin typeface="+mj-lt"/>
                <a:cs typeface="IBM Plex Arabic" panose="020B0503050203000203" pitchFamily="34" charset="-78"/>
              </a:rPr>
              <a:t> </a:t>
            </a:r>
            <a:r>
              <a:rPr lang="en-US" dirty="0" err="1">
                <a:latin typeface="+mj-lt"/>
                <a:cs typeface="IBM Plex Arabic" panose="020B0503050203000203" pitchFamily="34" charset="-78"/>
              </a:rPr>
              <a:t>predmeta</a:t>
            </a:r>
            <a:endParaRPr lang="hr-HR" dirty="0">
              <a:latin typeface="+mj-lt"/>
            </a:endParaRPr>
          </a:p>
        </p:txBody>
      </p:sp>
      <p:sp>
        <p:nvSpPr>
          <p:cNvPr id="3" name="Content Placeholder 2"/>
          <p:cNvSpPr>
            <a:spLocks noGrp="1"/>
          </p:cNvSpPr>
          <p:nvPr>
            <p:ph idx="1"/>
          </p:nvPr>
        </p:nvSpPr>
        <p:spPr>
          <a:xfrm>
            <a:off x="457200" y="1280160"/>
            <a:ext cx="10744200" cy="6035040"/>
          </a:xfrm>
        </p:spPr>
        <p:txBody>
          <a:bodyPr/>
          <a:lstStyle/>
          <a:p>
            <a:pPr defTabSz="685800">
              <a:spcBef>
                <a:spcPts val="480"/>
              </a:spcBef>
            </a:pPr>
            <a:r>
              <a:rPr lang="en-US" sz="3200" b="1" dirty="0">
                <a:solidFill>
                  <a:schemeClr val="bg1"/>
                </a:solidFill>
                <a:latin typeface="+mn-lt"/>
              </a:rPr>
              <a:t>105.600 min = x </a:t>
            </a:r>
            <a:r>
              <a:rPr lang="en-US" sz="3200" b="1" dirty="0" err="1">
                <a:solidFill>
                  <a:schemeClr val="bg1"/>
                </a:solidFill>
                <a:latin typeface="+mn-lt"/>
              </a:rPr>
              <a:t>predmeta</a:t>
            </a:r>
            <a:r>
              <a:rPr lang="en-US" sz="3200" b="1" dirty="0">
                <a:solidFill>
                  <a:schemeClr val="bg1"/>
                </a:solidFill>
                <a:latin typeface="+mn-lt"/>
              </a:rPr>
              <a:t>? </a:t>
            </a:r>
            <a:r>
              <a:rPr lang="en-US" sz="1800" b="1" dirty="0">
                <a:solidFill>
                  <a:schemeClr val="bg1"/>
                </a:solidFill>
                <a:latin typeface="+mn-lt"/>
              </a:rPr>
              <a:t>(</a:t>
            </a:r>
            <a:r>
              <a:rPr lang="en-US" sz="1800" b="1" dirty="0" err="1">
                <a:solidFill>
                  <a:schemeClr val="bg1"/>
                </a:solidFill>
                <a:latin typeface="+mn-lt"/>
              </a:rPr>
              <a:t>radna</a:t>
            </a:r>
            <a:r>
              <a:rPr lang="en-US" sz="1800" b="1" dirty="0">
                <a:solidFill>
                  <a:schemeClr val="bg1"/>
                </a:solidFill>
                <a:latin typeface="+mn-lt"/>
              </a:rPr>
              <a:t> </a:t>
            </a:r>
            <a:r>
              <a:rPr lang="en-US" sz="1800" b="1" dirty="0" err="1">
                <a:solidFill>
                  <a:schemeClr val="bg1"/>
                </a:solidFill>
                <a:latin typeface="+mn-lt"/>
              </a:rPr>
              <a:t>godina</a:t>
            </a:r>
            <a:r>
              <a:rPr lang="en-US" sz="1800" b="1" dirty="0">
                <a:solidFill>
                  <a:schemeClr val="bg1"/>
                </a:solidFill>
                <a:latin typeface="+mn-lt"/>
              </a:rPr>
              <a:t> 1 </a:t>
            </a:r>
            <a:r>
              <a:rPr lang="en-US" sz="1800" b="1" dirty="0" err="1">
                <a:solidFill>
                  <a:schemeClr val="bg1"/>
                </a:solidFill>
                <a:latin typeface="+mn-lt"/>
              </a:rPr>
              <a:t>suca</a:t>
            </a:r>
            <a:r>
              <a:rPr lang="en-US" sz="1800" b="1" dirty="0">
                <a:solidFill>
                  <a:schemeClr val="bg1"/>
                </a:solidFill>
                <a:latin typeface="+mn-lt"/>
              </a:rPr>
              <a:t> = x </a:t>
            </a:r>
            <a:r>
              <a:rPr lang="en-US" sz="1800" b="1" dirty="0" err="1">
                <a:solidFill>
                  <a:schemeClr val="bg1"/>
                </a:solidFill>
                <a:latin typeface="+mn-lt"/>
              </a:rPr>
              <a:t>predmeta</a:t>
            </a:r>
            <a:r>
              <a:rPr lang="en-US" sz="1800" b="1" dirty="0">
                <a:solidFill>
                  <a:schemeClr val="bg1"/>
                </a:solidFill>
                <a:latin typeface="+mn-lt"/>
              </a:rPr>
              <a:t>?)</a:t>
            </a:r>
          </a:p>
          <a:p>
            <a:pPr defTabSz="685800">
              <a:spcBef>
                <a:spcPts val="480"/>
              </a:spcBef>
            </a:pPr>
            <a:r>
              <a:rPr lang="en-US" sz="1800" b="1" dirty="0" err="1">
                <a:solidFill>
                  <a:schemeClr val="bg1"/>
                </a:solidFill>
                <a:latin typeface="+mn-lt"/>
              </a:rPr>
              <a:t>Primjer</a:t>
            </a:r>
            <a:r>
              <a:rPr lang="en-US" sz="1800" b="1" dirty="0">
                <a:solidFill>
                  <a:schemeClr val="bg1"/>
                </a:solidFill>
                <a:latin typeface="+mn-lt"/>
              </a:rPr>
              <a:t>: </a:t>
            </a:r>
            <a:r>
              <a:rPr lang="en-US" sz="1800" b="1" dirty="0" err="1">
                <a:solidFill>
                  <a:schemeClr val="bg1"/>
                </a:solidFill>
                <a:latin typeface="+mn-lt"/>
              </a:rPr>
              <a:t>Naknada</a:t>
            </a:r>
            <a:r>
              <a:rPr lang="en-US" sz="1800" b="1" dirty="0">
                <a:solidFill>
                  <a:schemeClr val="bg1"/>
                </a:solidFill>
                <a:latin typeface="+mn-lt"/>
              </a:rPr>
              <a:t> </a:t>
            </a:r>
            <a:r>
              <a:rPr lang="en-US" sz="1800" b="1" dirty="0" err="1">
                <a:solidFill>
                  <a:schemeClr val="bg1"/>
                </a:solidFill>
                <a:latin typeface="+mn-lt"/>
              </a:rPr>
              <a:t>štete</a:t>
            </a:r>
            <a:r>
              <a:rPr lang="en-US" sz="1800" b="1" dirty="0">
                <a:solidFill>
                  <a:schemeClr val="bg1"/>
                </a:solidFill>
                <a:latin typeface="+mn-lt"/>
              </a:rPr>
              <a:t> </a:t>
            </a:r>
            <a:r>
              <a:rPr lang="en-US" sz="1800" b="1" dirty="0" err="1">
                <a:solidFill>
                  <a:schemeClr val="bg1"/>
                </a:solidFill>
                <a:latin typeface="+mn-lt"/>
              </a:rPr>
              <a:t>po</a:t>
            </a:r>
            <a:r>
              <a:rPr lang="en-US" sz="1800" b="1" dirty="0">
                <a:solidFill>
                  <a:schemeClr val="bg1"/>
                </a:solidFill>
                <a:latin typeface="+mn-lt"/>
              </a:rPr>
              <a:t> OM = 165 = 640 min (10 sati 40 </a:t>
            </a:r>
            <a:r>
              <a:rPr lang="en-US" sz="1800" b="1" dirty="0" err="1">
                <a:solidFill>
                  <a:schemeClr val="bg1"/>
                </a:solidFill>
                <a:latin typeface="+mn-lt"/>
              </a:rPr>
              <a:t>minuta</a:t>
            </a:r>
            <a:r>
              <a:rPr lang="en-US" sz="1800" b="1" dirty="0">
                <a:solidFill>
                  <a:schemeClr val="bg1"/>
                </a:solidFill>
                <a:latin typeface="+mn-lt"/>
              </a:rPr>
              <a:t>)</a:t>
            </a:r>
          </a:p>
          <a:p>
            <a:endParaRPr lang="hr-HR" dirty="0"/>
          </a:p>
        </p:txBody>
      </p:sp>
      <p:pic>
        <p:nvPicPr>
          <p:cNvPr id="7" name="Picture 6">
            <a:extLst>
              <a:ext uri="{FF2B5EF4-FFF2-40B4-BE49-F238E27FC236}">
                <a16:creationId xmlns:a16="http://schemas.microsoft.com/office/drawing/2014/main" id="{0A56073E-C0F7-411D-B3FD-CB9CD4888F1E}"/>
              </a:ext>
            </a:extLst>
          </p:cNvPr>
          <p:cNvPicPr>
            <a:picLocks noChangeAspect="1"/>
          </p:cNvPicPr>
          <p:nvPr/>
        </p:nvPicPr>
        <p:blipFill rotWithShape="1">
          <a:blip r:embed="rId2"/>
          <a:srcRect t="31268" b="31220"/>
          <a:stretch/>
        </p:blipFill>
        <p:spPr>
          <a:xfrm>
            <a:off x="10195560" y="7069174"/>
            <a:ext cx="4515954" cy="1198526"/>
          </a:xfrm>
          <a:prstGeom prst="rect">
            <a:avLst/>
          </a:prstGeom>
        </p:spPr>
      </p:pic>
      <p:sp>
        <p:nvSpPr>
          <p:cNvPr id="8" name="Rectangle 7">
            <a:extLst>
              <a:ext uri="{FF2B5EF4-FFF2-40B4-BE49-F238E27FC236}">
                <a16:creationId xmlns:a16="http://schemas.microsoft.com/office/drawing/2014/main" id="{E9347DFE-A062-4877-936D-735168A6E2B9}"/>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9" name="Picture 8">
            <a:extLst>
              <a:ext uri="{FF2B5EF4-FFF2-40B4-BE49-F238E27FC236}">
                <a16:creationId xmlns:a16="http://schemas.microsoft.com/office/drawing/2014/main" id="{765C8DB1-F96A-4914-9328-C9D512F4DD52}"/>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11" name="Diagram 10">
            <a:extLst>
              <a:ext uri="{FF2B5EF4-FFF2-40B4-BE49-F238E27FC236}">
                <a16:creationId xmlns:a16="http://schemas.microsoft.com/office/drawing/2014/main" id="{6C48A5C1-DFBB-4936-A80E-D4F77C34E3C9}"/>
              </a:ext>
            </a:extLst>
          </p:cNvPr>
          <p:cNvGraphicFramePr/>
          <p:nvPr>
            <p:extLst>
              <p:ext uri="{D42A27DB-BD31-4B8C-83A1-F6EECF244321}">
                <p14:modId xmlns:p14="http://schemas.microsoft.com/office/powerpoint/2010/main" val="1682515957"/>
              </p:ext>
            </p:extLst>
          </p:nvPr>
        </p:nvGraphicFramePr>
        <p:xfrm>
          <a:off x="1322832" y="2622804"/>
          <a:ext cx="10884408" cy="51549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Oval 5"/>
          <p:cNvSpPr/>
          <p:nvPr/>
        </p:nvSpPr>
        <p:spPr>
          <a:xfrm>
            <a:off x="7680960" y="2743200"/>
            <a:ext cx="1371600" cy="126873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err="1"/>
              <a:t>Dokazni</a:t>
            </a:r>
            <a:r>
              <a:rPr lang="en-US" sz="1600" dirty="0"/>
              <a:t> </a:t>
            </a:r>
            <a:r>
              <a:rPr lang="en-US" sz="1600" dirty="0" err="1"/>
              <a:t>materijal</a:t>
            </a:r>
            <a:endParaRPr lang="hr-HR" sz="1600" dirty="0"/>
          </a:p>
        </p:txBody>
      </p:sp>
      <p:sp>
        <p:nvSpPr>
          <p:cNvPr id="13" name="Oval 12"/>
          <p:cNvSpPr/>
          <p:nvPr/>
        </p:nvSpPr>
        <p:spPr>
          <a:xfrm>
            <a:off x="7469124" y="4069080"/>
            <a:ext cx="1720596" cy="114604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err="1"/>
              <a:t>Međunarodni</a:t>
            </a:r>
            <a:r>
              <a:rPr lang="hr-HR" sz="1400" dirty="0"/>
              <a:t> e</a:t>
            </a:r>
            <a:r>
              <a:rPr lang="en-US" sz="1400" dirty="0" err="1"/>
              <a:t>lement</a:t>
            </a:r>
            <a:endParaRPr lang="hr-HR" sz="1400" dirty="0"/>
          </a:p>
        </p:txBody>
      </p:sp>
      <p:sp>
        <p:nvSpPr>
          <p:cNvPr id="12" name="Oval 11"/>
          <p:cNvSpPr/>
          <p:nvPr/>
        </p:nvSpPr>
        <p:spPr>
          <a:xfrm>
            <a:off x="3950208" y="2767614"/>
            <a:ext cx="1508760" cy="135440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err="1"/>
              <a:t>Ponašanje</a:t>
            </a:r>
            <a:r>
              <a:rPr lang="en-US" sz="1400" dirty="0"/>
              <a:t> </a:t>
            </a:r>
            <a:r>
              <a:rPr lang="en-US" sz="1400" dirty="0" err="1"/>
              <a:t>stranaka</a:t>
            </a:r>
            <a:endParaRPr lang="hr-HR" sz="1400" dirty="0"/>
          </a:p>
        </p:txBody>
      </p:sp>
      <p:sp>
        <p:nvSpPr>
          <p:cNvPr id="14" name="Oval 13">
            <a:extLst>
              <a:ext uri="{FF2B5EF4-FFF2-40B4-BE49-F238E27FC236}">
                <a16:creationId xmlns:a16="http://schemas.microsoft.com/office/drawing/2014/main" id="{24C5E3DB-417A-4093-9674-276D4144761E}"/>
              </a:ext>
            </a:extLst>
          </p:cNvPr>
          <p:cNvSpPr/>
          <p:nvPr/>
        </p:nvSpPr>
        <p:spPr>
          <a:xfrm>
            <a:off x="4964850" y="4737653"/>
            <a:ext cx="1498434" cy="102306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hr-HR" sz="1300" dirty="0"/>
              <a:t>V</a:t>
            </a:r>
            <a:r>
              <a:rPr lang="en-US" sz="1300" dirty="0" err="1"/>
              <a:t>ještačenja</a:t>
            </a:r>
            <a:endParaRPr lang="hr-HR" sz="1300" dirty="0"/>
          </a:p>
        </p:txBody>
      </p:sp>
    </p:spTree>
    <p:extLst>
      <p:ext uri="{BB962C8B-B14F-4D97-AF65-F5344CB8AC3E}">
        <p14:creationId xmlns:p14="http://schemas.microsoft.com/office/powerpoint/2010/main" val="24822774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388618" y="125170"/>
            <a:ext cx="12344400" cy="1143000"/>
          </a:xfrm>
        </p:spPr>
        <p:txBody>
          <a:bodyPr/>
          <a:lstStyle/>
          <a:p>
            <a:r>
              <a:rPr lang="hr-HR" dirty="0">
                <a:latin typeface="+mj-lt"/>
                <a:cs typeface="IBM Plex Arabic" panose="020B0503050203000203" pitchFamily="34" charset="-78"/>
              </a:rPr>
              <a:t>Trgovački sudovi – </a:t>
            </a:r>
            <a:r>
              <a:rPr lang="hr-HR" dirty="0">
                <a:cs typeface="IBM Plex Arabic" panose="020B0503050203000203" pitchFamily="34" charset="-78"/>
              </a:rPr>
              <a:t>prosječno trajanje po vrsti spora</a:t>
            </a:r>
            <a:endParaRPr lang="en-US" dirty="0">
              <a:latin typeface="+mj-lt"/>
              <a:cs typeface="IBM Plex Arabic" panose="020B0503050203000203" pitchFamily="34" charset="-78"/>
            </a:endParaRPr>
          </a:p>
        </p:txBody>
      </p:sp>
      <p:graphicFrame>
        <p:nvGraphicFramePr>
          <p:cNvPr id="4" name="Table 3">
            <a:extLst>
              <a:ext uri="{FF2B5EF4-FFF2-40B4-BE49-F238E27FC236}">
                <a16:creationId xmlns:a16="http://schemas.microsoft.com/office/drawing/2014/main" id="{803649D1-5576-481A-B8B2-8F7E197B8279}"/>
              </a:ext>
            </a:extLst>
          </p:cNvPr>
          <p:cNvGraphicFramePr>
            <a:graphicFrameLocks noGrp="1"/>
          </p:cNvGraphicFramePr>
          <p:nvPr>
            <p:extLst>
              <p:ext uri="{D42A27DB-BD31-4B8C-83A1-F6EECF244321}">
                <p14:modId xmlns:p14="http://schemas.microsoft.com/office/powerpoint/2010/main" val="1230557726"/>
              </p:ext>
            </p:extLst>
          </p:nvPr>
        </p:nvGraphicFramePr>
        <p:xfrm>
          <a:off x="440370" y="698748"/>
          <a:ext cx="13395963" cy="7317902"/>
        </p:xfrm>
        <a:graphic>
          <a:graphicData uri="http://schemas.openxmlformats.org/drawingml/2006/table">
            <a:tbl>
              <a:tblPr/>
              <a:tblGrid>
                <a:gridCol w="1986474">
                  <a:extLst>
                    <a:ext uri="{9D8B030D-6E8A-4147-A177-3AD203B41FA5}">
                      <a16:colId xmlns:a16="http://schemas.microsoft.com/office/drawing/2014/main" val="3670146273"/>
                    </a:ext>
                  </a:extLst>
                </a:gridCol>
                <a:gridCol w="3295199">
                  <a:extLst>
                    <a:ext uri="{9D8B030D-6E8A-4147-A177-3AD203B41FA5}">
                      <a16:colId xmlns:a16="http://schemas.microsoft.com/office/drawing/2014/main" val="3723474181"/>
                    </a:ext>
                  </a:extLst>
                </a:gridCol>
                <a:gridCol w="811429">
                  <a:extLst>
                    <a:ext uri="{9D8B030D-6E8A-4147-A177-3AD203B41FA5}">
                      <a16:colId xmlns:a16="http://schemas.microsoft.com/office/drawing/2014/main" val="361362138"/>
                    </a:ext>
                  </a:extLst>
                </a:gridCol>
                <a:gridCol w="811429">
                  <a:extLst>
                    <a:ext uri="{9D8B030D-6E8A-4147-A177-3AD203B41FA5}">
                      <a16:colId xmlns:a16="http://schemas.microsoft.com/office/drawing/2014/main" val="555298177"/>
                    </a:ext>
                  </a:extLst>
                </a:gridCol>
                <a:gridCol w="811429">
                  <a:extLst>
                    <a:ext uri="{9D8B030D-6E8A-4147-A177-3AD203B41FA5}">
                      <a16:colId xmlns:a16="http://schemas.microsoft.com/office/drawing/2014/main" val="703911383"/>
                    </a:ext>
                  </a:extLst>
                </a:gridCol>
                <a:gridCol w="811429">
                  <a:extLst>
                    <a:ext uri="{9D8B030D-6E8A-4147-A177-3AD203B41FA5}">
                      <a16:colId xmlns:a16="http://schemas.microsoft.com/office/drawing/2014/main" val="2047079829"/>
                    </a:ext>
                  </a:extLst>
                </a:gridCol>
                <a:gridCol w="811429">
                  <a:extLst>
                    <a:ext uri="{9D8B030D-6E8A-4147-A177-3AD203B41FA5}">
                      <a16:colId xmlns:a16="http://schemas.microsoft.com/office/drawing/2014/main" val="471147280"/>
                    </a:ext>
                  </a:extLst>
                </a:gridCol>
                <a:gridCol w="811429">
                  <a:extLst>
                    <a:ext uri="{9D8B030D-6E8A-4147-A177-3AD203B41FA5}">
                      <a16:colId xmlns:a16="http://schemas.microsoft.com/office/drawing/2014/main" val="1137091357"/>
                    </a:ext>
                  </a:extLst>
                </a:gridCol>
                <a:gridCol w="811429">
                  <a:extLst>
                    <a:ext uri="{9D8B030D-6E8A-4147-A177-3AD203B41FA5}">
                      <a16:colId xmlns:a16="http://schemas.microsoft.com/office/drawing/2014/main" val="2016792102"/>
                    </a:ext>
                  </a:extLst>
                </a:gridCol>
                <a:gridCol w="811429">
                  <a:extLst>
                    <a:ext uri="{9D8B030D-6E8A-4147-A177-3AD203B41FA5}">
                      <a16:colId xmlns:a16="http://schemas.microsoft.com/office/drawing/2014/main" val="3312860001"/>
                    </a:ext>
                  </a:extLst>
                </a:gridCol>
                <a:gridCol w="811429">
                  <a:extLst>
                    <a:ext uri="{9D8B030D-6E8A-4147-A177-3AD203B41FA5}">
                      <a16:colId xmlns:a16="http://schemas.microsoft.com/office/drawing/2014/main" val="3579986690"/>
                    </a:ext>
                  </a:extLst>
                </a:gridCol>
                <a:gridCol w="811429">
                  <a:extLst>
                    <a:ext uri="{9D8B030D-6E8A-4147-A177-3AD203B41FA5}">
                      <a16:colId xmlns:a16="http://schemas.microsoft.com/office/drawing/2014/main" val="2448773031"/>
                    </a:ext>
                  </a:extLst>
                </a:gridCol>
              </a:tblGrid>
              <a:tr h="435033">
                <a:tc>
                  <a:txBody>
                    <a:bodyPr/>
                    <a:lstStyle/>
                    <a:p>
                      <a:pPr algn="ctr" fontAlgn="b"/>
                      <a:r>
                        <a:rPr lang="en-US" sz="1000" b="1" i="0" u="none" strike="noStrike" dirty="0" err="1">
                          <a:solidFill>
                            <a:srgbClr val="000000"/>
                          </a:solidFill>
                          <a:effectLst/>
                          <a:latin typeface="Calibri" panose="020F0502020204030204" pitchFamily="34" charset="0"/>
                        </a:rPr>
                        <a:t>faza</a:t>
                      </a:r>
                      <a:endParaRPr lang="en-US" sz="1000" b="1" i="0" u="none" strike="noStrike" dirty="0">
                        <a:solidFill>
                          <a:srgbClr val="000000"/>
                        </a:solidFill>
                        <a:effectLst/>
                        <a:latin typeface="Calibri" panose="020F0502020204030204" pitchFamily="34" charset="0"/>
                      </a:endParaRPr>
                    </a:p>
                  </a:txBody>
                  <a:tcPr marL="5365" marR="5365" marT="536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000" b="1" i="0" u="none" strike="noStrike" dirty="0" err="1">
                          <a:solidFill>
                            <a:srgbClr val="000000"/>
                          </a:solidFill>
                          <a:effectLst/>
                          <a:latin typeface="Calibri" panose="020F0502020204030204" pitchFamily="34" charset="0"/>
                        </a:rPr>
                        <a:t>Aktivnost</a:t>
                      </a:r>
                      <a:endParaRPr lang="en-US" sz="1000" b="1" i="0" u="none" strike="noStrike" dirty="0">
                        <a:solidFill>
                          <a:srgbClr val="000000"/>
                        </a:solidFill>
                        <a:effectLst/>
                        <a:latin typeface="Calibri" panose="020F0502020204030204" pitchFamily="34" charset="0"/>
                      </a:endParaRPr>
                    </a:p>
                  </a:txBody>
                  <a:tcPr marL="5365" marR="5365" marT="536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000" b="1" i="0" u="none" strike="noStrike" dirty="0" err="1">
                          <a:solidFill>
                            <a:srgbClr val="000000"/>
                          </a:solidFill>
                          <a:effectLst/>
                          <a:latin typeface="Calibri" panose="020F0502020204030204" pitchFamily="34" charset="0"/>
                        </a:rPr>
                        <a:t>Isplata</a:t>
                      </a:r>
                      <a:r>
                        <a:rPr lang="en-US" sz="1000" b="1" i="0" u="none" strike="noStrike" dirty="0">
                          <a:solidFill>
                            <a:srgbClr val="000000"/>
                          </a:solidFill>
                          <a:effectLst/>
                          <a:latin typeface="Calibri" panose="020F0502020204030204" pitchFamily="34" charset="0"/>
                        </a:rPr>
                        <a:t> do 500.000,00 </a:t>
                      </a:r>
                      <a:r>
                        <a:rPr lang="en-US" sz="1000" b="1" i="0" u="none" strike="noStrike" dirty="0" err="1">
                          <a:solidFill>
                            <a:srgbClr val="000000"/>
                          </a:solidFill>
                          <a:effectLst/>
                          <a:latin typeface="Calibri" panose="020F0502020204030204" pitchFamily="34" charset="0"/>
                        </a:rPr>
                        <a:t>kn</a:t>
                      </a:r>
                      <a:endParaRPr lang="en-US" sz="1000" b="1" i="0" u="none" strike="noStrike" dirty="0">
                        <a:solidFill>
                          <a:srgbClr val="000000"/>
                        </a:solidFill>
                        <a:effectLst/>
                        <a:latin typeface="Calibri" panose="020F0502020204030204" pitchFamily="34" charset="0"/>
                      </a:endParaRPr>
                    </a:p>
                  </a:txBody>
                  <a:tcPr marL="5365" marR="5365" marT="536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pl-PL" sz="1000" b="1" i="0" u="none" strike="noStrike" dirty="0">
                          <a:solidFill>
                            <a:srgbClr val="000000"/>
                          </a:solidFill>
                          <a:effectLst/>
                          <a:latin typeface="Calibri" panose="020F0502020204030204" pitchFamily="34" charset="0"/>
                        </a:rPr>
                        <a:t>Isplata od 500.000,01 kn i više</a:t>
                      </a:r>
                    </a:p>
                  </a:txBody>
                  <a:tcPr marL="5365" marR="5365" marT="536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pl-PL" sz="1000" b="1" i="0" u="none" strike="noStrike">
                          <a:solidFill>
                            <a:srgbClr val="000000"/>
                          </a:solidFill>
                          <a:effectLst/>
                          <a:latin typeface="Calibri" panose="020F0502020204030204" pitchFamily="34" charset="0"/>
                        </a:rPr>
                        <a:t>Naknada štete do 500.000,00 kn</a:t>
                      </a:r>
                    </a:p>
                  </a:txBody>
                  <a:tcPr marL="5365" marR="5365" marT="536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pl-PL" sz="1000" b="1" i="0" u="none" strike="noStrike">
                          <a:solidFill>
                            <a:srgbClr val="000000"/>
                          </a:solidFill>
                          <a:effectLst/>
                          <a:latin typeface="Calibri" panose="020F0502020204030204" pitchFamily="34" charset="0"/>
                        </a:rPr>
                        <a:t>Naknada štete od 500.000,01 kn i više</a:t>
                      </a:r>
                    </a:p>
                  </a:txBody>
                  <a:tcPr marL="5365" marR="5365" marT="536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000" b="1" i="0" u="none" strike="noStrike" dirty="0" err="1">
                          <a:solidFill>
                            <a:srgbClr val="000000"/>
                          </a:solidFill>
                          <a:effectLst/>
                          <a:latin typeface="Calibri" panose="020F0502020204030204" pitchFamily="34" charset="0"/>
                        </a:rPr>
                        <a:t>Parnica</a:t>
                      </a:r>
                      <a:r>
                        <a:rPr lang="en-US" sz="1000" b="1" i="0" u="none" strike="noStrike" dirty="0">
                          <a:solidFill>
                            <a:srgbClr val="000000"/>
                          </a:solidFill>
                          <a:effectLst/>
                          <a:latin typeface="Calibri" panose="020F0502020204030204" pitchFamily="34" charset="0"/>
                        </a:rPr>
                        <a:t> - </a:t>
                      </a:r>
                      <a:r>
                        <a:rPr lang="en-US" sz="1000" b="1" i="0" u="none" strike="noStrike" dirty="0" err="1">
                          <a:solidFill>
                            <a:srgbClr val="000000"/>
                          </a:solidFill>
                          <a:effectLst/>
                          <a:latin typeface="Calibri" panose="020F0502020204030204" pitchFamily="34" charset="0"/>
                        </a:rPr>
                        <a:t>ostalo</a:t>
                      </a:r>
                      <a:endParaRPr lang="en-US" sz="1000" b="1" i="0" u="none" strike="noStrike" dirty="0">
                        <a:solidFill>
                          <a:srgbClr val="000000"/>
                        </a:solidFill>
                        <a:effectLst/>
                        <a:latin typeface="Calibri" panose="020F0502020204030204" pitchFamily="34" charset="0"/>
                      </a:endParaRPr>
                    </a:p>
                  </a:txBody>
                  <a:tcPr marL="5365" marR="5365" marT="536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000" b="1" i="0" u="none" strike="noStrike" dirty="0" err="1">
                          <a:solidFill>
                            <a:srgbClr val="000000"/>
                          </a:solidFill>
                          <a:effectLst/>
                          <a:latin typeface="Calibri" panose="020F0502020204030204" pitchFamily="34" charset="0"/>
                        </a:rPr>
                        <a:t>Predmeti</a:t>
                      </a:r>
                      <a:r>
                        <a:rPr lang="en-US" sz="1000" b="1" i="0" u="none" strike="noStrike" dirty="0">
                          <a:solidFill>
                            <a:srgbClr val="000000"/>
                          </a:solidFill>
                          <a:effectLst/>
                          <a:latin typeface="Calibri" panose="020F0502020204030204" pitchFamily="34" charset="0"/>
                        </a:rPr>
                        <a:t> </a:t>
                      </a:r>
                      <a:r>
                        <a:rPr lang="en-US" sz="1000" b="1" i="0" u="none" strike="noStrike" dirty="0" err="1">
                          <a:solidFill>
                            <a:srgbClr val="000000"/>
                          </a:solidFill>
                          <a:effectLst/>
                          <a:latin typeface="Calibri" panose="020F0502020204030204" pitchFamily="34" charset="0"/>
                        </a:rPr>
                        <a:t>proslijeđeni</a:t>
                      </a:r>
                      <a:r>
                        <a:rPr lang="en-US" sz="1000" b="1" i="0" u="none" strike="noStrike" dirty="0">
                          <a:solidFill>
                            <a:srgbClr val="000000"/>
                          </a:solidFill>
                          <a:effectLst/>
                          <a:latin typeface="Calibri" panose="020F0502020204030204" pitchFamily="34" charset="0"/>
                        </a:rPr>
                        <a:t> od JB  </a:t>
                      </a:r>
                      <a:endParaRPr lang="hr-HR" sz="1000" b="1" i="0" u="none" strike="noStrike" dirty="0">
                        <a:solidFill>
                          <a:srgbClr val="000000"/>
                        </a:solidFill>
                        <a:effectLst/>
                        <a:latin typeface="Calibri" panose="020F0502020204030204" pitchFamily="34" charset="0"/>
                      </a:endParaRPr>
                    </a:p>
                    <a:p>
                      <a:pPr algn="ctr" fontAlgn="b"/>
                      <a:r>
                        <a:rPr lang="hr-HR" sz="1000" b="1" i="0" u="none" strike="noStrike" dirty="0">
                          <a:solidFill>
                            <a:srgbClr val="000000"/>
                          </a:solidFill>
                          <a:effectLst/>
                          <a:latin typeface="Calibri" panose="020F0502020204030204" pitchFamily="34" charset="0"/>
                        </a:rPr>
                        <a:t>…</a:t>
                      </a:r>
                      <a:r>
                        <a:rPr lang="en-US" sz="1000" b="1" i="0" u="none" strike="noStrike" dirty="0">
                          <a:solidFill>
                            <a:srgbClr val="000000"/>
                          </a:solidFill>
                          <a:effectLst/>
                          <a:latin typeface="Calibri" panose="020F0502020204030204" pitchFamily="34" charset="0"/>
                        </a:rPr>
                        <a:t>do 500.000,00 </a:t>
                      </a:r>
                      <a:r>
                        <a:rPr lang="en-US" sz="1000" b="1" i="0" u="none" strike="noStrike" dirty="0" err="1">
                          <a:solidFill>
                            <a:srgbClr val="000000"/>
                          </a:solidFill>
                          <a:effectLst/>
                          <a:latin typeface="Calibri" panose="020F0502020204030204" pitchFamily="34" charset="0"/>
                        </a:rPr>
                        <a:t>kn</a:t>
                      </a:r>
                      <a:endParaRPr lang="en-US" sz="1000" b="1" i="0" u="none" strike="noStrike" dirty="0">
                        <a:solidFill>
                          <a:srgbClr val="000000"/>
                        </a:solidFill>
                        <a:effectLst/>
                        <a:latin typeface="Calibri" panose="020F0502020204030204" pitchFamily="34" charset="0"/>
                      </a:endParaRPr>
                    </a:p>
                  </a:txBody>
                  <a:tcPr marL="5365" marR="5365" marT="536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000" b="1" i="0" u="none" strike="noStrike" dirty="0" err="1">
                          <a:solidFill>
                            <a:srgbClr val="000000"/>
                          </a:solidFill>
                          <a:effectLst/>
                          <a:latin typeface="Calibri" panose="020F0502020204030204" pitchFamily="34" charset="0"/>
                        </a:rPr>
                        <a:t>Predmeti</a:t>
                      </a:r>
                      <a:r>
                        <a:rPr lang="en-US" sz="1000" b="1" i="0" u="none" strike="noStrike" dirty="0">
                          <a:solidFill>
                            <a:srgbClr val="000000"/>
                          </a:solidFill>
                          <a:effectLst/>
                          <a:latin typeface="Calibri" panose="020F0502020204030204" pitchFamily="34" charset="0"/>
                        </a:rPr>
                        <a:t> </a:t>
                      </a:r>
                      <a:r>
                        <a:rPr lang="en-US" sz="1000" b="1" i="0" u="none" strike="noStrike" dirty="0" err="1">
                          <a:solidFill>
                            <a:srgbClr val="000000"/>
                          </a:solidFill>
                          <a:effectLst/>
                          <a:latin typeface="Calibri" panose="020F0502020204030204" pitchFamily="34" charset="0"/>
                        </a:rPr>
                        <a:t>proslijeđeni</a:t>
                      </a:r>
                      <a:r>
                        <a:rPr lang="en-US" sz="1000" b="1" i="0" u="none" strike="noStrike" dirty="0">
                          <a:solidFill>
                            <a:srgbClr val="000000"/>
                          </a:solidFill>
                          <a:effectLst/>
                          <a:latin typeface="Calibri" panose="020F0502020204030204" pitchFamily="34" charset="0"/>
                        </a:rPr>
                        <a:t> od JB </a:t>
                      </a:r>
                      <a:r>
                        <a:rPr lang="hr-HR" sz="1000" b="1" i="0" u="none" strike="noStrike" dirty="0">
                          <a:solidFill>
                            <a:srgbClr val="000000"/>
                          </a:solidFill>
                          <a:effectLst/>
                          <a:latin typeface="Calibri" panose="020F0502020204030204" pitchFamily="34" charset="0"/>
                        </a:rPr>
                        <a:t>…</a:t>
                      </a:r>
                      <a:r>
                        <a:rPr lang="en-US" sz="1000" b="1" i="0" u="none" strike="noStrike" dirty="0">
                          <a:solidFill>
                            <a:srgbClr val="000000"/>
                          </a:solidFill>
                          <a:effectLst/>
                          <a:latin typeface="Calibri" panose="020F0502020204030204" pitchFamily="34" charset="0"/>
                        </a:rPr>
                        <a:t>od 500.000,01 </a:t>
                      </a:r>
                      <a:r>
                        <a:rPr lang="en-US" sz="1000" b="1" i="0" u="none" strike="noStrike" dirty="0" err="1">
                          <a:solidFill>
                            <a:srgbClr val="000000"/>
                          </a:solidFill>
                          <a:effectLst/>
                          <a:latin typeface="Calibri" panose="020F0502020204030204" pitchFamily="34" charset="0"/>
                        </a:rPr>
                        <a:t>kn</a:t>
                      </a:r>
                      <a:endParaRPr lang="en-US" sz="1000" b="1" i="0" u="none" strike="noStrike" dirty="0">
                        <a:solidFill>
                          <a:srgbClr val="000000"/>
                        </a:solidFill>
                        <a:effectLst/>
                        <a:latin typeface="Calibri" panose="020F0502020204030204" pitchFamily="34" charset="0"/>
                      </a:endParaRPr>
                    </a:p>
                  </a:txBody>
                  <a:tcPr marL="5365" marR="5365" marT="536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000" b="1" i="0" u="none" strike="noStrike">
                          <a:solidFill>
                            <a:srgbClr val="000000"/>
                          </a:solidFill>
                          <a:effectLst/>
                          <a:latin typeface="Calibri" panose="020F0502020204030204" pitchFamily="34" charset="0"/>
                        </a:rPr>
                        <a:t>Sporovi vezani uz stečaj (samo po uputi stečajnog suca)</a:t>
                      </a:r>
                    </a:p>
                  </a:txBody>
                  <a:tcPr marL="5365" marR="5365" marT="536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000" b="1" i="0" u="none" strike="noStrike" dirty="0" err="1">
                          <a:solidFill>
                            <a:srgbClr val="000000"/>
                          </a:solidFill>
                          <a:effectLst/>
                          <a:latin typeface="Calibri" panose="020F0502020204030204" pitchFamily="34" charset="0"/>
                        </a:rPr>
                        <a:t>Statusni</a:t>
                      </a:r>
                      <a:r>
                        <a:rPr lang="en-US" sz="1000" b="1" i="0" u="none" strike="noStrike" dirty="0">
                          <a:solidFill>
                            <a:srgbClr val="000000"/>
                          </a:solidFill>
                          <a:effectLst/>
                          <a:latin typeface="Calibri" panose="020F0502020204030204" pitchFamily="34" charset="0"/>
                        </a:rPr>
                        <a:t> - </a:t>
                      </a:r>
                      <a:r>
                        <a:rPr lang="en-US" sz="1000" b="1" i="0" u="none" strike="noStrike" dirty="0" err="1">
                          <a:solidFill>
                            <a:srgbClr val="000000"/>
                          </a:solidFill>
                          <a:effectLst/>
                          <a:latin typeface="Calibri" panose="020F0502020204030204" pitchFamily="34" charset="0"/>
                        </a:rPr>
                        <a:t>ostalo</a:t>
                      </a:r>
                      <a:endParaRPr lang="en-US" sz="1000" b="1" i="0" u="none" strike="noStrike" dirty="0">
                        <a:solidFill>
                          <a:srgbClr val="000000"/>
                        </a:solidFill>
                        <a:effectLst/>
                        <a:latin typeface="Calibri" panose="020F0502020204030204" pitchFamily="34" charset="0"/>
                      </a:endParaRPr>
                    </a:p>
                  </a:txBody>
                  <a:tcPr marL="5365" marR="5365" marT="536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000" b="1" i="0" u="none" strike="noStrike" dirty="0" err="1">
                          <a:solidFill>
                            <a:srgbClr val="000000"/>
                          </a:solidFill>
                          <a:effectLst/>
                          <a:latin typeface="Calibri" panose="020F0502020204030204" pitchFamily="34" charset="0"/>
                        </a:rPr>
                        <a:t>Stvarnopravni</a:t>
                      </a:r>
                      <a:r>
                        <a:rPr lang="en-US" sz="1000" b="1" i="0" u="none" strike="noStrike" dirty="0">
                          <a:solidFill>
                            <a:srgbClr val="000000"/>
                          </a:solidFill>
                          <a:effectLst/>
                          <a:latin typeface="Calibri" panose="020F0502020204030204" pitchFamily="34" charset="0"/>
                        </a:rPr>
                        <a:t> </a:t>
                      </a:r>
                      <a:r>
                        <a:rPr lang="en-US" sz="1000" b="1" i="0" u="none" strike="noStrike" dirty="0" err="1">
                          <a:solidFill>
                            <a:srgbClr val="000000"/>
                          </a:solidFill>
                          <a:effectLst/>
                          <a:latin typeface="Calibri" panose="020F0502020204030204" pitchFamily="34" charset="0"/>
                        </a:rPr>
                        <a:t>zahtjevi</a:t>
                      </a:r>
                      <a:endParaRPr lang="en-US" sz="1000" b="1" i="0" u="none" strike="noStrike" dirty="0">
                        <a:solidFill>
                          <a:srgbClr val="000000"/>
                        </a:solidFill>
                        <a:effectLst/>
                        <a:latin typeface="Calibri" panose="020F0502020204030204" pitchFamily="34" charset="0"/>
                      </a:endParaRPr>
                    </a:p>
                  </a:txBody>
                  <a:tcPr marL="5365" marR="5365" marT="536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extLst>
                  <a:ext uri="{0D108BD9-81ED-4DB2-BD59-A6C34878D82A}">
                    <a16:rowId xmlns:a16="http://schemas.microsoft.com/office/drawing/2014/main" val="1031862121"/>
                  </a:ext>
                </a:extLst>
              </a:tr>
              <a:tr h="152360">
                <a:tc rowSpan="5">
                  <a:txBody>
                    <a:bodyPr/>
                    <a:lstStyle/>
                    <a:p>
                      <a:pPr algn="ctr" fontAlgn="ctr"/>
                      <a:r>
                        <a:rPr lang="en-US" sz="1000" b="0" i="0" u="none" strike="noStrike">
                          <a:solidFill>
                            <a:srgbClr val="000000"/>
                          </a:solidFill>
                          <a:effectLst/>
                          <a:latin typeface="Calibri" panose="020F0502020204030204" pitchFamily="34" charset="0"/>
                        </a:rPr>
                        <a:t>Faza1 Tužba</a:t>
                      </a:r>
                    </a:p>
                  </a:txBody>
                  <a:tcPr marL="5365" marR="5365" marT="536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000" b="0" i="0" u="none" strike="noStrike" dirty="0" err="1">
                          <a:solidFill>
                            <a:srgbClr val="000000"/>
                          </a:solidFill>
                          <a:effectLst/>
                          <a:latin typeface="Calibri" panose="020F0502020204030204" pitchFamily="34" charset="0"/>
                        </a:rPr>
                        <a:t>Ispitivanje</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tužbe</a:t>
                      </a:r>
                      <a:r>
                        <a:rPr lang="en-US" sz="1000" b="0" i="0" u="none" strike="noStrike" dirty="0">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22</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25</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21</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33</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24</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18</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29</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53</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35</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928313406"/>
                  </a:ext>
                </a:extLst>
              </a:tr>
              <a:tr h="152360">
                <a:tc vMerge="1">
                  <a:txBody>
                    <a:bodyPr/>
                    <a:lstStyle/>
                    <a:p>
                      <a:endParaRPr lang="en-US"/>
                    </a:p>
                  </a:txBody>
                  <a:tcPr/>
                </a:tc>
                <a:tc>
                  <a:txBody>
                    <a:bodyPr/>
                    <a:lstStyle/>
                    <a:p>
                      <a:pPr algn="ctr"/>
                      <a:r>
                        <a:rPr lang="en-US" sz="1000" b="0" i="0" u="none" strike="noStrike">
                          <a:solidFill>
                            <a:srgbClr val="000000"/>
                          </a:solidFill>
                          <a:effectLst/>
                          <a:latin typeface="Calibri" panose="020F0502020204030204" pitchFamily="34" charset="0"/>
                        </a:rPr>
                        <a:t>Proučavanje propisa i sudske prakse</a:t>
                      </a:r>
                      <a:endParaRPr lang="en-US" sz="1000"/>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15</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80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45</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36</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21</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18</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585787121"/>
                  </a:ext>
                </a:extLst>
              </a:tr>
              <a:tr h="194341">
                <a:tc vMerge="1">
                  <a:txBody>
                    <a:bodyPr/>
                    <a:lstStyle/>
                    <a:p>
                      <a:endParaRPr lang="en-US"/>
                    </a:p>
                  </a:txBody>
                  <a:tcPr/>
                </a:tc>
                <a:tc>
                  <a:txBody>
                    <a:bodyPr/>
                    <a:lstStyle/>
                    <a:p>
                      <a:pPr algn="ctr"/>
                      <a:r>
                        <a:rPr lang="en-US" sz="1000" b="0" i="0" u="none" strike="noStrike">
                          <a:solidFill>
                            <a:srgbClr val="000000"/>
                          </a:solidFill>
                          <a:effectLst/>
                          <a:latin typeface="Calibri" panose="020F0502020204030204" pitchFamily="34" charset="0"/>
                        </a:rPr>
                        <a:t>Ostale odluke/dopisi (odluke kojima se predmet ne dovršava)</a:t>
                      </a:r>
                      <a:endParaRPr lang="en-US" sz="1000"/>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17</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17</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18</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15</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11</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180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348518642"/>
                  </a:ext>
                </a:extLst>
              </a:tr>
              <a:tr h="152360">
                <a:tc vMerge="1">
                  <a:txBody>
                    <a:bodyPr/>
                    <a:lstStyle/>
                    <a:p>
                      <a:endParaRPr lang="en-US"/>
                    </a:p>
                  </a:txBody>
                  <a:tcPr/>
                </a:tc>
                <a:tc>
                  <a:txBody>
                    <a:bodyPr/>
                    <a:lstStyle/>
                    <a:p>
                      <a:pPr algn="ctr"/>
                      <a:r>
                        <a:rPr lang="pl-PL" sz="1000" b="0" i="0" u="none" strike="noStrike">
                          <a:solidFill>
                            <a:srgbClr val="000000"/>
                          </a:solidFill>
                          <a:effectLst/>
                          <a:latin typeface="Calibri" panose="020F0502020204030204" pitchFamily="34" charset="0"/>
                        </a:rPr>
                        <a:t>Ostale radnje (rad u eSpisu, naredbe, i sl.)</a:t>
                      </a:r>
                      <a:endParaRPr lang="en-US" sz="1000"/>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7</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8</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5</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9</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998683682"/>
                  </a:ext>
                </a:extLst>
              </a:tr>
              <a:tr h="152360">
                <a:tc vMerge="1">
                  <a:txBody>
                    <a:bodyPr/>
                    <a:lstStyle/>
                    <a:p>
                      <a:endParaRPr lang="en-US"/>
                    </a:p>
                  </a:txBody>
                  <a:tcPr/>
                </a:tc>
                <a:tc>
                  <a:txBody>
                    <a:bodyPr/>
                    <a:lstStyle/>
                    <a:p>
                      <a:pPr algn="ctr"/>
                      <a:r>
                        <a:rPr lang="en-US" sz="1000" b="0" i="0" u="none" strike="noStrike">
                          <a:solidFill>
                            <a:srgbClr val="000000"/>
                          </a:solidFill>
                          <a:effectLst/>
                          <a:latin typeface="Calibri" panose="020F0502020204030204" pitchFamily="34" charset="0"/>
                        </a:rPr>
                        <a:t>Naplata pristojbe</a:t>
                      </a:r>
                      <a:endParaRPr lang="en-US" sz="1000"/>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518130389"/>
                  </a:ext>
                </a:extLst>
              </a:tr>
              <a:tr h="152360">
                <a:tc rowSpan="4">
                  <a:txBody>
                    <a:bodyPr/>
                    <a:lstStyle/>
                    <a:p>
                      <a:pPr algn="ctr" fontAlgn="ctr"/>
                      <a:r>
                        <a:rPr lang="en-US" sz="1000" b="0" i="0" u="none" strike="noStrike" dirty="0">
                          <a:solidFill>
                            <a:srgbClr val="000000"/>
                          </a:solidFill>
                          <a:effectLst/>
                          <a:latin typeface="Calibri" panose="020F0502020204030204" pitchFamily="34" charset="0"/>
                        </a:rPr>
                        <a:t>Faza1 </a:t>
                      </a:r>
                      <a:r>
                        <a:rPr lang="en-US" sz="1000" b="0" i="0" u="none" strike="noStrike" dirty="0" err="1">
                          <a:solidFill>
                            <a:srgbClr val="000000"/>
                          </a:solidFill>
                          <a:effectLst/>
                          <a:latin typeface="Calibri" panose="020F0502020204030204" pitchFamily="34" charset="0"/>
                        </a:rPr>
                        <a:t>Odgovor</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na</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tužbu</a:t>
                      </a:r>
                      <a:endParaRPr lang="en-US" sz="1000" b="0" i="0" u="none" strike="noStrike" dirty="0">
                        <a:solidFill>
                          <a:srgbClr val="000000"/>
                        </a:solidFill>
                        <a:effectLst/>
                        <a:latin typeface="Calibri" panose="020F0502020204030204" pitchFamily="34" charset="0"/>
                      </a:endParaRPr>
                    </a:p>
                  </a:txBody>
                  <a:tcPr marL="5365" marR="5365" marT="536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Ispitivanje odgovora na tužbu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18</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29</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17</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28</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19</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16</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18</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14</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26</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771398410"/>
                  </a:ext>
                </a:extLst>
              </a:tr>
              <a:tr h="152360">
                <a:tc vMerge="1">
                  <a:txBody>
                    <a:bodyPr/>
                    <a:lstStyle/>
                    <a:p>
                      <a:endParaRPr lang="en-US"/>
                    </a:p>
                  </a:txBody>
                  <a:tcPr/>
                </a:tc>
                <a:tc>
                  <a:txBody>
                    <a:bodyPr/>
                    <a:lstStyle/>
                    <a:p>
                      <a:pPr algn="ctr"/>
                      <a:r>
                        <a:rPr lang="en-US" sz="1000" b="0" i="0" u="none" strike="noStrike">
                          <a:solidFill>
                            <a:srgbClr val="000000"/>
                          </a:solidFill>
                          <a:effectLst/>
                          <a:latin typeface="Calibri" panose="020F0502020204030204" pitchFamily="34" charset="0"/>
                        </a:rPr>
                        <a:t>Proučavanje propisa i sudske prakse</a:t>
                      </a:r>
                      <a:endParaRPr lang="en-US" sz="1000"/>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35</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48</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35</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105</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43</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39</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786838666"/>
                  </a:ext>
                </a:extLst>
              </a:tr>
              <a:tr h="194341">
                <a:tc vMerge="1">
                  <a:txBody>
                    <a:bodyPr/>
                    <a:lstStyle/>
                    <a:p>
                      <a:endParaRPr lang="en-US"/>
                    </a:p>
                  </a:txBody>
                  <a:tcPr/>
                </a:tc>
                <a:tc>
                  <a:txBody>
                    <a:bodyPr/>
                    <a:lstStyle/>
                    <a:p>
                      <a:pPr algn="ctr"/>
                      <a:r>
                        <a:rPr lang="en-US" sz="1000" b="0" i="0" u="none" strike="noStrike">
                          <a:solidFill>
                            <a:srgbClr val="000000"/>
                          </a:solidFill>
                          <a:effectLst/>
                          <a:latin typeface="Calibri" panose="020F0502020204030204" pitchFamily="34" charset="0"/>
                        </a:rPr>
                        <a:t>Ostale odluke/dopisi (odluke kojima se predmet ne dovršava)</a:t>
                      </a:r>
                      <a:endParaRPr lang="en-US" sz="1000"/>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24</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15</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18</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15</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28</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18</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13</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970091235"/>
                  </a:ext>
                </a:extLst>
              </a:tr>
              <a:tr h="152360">
                <a:tc vMerge="1">
                  <a:txBody>
                    <a:bodyPr/>
                    <a:lstStyle/>
                    <a:p>
                      <a:endParaRPr lang="en-US"/>
                    </a:p>
                  </a:txBody>
                  <a:tcPr/>
                </a:tc>
                <a:tc>
                  <a:txBody>
                    <a:bodyPr/>
                    <a:lstStyle/>
                    <a:p>
                      <a:pPr algn="ctr"/>
                      <a:r>
                        <a:rPr lang="pl-PL" sz="1000" b="0" i="0" u="none" strike="noStrike">
                          <a:solidFill>
                            <a:srgbClr val="000000"/>
                          </a:solidFill>
                          <a:effectLst/>
                          <a:latin typeface="Calibri" panose="020F0502020204030204" pitchFamily="34" charset="0"/>
                        </a:rPr>
                        <a:t>Ostale radnje (rad u eSpisu, naredbe, i sl.)</a:t>
                      </a:r>
                      <a:endParaRPr lang="en-US" sz="1000"/>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8</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13</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13</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9</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11</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988866831"/>
                  </a:ext>
                </a:extLst>
              </a:tr>
              <a:tr h="152360">
                <a:tc rowSpan="5">
                  <a:txBody>
                    <a:bodyPr/>
                    <a:lstStyle/>
                    <a:p>
                      <a:pPr algn="ctr" fontAlgn="ctr"/>
                      <a:r>
                        <a:rPr lang="en-US" sz="1000" b="0" i="0" u="none" strike="noStrike">
                          <a:solidFill>
                            <a:srgbClr val="000000"/>
                          </a:solidFill>
                          <a:effectLst/>
                          <a:latin typeface="Calibri" panose="020F0502020204030204" pitchFamily="34" charset="0"/>
                        </a:rPr>
                        <a:t>Faza1 Pripremno ročište</a:t>
                      </a:r>
                    </a:p>
                  </a:txBody>
                  <a:tcPr marL="5365" marR="5365" marT="536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000" b="0" i="0" u="none" strike="noStrike" dirty="0" err="1">
                          <a:solidFill>
                            <a:srgbClr val="000000"/>
                          </a:solidFill>
                          <a:effectLst/>
                          <a:latin typeface="Calibri" panose="020F0502020204030204" pitchFamily="34" charset="0"/>
                        </a:rPr>
                        <a:t>Pripreme</a:t>
                      </a:r>
                      <a:r>
                        <a:rPr lang="en-US" sz="1000" b="0" i="0" u="none" strike="noStrike" dirty="0">
                          <a:solidFill>
                            <a:srgbClr val="000000"/>
                          </a:solidFill>
                          <a:effectLst/>
                          <a:latin typeface="Calibri" panose="020F0502020204030204" pitchFamily="34" charset="0"/>
                        </a:rPr>
                        <a:t> za </a:t>
                      </a:r>
                      <a:r>
                        <a:rPr lang="en-US" sz="1000" b="0" i="0" u="none" strike="noStrike" dirty="0" err="1">
                          <a:solidFill>
                            <a:srgbClr val="000000"/>
                          </a:solidFill>
                          <a:effectLst/>
                          <a:latin typeface="Calibri" panose="020F0502020204030204" pitchFamily="34" charset="0"/>
                        </a:rPr>
                        <a:t>ročište</a:t>
                      </a:r>
                      <a:r>
                        <a:rPr lang="en-US" sz="1000" b="0" i="0" u="none" strike="noStrike" dirty="0">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39</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49</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90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47</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29</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148</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34</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79</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489819473"/>
                  </a:ext>
                </a:extLst>
              </a:tr>
              <a:tr h="152360">
                <a:tc vMerge="1">
                  <a:txBody>
                    <a:bodyPr/>
                    <a:lstStyle/>
                    <a:p>
                      <a:endParaRPr lang="en-US"/>
                    </a:p>
                  </a:txBody>
                  <a:tcPr/>
                </a:tc>
                <a:tc>
                  <a:txBody>
                    <a:bodyPr/>
                    <a:lstStyle/>
                    <a:p>
                      <a:pPr algn="ctr"/>
                      <a:r>
                        <a:rPr lang="en-US" sz="1000" b="0" i="0" u="none" strike="noStrike">
                          <a:solidFill>
                            <a:srgbClr val="000000"/>
                          </a:solidFill>
                          <a:effectLst/>
                          <a:latin typeface="Calibri" panose="020F0502020204030204" pitchFamily="34" charset="0"/>
                        </a:rPr>
                        <a:t>Određivanje ročišta </a:t>
                      </a:r>
                      <a:endParaRPr lang="en-US" sz="1000"/>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11</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8</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13</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17</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11</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15</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233976893"/>
                  </a:ext>
                </a:extLst>
              </a:tr>
              <a:tr h="152360">
                <a:tc vMerge="1">
                  <a:txBody>
                    <a:bodyPr/>
                    <a:lstStyle/>
                    <a:p>
                      <a:endParaRPr lang="en-US"/>
                    </a:p>
                  </a:txBody>
                  <a:tcPr/>
                </a:tc>
                <a:tc>
                  <a:txBody>
                    <a:bodyPr/>
                    <a:lstStyle/>
                    <a:p>
                      <a:pPr algn="ctr"/>
                      <a:r>
                        <a:rPr lang="en-US" sz="1000" b="0" i="0" u="none" strike="noStrike">
                          <a:solidFill>
                            <a:srgbClr val="000000"/>
                          </a:solidFill>
                          <a:effectLst/>
                          <a:latin typeface="Calibri" panose="020F0502020204030204" pitchFamily="34" charset="0"/>
                        </a:rPr>
                        <a:t>Održavanje pripremnog ročišta</a:t>
                      </a:r>
                      <a:endParaRPr lang="en-US" sz="1000"/>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17</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27</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17</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34</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25</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23</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31</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23</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375722527"/>
                  </a:ext>
                </a:extLst>
              </a:tr>
              <a:tr h="194341">
                <a:tc vMerge="1">
                  <a:txBody>
                    <a:bodyPr/>
                    <a:lstStyle/>
                    <a:p>
                      <a:endParaRPr lang="en-US"/>
                    </a:p>
                  </a:txBody>
                  <a:tcPr/>
                </a:tc>
                <a:tc>
                  <a:txBody>
                    <a:bodyPr/>
                    <a:lstStyle/>
                    <a:p>
                      <a:pPr algn="ctr"/>
                      <a:r>
                        <a:rPr lang="en-US" sz="1000" b="0" i="0" u="none" strike="noStrike">
                          <a:solidFill>
                            <a:srgbClr val="000000"/>
                          </a:solidFill>
                          <a:effectLst/>
                          <a:latin typeface="Calibri" panose="020F0502020204030204" pitchFamily="34" charset="0"/>
                        </a:rPr>
                        <a:t>Ostale odluke/dopisi (odluke kojima se predmet ne dovršava)</a:t>
                      </a:r>
                      <a:endParaRPr lang="en-US" sz="1000"/>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15</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19</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22</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32</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29</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18</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22</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37</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13</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372047999"/>
                  </a:ext>
                </a:extLst>
              </a:tr>
              <a:tr h="152360">
                <a:tc vMerge="1">
                  <a:txBody>
                    <a:bodyPr/>
                    <a:lstStyle/>
                    <a:p>
                      <a:endParaRPr lang="en-US"/>
                    </a:p>
                  </a:txBody>
                  <a:tcPr/>
                </a:tc>
                <a:tc>
                  <a:txBody>
                    <a:bodyPr/>
                    <a:lstStyle/>
                    <a:p>
                      <a:pPr algn="ctr"/>
                      <a:r>
                        <a:rPr lang="pl-PL" sz="1000" b="0" i="0" u="none" strike="noStrike">
                          <a:solidFill>
                            <a:srgbClr val="000000"/>
                          </a:solidFill>
                          <a:effectLst/>
                          <a:latin typeface="Calibri" panose="020F0502020204030204" pitchFamily="34" charset="0"/>
                        </a:rPr>
                        <a:t>Ostale radnje (rad u eSpisu, naredbe, i sl.)</a:t>
                      </a:r>
                      <a:endParaRPr lang="en-US" sz="1000"/>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16</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9</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8</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7</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13</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8</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895458665"/>
                  </a:ext>
                </a:extLst>
              </a:tr>
              <a:tr h="152360">
                <a:tc rowSpan="5">
                  <a:txBody>
                    <a:bodyPr/>
                    <a:lstStyle/>
                    <a:p>
                      <a:pPr algn="ctr" fontAlgn="ctr"/>
                      <a:r>
                        <a:rPr lang="en-US" sz="1000" b="0" i="0" u="none" strike="noStrike">
                          <a:solidFill>
                            <a:srgbClr val="000000"/>
                          </a:solidFill>
                          <a:effectLst/>
                          <a:latin typeface="Calibri" panose="020F0502020204030204" pitchFamily="34" charset="0"/>
                        </a:rPr>
                        <a:t>Faza2 Glavna rasprava</a:t>
                      </a:r>
                    </a:p>
                  </a:txBody>
                  <a:tcPr marL="5365" marR="5365" marT="536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000" b="0" i="0" u="none" strike="noStrike" dirty="0" err="1">
                          <a:solidFill>
                            <a:srgbClr val="000000"/>
                          </a:solidFill>
                          <a:effectLst/>
                          <a:latin typeface="Calibri" panose="020F0502020204030204" pitchFamily="34" charset="0"/>
                        </a:rPr>
                        <a:t>Pripreme</a:t>
                      </a:r>
                      <a:r>
                        <a:rPr lang="en-US" sz="1000" b="0" i="0" u="none" strike="noStrike" dirty="0">
                          <a:solidFill>
                            <a:srgbClr val="000000"/>
                          </a:solidFill>
                          <a:effectLst/>
                          <a:latin typeface="Calibri" panose="020F0502020204030204" pitchFamily="34" charset="0"/>
                        </a:rPr>
                        <a:t> za </a:t>
                      </a:r>
                      <a:r>
                        <a:rPr lang="en-US" sz="1000" b="0" i="0" u="none" strike="noStrike" dirty="0" err="1">
                          <a:solidFill>
                            <a:srgbClr val="000000"/>
                          </a:solidFill>
                          <a:effectLst/>
                          <a:latin typeface="Calibri" panose="020F0502020204030204" pitchFamily="34" charset="0"/>
                        </a:rPr>
                        <a:t>ročište</a:t>
                      </a:r>
                      <a:r>
                        <a:rPr lang="en-US" sz="1000" b="0" i="0" u="none" strike="noStrike" dirty="0">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55</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93</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44</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94</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97</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38</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75</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124</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51</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610936591"/>
                  </a:ext>
                </a:extLst>
              </a:tr>
              <a:tr h="152360">
                <a:tc vMerge="1">
                  <a:txBody>
                    <a:bodyPr/>
                    <a:lstStyle/>
                    <a:p>
                      <a:endParaRPr lang="en-US"/>
                    </a:p>
                  </a:txBody>
                  <a:tcPr/>
                </a:tc>
                <a:tc>
                  <a:txBody>
                    <a:bodyPr/>
                    <a:lstStyle/>
                    <a:p>
                      <a:pPr algn="ctr"/>
                      <a:r>
                        <a:rPr lang="en-US" sz="1000" b="0" i="0" u="none" strike="noStrike">
                          <a:solidFill>
                            <a:srgbClr val="000000"/>
                          </a:solidFill>
                          <a:effectLst/>
                          <a:latin typeface="Calibri" panose="020F0502020204030204" pitchFamily="34" charset="0"/>
                        </a:rPr>
                        <a:t>Određivanje ročišta </a:t>
                      </a:r>
                      <a:endParaRPr lang="en-US" sz="1000"/>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18</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14</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15</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16</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9</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15</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23</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480026854"/>
                  </a:ext>
                </a:extLst>
              </a:tr>
              <a:tr h="152360">
                <a:tc vMerge="1">
                  <a:txBody>
                    <a:bodyPr/>
                    <a:lstStyle/>
                    <a:p>
                      <a:endParaRPr lang="en-US"/>
                    </a:p>
                  </a:txBody>
                  <a:tcPr/>
                </a:tc>
                <a:tc>
                  <a:txBody>
                    <a:bodyPr/>
                    <a:lstStyle/>
                    <a:p>
                      <a:pPr algn="ctr"/>
                      <a:r>
                        <a:rPr lang="en-US" sz="1000" b="0" i="0" u="none" strike="noStrike">
                          <a:solidFill>
                            <a:srgbClr val="000000"/>
                          </a:solidFill>
                          <a:effectLst/>
                          <a:latin typeface="Calibri" panose="020F0502020204030204" pitchFamily="34" charset="0"/>
                        </a:rPr>
                        <a:t>Ročište za glavnu raspravu </a:t>
                      </a:r>
                      <a:endParaRPr lang="en-US" sz="1000"/>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42</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33</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81</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54</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34</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53</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34</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35</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39</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100927670"/>
                  </a:ext>
                </a:extLst>
              </a:tr>
              <a:tr h="194341">
                <a:tc vMerge="1">
                  <a:txBody>
                    <a:bodyPr/>
                    <a:lstStyle/>
                    <a:p>
                      <a:endParaRPr lang="en-US"/>
                    </a:p>
                  </a:txBody>
                  <a:tcPr/>
                </a:tc>
                <a:tc>
                  <a:txBody>
                    <a:bodyPr/>
                    <a:lstStyle/>
                    <a:p>
                      <a:pPr algn="ctr"/>
                      <a:r>
                        <a:rPr lang="en-US" sz="1000" b="0" i="0" u="none" strike="noStrike">
                          <a:solidFill>
                            <a:srgbClr val="000000"/>
                          </a:solidFill>
                          <a:effectLst/>
                          <a:latin typeface="Calibri" panose="020F0502020204030204" pitchFamily="34" charset="0"/>
                        </a:rPr>
                        <a:t>Ostale odluke/dopisi (odluke kojima se predmet ne dovršava)</a:t>
                      </a:r>
                      <a:endParaRPr lang="en-US" sz="1000"/>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25</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17</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31</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29</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19</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31</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67</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21</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908045391"/>
                  </a:ext>
                </a:extLst>
              </a:tr>
              <a:tr h="152360">
                <a:tc vMerge="1">
                  <a:txBody>
                    <a:bodyPr/>
                    <a:lstStyle/>
                    <a:p>
                      <a:endParaRPr lang="en-US"/>
                    </a:p>
                  </a:txBody>
                  <a:tcPr/>
                </a:tc>
                <a:tc>
                  <a:txBody>
                    <a:bodyPr/>
                    <a:lstStyle/>
                    <a:p>
                      <a:pPr algn="ctr"/>
                      <a:r>
                        <a:rPr lang="pl-PL" sz="1000" b="0" i="0" u="none" strike="noStrike">
                          <a:solidFill>
                            <a:srgbClr val="000000"/>
                          </a:solidFill>
                          <a:effectLst/>
                          <a:latin typeface="Calibri" panose="020F0502020204030204" pitchFamily="34" charset="0"/>
                        </a:rPr>
                        <a:t>Ostale radnje (rad u eSpisu, naredbe, i sl.)</a:t>
                      </a:r>
                      <a:endParaRPr lang="en-US" sz="1000"/>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11</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13</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11</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16</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11</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11</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5</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13</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496179350"/>
                  </a:ext>
                </a:extLst>
              </a:tr>
              <a:tr h="194341">
                <a:tc rowSpan="6">
                  <a:txBody>
                    <a:bodyPr/>
                    <a:lstStyle/>
                    <a:p>
                      <a:pPr algn="ctr" fontAlgn="ctr"/>
                      <a:r>
                        <a:rPr lang="en-US" sz="1000" b="0" i="0" u="none" strike="noStrike">
                          <a:solidFill>
                            <a:srgbClr val="000000"/>
                          </a:solidFill>
                          <a:effectLst/>
                          <a:latin typeface="Calibri" panose="020F0502020204030204" pitchFamily="34" charset="0"/>
                        </a:rPr>
                        <a:t>Faza3 Presuda rješenje</a:t>
                      </a:r>
                    </a:p>
                  </a:txBody>
                  <a:tcPr marL="5365" marR="5365" marT="536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nn-NO" sz="1000" b="0" i="0" u="none" strike="noStrike">
                          <a:solidFill>
                            <a:srgbClr val="000000"/>
                          </a:solidFill>
                          <a:effectLst/>
                          <a:latin typeface="Calibri" panose="020F0502020204030204" pitchFamily="34" charset="0"/>
                        </a:rPr>
                        <a:t>Proučavanje spisa prije odlučivanja, sudske prakse i propisa</a:t>
                      </a:r>
                      <a:endParaRPr lang="en-US" sz="1000" b="0" i="0" u="none" strike="noStrike">
                        <a:solidFill>
                          <a:srgbClr val="000000"/>
                        </a:solidFill>
                        <a:effectLst/>
                        <a:latin typeface="Calibri" panose="020F0502020204030204" pitchFamily="34" charset="0"/>
                      </a:endParaRP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67</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72</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71</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98</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99</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57</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70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99</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136</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626057972"/>
                  </a:ext>
                </a:extLst>
              </a:tr>
              <a:tr h="152360">
                <a:tc vMerge="1">
                  <a:txBody>
                    <a:bodyPr/>
                    <a:lstStyle/>
                    <a:p>
                      <a:endParaRPr lang="en-US"/>
                    </a:p>
                  </a:txBody>
                  <a:tcPr/>
                </a:tc>
                <a:tc>
                  <a:txBody>
                    <a:bodyPr/>
                    <a:lstStyle/>
                    <a:p>
                      <a:pPr algn="ctr"/>
                      <a:r>
                        <a:rPr lang="en-US" sz="1000" b="0" i="0" u="none" strike="noStrike" dirty="0" err="1">
                          <a:solidFill>
                            <a:srgbClr val="000000"/>
                          </a:solidFill>
                          <a:effectLst/>
                          <a:latin typeface="Calibri" panose="020F0502020204030204" pitchFamily="34" charset="0"/>
                        </a:rPr>
                        <a:t>Izrada</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odluke</a:t>
                      </a:r>
                      <a:endParaRPr lang="en-US" sz="1000" dirty="0"/>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112</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180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117</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149</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83</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75</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127</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192</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420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146</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422926456"/>
                  </a:ext>
                </a:extLst>
              </a:tr>
              <a:tr h="152360">
                <a:tc vMerge="1">
                  <a:txBody>
                    <a:bodyPr/>
                    <a:lstStyle/>
                    <a:p>
                      <a:endParaRPr lang="en-US"/>
                    </a:p>
                  </a:txBody>
                  <a:tcPr/>
                </a:tc>
                <a:tc>
                  <a:txBody>
                    <a:bodyPr/>
                    <a:lstStyle/>
                    <a:p>
                      <a:pPr algn="ctr"/>
                      <a:r>
                        <a:rPr lang="en-US" sz="1000" b="0" i="0" u="none" strike="noStrike">
                          <a:solidFill>
                            <a:srgbClr val="000000"/>
                          </a:solidFill>
                          <a:effectLst/>
                          <a:latin typeface="Calibri" panose="020F0502020204030204" pitchFamily="34" charset="0"/>
                        </a:rPr>
                        <a:t>Ročište za objavu presude</a:t>
                      </a:r>
                      <a:endParaRPr lang="en-US" sz="1000"/>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14</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9</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8</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8</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8</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4252725123"/>
                  </a:ext>
                </a:extLst>
              </a:tr>
              <a:tr h="152360">
                <a:tc vMerge="1">
                  <a:txBody>
                    <a:bodyPr/>
                    <a:lstStyle/>
                    <a:p>
                      <a:endParaRPr lang="en-US"/>
                    </a:p>
                  </a:txBody>
                  <a:tcPr/>
                </a:tc>
                <a:tc>
                  <a:txBody>
                    <a:bodyPr/>
                    <a:lstStyle/>
                    <a:p>
                      <a:pPr algn="ctr"/>
                      <a:r>
                        <a:rPr lang="en-US" sz="1000" b="0" i="0" u="none" strike="noStrike">
                          <a:solidFill>
                            <a:srgbClr val="000000"/>
                          </a:solidFill>
                          <a:effectLst/>
                          <a:latin typeface="Calibri" panose="020F0502020204030204" pitchFamily="34" charset="0"/>
                        </a:rPr>
                        <a:t>Ostale odluke </a:t>
                      </a:r>
                      <a:endParaRPr lang="en-US" sz="1000"/>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13</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14</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9</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13</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15</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23</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15</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43</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964349351"/>
                  </a:ext>
                </a:extLst>
              </a:tr>
              <a:tr h="152360">
                <a:tc vMerge="1">
                  <a:txBody>
                    <a:bodyPr/>
                    <a:lstStyle/>
                    <a:p>
                      <a:endParaRPr lang="en-US"/>
                    </a:p>
                  </a:txBody>
                  <a:tcPr/>
                </a:tc>
                <a:tc>
                  <a:txBody>
                    <a:bodyPr/>
                    <a:lstStyle/>
                    <a:p>
                      <a:pPr algn="ctr"/>
                      <a:r>
                        <a:rPr lang="pl-PL" sz="1000" b="0" i="0" u="none" strike="noStrike">
                          <a:solidFill>
                            <a:srgbClr val="000000"/>
                          </a:solidFill>
                          <a:effectLst/>
                          <a:latin typeface="Calibri" panose="020F0502020204030204" pitchFamily="34" charset="0"/>
                        </a:rPr>
                        <a:t>Ostale radnje (rad u eSpisu, naredbe, i sl.)</a:t>
                      </a:r>
                      <a:endParaRPr lang="en-US" sz="1000"/>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9</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11</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11</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13</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7</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664175492"/>
                  </a:ext>
                </a:extLst>
              </a:tr>
              <a:tr h="152360">
                <a:tc vMerge="1">
                  <a:txBody>
                    <a:bodyPr/>
                    <a:lstStyle/>
                    <a:p>
                      <a:endParaRPr lang="en-US"/>
                    </a:p>
                  </a:txBody>
                  <a:tcPr/>
                </a:tc>
                <a:tc>
                  <a:txBody>
                    <a:bodyPr/>
                    <a:lstStyle/>
                    <a:p>
                      <a:pPr algn="ctr"/>
                      <a:r>
                        <a:rPr lang="en-US" sz="1000" b="0" i="0" u="none" strike="noStrike" dirty="0" err="1">
                          <a:solidFill>
                            <a:srgbClr val="000000"/>
                          </a:solidFill>
                          <a:effectLst/>
                          <a:latin typeface="Calibri" panose="020F0502020204030204" pitchFamily="34" charset="0"/>
                        </a:rPr>
                        <a:t>Naplata</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pristojbe</a:t>
                      </a:r>
                      <a:endParaRPr lang="en-US" sz="1000" dirty="0"/>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18</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9</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8</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5</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515065349"/>
                  </a:ext>
                </a:extLst>
              </a:tr>
              <a:tr h="152360">
                <a:tc gridSpan="2">
                  <a:txBody>
                    <a:bodyPr/>
                    <a:lstStyle/>
                    <a:p>
                      <a:pPr algn="ctr" fontAlgn="b"/>
                      <a:r>
                        <a:rPr lang="en-US" sz="1000" b="1" i="0" u="none" strike="noStrike" dirty="0" err="1">
                          <a:solidFill>
                            <a:srgbClr val="000000"/>
                          </a:solidFill>
                          <a:effectLst/>
                          <a:latin typeface="Calibri" panose="020F0502020204030204" pitchFamily="34" charset="0"/>
                        </a:rPr>
                        <a:t>ukupno</a:t>
                      </a:r>
                      <a:r>
                        <a:rPr lang="en-US" sz="1000" b="1" i="0" u="none" strike="noStrike" dirty="0">
                          <a:solidFill>
                            <a:srgbClr val="000000"/>
                          </a:solidFill>
                          <a:effectLst/>
                          <a:latin typeface="Calibri" panose="020F0502020204030204" pitchFamily="34" charset="0"/>
                        </a:rPr>
                        <a:t> bez </a:t>
                      </a:r>
                      <a:r>
                        <a:rPr lang="en-US" sz="1000" b="1" i="0" u="none" strike="noStrike" dirty="0" err="1">
                          <a:solidFill>
                            <a:srgbClr val="000000"/>
                          </a:solidFill>
                          <a:effectLst/>
                          <a:latin typeface="Calibri" panose="020F0502020204030204" pitchFamily="34" charset="0"/>
                        </a:rPr>
                        <a:t>pravnih</a:t>
                      </a:r>
                      <a:r>
                        <a:rPr lang="en-US" sz="1000" b="1" i="0" u="none" strike="noStrike" dirty="0">
                          <a:solidFill>
                            <a:srgbClr val="000000"/>
                          </a:solidFill>
                          <a:effectLst/>
                          <a:latin typeface="Calibri" panose="020F0502020204030204" pitchFamily="34" charset="0"/>
                        </a:rPr>
                        <a:t> </a:t>
                      </a:r>
                      <a:r>
                        <a:rPr lang="en-US" sz="1000" b="1" i="0" u="none" strike="noStrike" dirty="0" err="1">
                          <a:solidFill>
                            <a:srgbClr val="000000"/>
                          </a:solidFill>
                          <a:effectLst/>
                          <a:latin typeface="Calibri" panose="020F0502020204030204" pitchFamily="34" charset="0"/>
                        </a:rPr>
                        <a:t>lijekova</a:t>
                      </a:r>
                      <a:endParaRPr lang="en-US" sz="1000" b="1" i="0" u="none" strike="noStrike" dirty="0">
                        <a:solidFill>
                          <a:srgbClr val="000000"/>
                        </a:solidFill>
                        <a:effectLst/>
                        <a:latin typeface="Calibri" panose="020F0502020204030204" pitchFamily="34" charset="0"/>
                      </a:endParaRP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hMerge="1">
                  <a:txBody>
                    <a:bodyPr/>
                    <a:lstStyle/>
                    <a:p>
                      <a:endParaRPr lang="en-US"/>
                    </a:p>
                  </a:txBody>
                  <a:tcPr/>
                </a:tc>
                <a:tc>
                  <a:txBody>
                    <a:bodyPr/>
                    <a:lstStyle/>
                    <a:p>
                      <a:pPr algn="ctr" fontAlgn="b"/>
                      <a:r>
                        <a:rPr lang="en-US" sz="1000" b="1" i="0" u="none" strike="noStrike">
                          <a:solidFill>
                            <a:srgbClr val="000000"/>
                          </a:solidFill>
                          <a:effectLst/>
                          <a:latin typeface="Calibri" panose="020F0502020204030204" pitchFamily="34" charset="0"/>
                        </a:rPr>
                        <a:t>622</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000" b="1" i="0" u="none" strike="noStrike">
                          <a:solidFill>
                            <a:srgbClr val="000000"/>
                          </a:solidFill>
                          <a:effectLst/>
                          <a:latin typeface="Calibri" panose="020F0502020204030204" pitchFamily="34" charset="0"/>
                        </a:rPr>
                        <a:t>801</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000" b="1" i="0" u="none" strike="noStrike">
                          <a:solidFill>
                            <a:srgbClr val="000000"/>
                          </a:solidFill>
                          <a:effectLst/>
                          <a:latin typeface="Calibri" panose="020F0502020204030204" pitchFamily="34" charset="0"/>
                        </a:rPr>
                        <a:t>608</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000" b="1" i="0" u="none" strike="noStrike" dirty="0">
                          <a:solidFill>
                            <a:srgbClr val="000000"/>
                          </a:solidFill>
                          <a:effectLst/>
                          <a:latin typeface="Calibri" panose="020F0502020204030204" pitchFamily="34" charset="0"/>
                        </a:rPr>
                        <a:t>936</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000" b="1" i="0" u="none" strike="noStrike">
                          <a:solidFill>
                            <a:srgbClr val="000000"/>
                          </a:solidFill>
                          <a:effectLst/>
                          <a:latin typeface="Calibri" panose="020F0502020204030204" pitchFamily="34" charset="0"/>
                        </a:rPr>
                        <a:t>752</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000" b="1" i="0" u="none" strike="noStrike" dirty="0">
                          <a:solidFill>
                            <a:srgbClr val="000000"/>
                          </a:solidFill>
                          <a:effectLst/>
                          <a:latin typeface="Calibri" panose="020F0502020204030204" pitchFamily="34" charset="0"/>
                        </a:rPr>
                        <a:t>524</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000" b="1" i="0" u="none" strike="noStrike" dirty="0">
                          <a:solidFill>
                            <a:srgbClr val="000000"/>
                          </a:solidFill>
                          <a:effectLst/>
                          <a:latin typeface="Calibri" panose="020F0502020204030204" pitchFamily="34" charset="0"/>
                        </a:rPr>
                        <a:t>637</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000" b="1" i="0" u="none" strike="noStrike" dirty="0">
                          <a:solidFill>
                            <a:srgbClr val="000000"/>
                          </a:solidFill>
                          <a:effectLst/>
                          <a:latin typeface="Calibri" panose="020F0502020204030204" pitchFamily="34" charset="0"/>
                        </a:rPr>
                        <a:t>826</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000" b="1" i="0" u="none" strike="noStrike" dirty="0">
                          <a:solidFill>
                            <a:srgbClr val="000000"/>
                          </a:solidFill>
                          <a:effectLst/>
                          <a:latin typeface="Calibri" panose="020F0502020204030204" pitchFamily="34" charset="0"/>
                        </a:rPr>
                        <a:t>815</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000" b="1" i="0" u="none" strike="noStrike" dirty="0">
                          <a:solidFill>
                            <a:srgbClr val="000000"/>
                          </a:solidFill>
                          <a:effectLst/>
                          <a:latin typeface="Calibri" panose="020F0502020204030204" pitchFamily="34" charset="0"/>
                        </a:rPr>
                        <a:t>783</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extLst>
                  <a:ext uri="{0D108BD9-81ED-4DB2-BD59-A6C34878D82A}">
                    <a16:rowId xmlns:a16="http://schemas.microsoft.com/office/drawing/2014/main" val="2122219866"/>
                  </a:ext>
                </a:extLst>
              </a:tr>
              <a:tr h="152360">
                <a:tc rowSpan="4">
                  <a:txBody>
                    <a:bodyPr/>
                    <a:lstStyle/>
                    <a:p>
                      <a:pPr algn="ctr" fontAlgn="ctr"/>
                      <a:r>
                        <a:rPr lang="en-US" sz="1000" b="0" i="0" u="none" strike="noStrike">
                          <a:solidFill>
                            <a:srgbClr val="000000"/>
                          </a:solidFill>
                          <a:effectLst/>
                          <a:latin typeface="Calibri" panose="020F0502020204030204" pitchFamily="34" charset="0"/>
                        </a:rPr>
                        <a:t>Faza4 Redovni pravni lijekovi</a:t>
                      </a:r>
                    </a:p>
                  </a:txBody>
                  <a:tcPr marL="5365" marR="5365" marT="536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Ispitivanje žalbe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17</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19</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14</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15</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7</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5</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15</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614667716"/>
                  </a:ext>
                </a:extLst>
              </a:tr>
              <a:tr h="152360">
                <a:tc vMerge="1">
                  <a:txBody>
                    <a:bodyPr/>
                    <a:lstStyle/>
                    <a:p>
                      <a:endParaRPr lang="en-US"/>
                    </a:p>
                  </a:txBody>
                  <a:tcPr/>
                </a:tc>
                <a:tc>
                  <a:txBody>
                    <a:bodyPr/>
                    <a:lstStyle/>
                    <a:p>
                      <a:pPr algn="ctr"/>
                      <a:r>
                        <a:rPr lang="en-US" sz="1000" b="0" i="0" u="none" strike="noStrike">
                          <a:solidFill>
                            <a:srgbClr val="000000"/>
                          </a:solidFill>
                          <a:effectLst/>
                          <a:latin typeface="Calibri" panose="020F0502020204030204" pitchFamily="34" charset="0"/>
                        </a:rPr>
                        <a:t>Ispitivanje odgovora na žalbu </a:t>
                      </a:r>
                      <a:endParaRPr lang="en-US" sz="1000"/>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15</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15</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23</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22</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13</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15</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268774303"/>
                  </a:ext>
                </a:extLst>
              </a:tr>
              <a:tr h="152360">
                <a:tc vMerge="1">
                  <a:txBody>
                    <a:bodyPr/>
                    <a:lstStyle/>
                    <a:p>
                      <a:endParaRPr lang="en-US"/>
                    </a:p>
                  </a:txBody>
                  <a:tcPr/>
                </a:tc>
                <a:tc>
                  <a:txBody>
                    <a:bodyPr/>
                    <a:lstStyle/>
                    <a:p>
                      <a:pPr algn="ctr"/>
                      <a:r>
                        <a:rPr lang="en-US" sz="1000" b="0" i="0" u="none" strike="noStrike">
                          <a:solidFill>
                            <a:srgbClr val="000000"/>
                          </a:solidFill>
                          <a:effectLst/>
                          <a:latin typeface="Calibri" panose="020F0502020204030204" pitchFamily="34" charset="0"/>
                        </a:rPr>
                        <a:t>Ostale radnje</a:t>
                      </a:r>
                      <a:endParaRPr lang="en-US" sz="1000"/>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11</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14</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15</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11</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15</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15</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17</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8</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352516959"/>
                  </a:ext>
                </a:extLst>
              </a:tr>
              <a:tr h="152360">
                <a:tc vMerge="1">
                  <a:txBody>
                    <a:bodyPr/>
                    <a:lstStyle/>
                    <a:p>
                      <a:endParaRPr lang="en-US"/>
                    </a:p>
                  </a:txBody>
                  <a:tcPr/>
                </a:tc>
                <a:tc>
                  <a:txBody>
                    <a:bodyPr/>
                    <a:lstStyle/>
                    <a:p>
                      <a:pPr algn="ctr"/>
                      <a:r>
                        <a:rPr lang="en-US" sz="1000" b="0" i="0" u="none" strike="noStrike">
                          <a:solidFill>
                            <a:srgbClr val="000000"/>
                          </a:solidFill>
                          <a:effectLst/>
                          <a:latin typeface="Calibri" panose="020F0502020204030204" pitchFamily="34" charset="0"/>
                        </a:rPr>
                        <a:t>Naplata pristojbe</a:t>
                      </a:r>
                      <a:endParaRPr lang="en-US" sz="1000"/>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8</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13</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7</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14</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11</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910584450"/>
                  </a:ext>
                </a:extLst>
              </a:tr>
              <a:tr h="298984">
                <a:tc rowSpan="6">
                  <a:txBody>
                    <a:bodyPr/>
                    <a:lstStyle/>
                    <a:p>
                      <a:pPr algn="ctr" fontAlgn="ctr"/>
                      <a:r>
                        <a:rPr lang="en-US" sz="1000" b="0" i="0" u="none" strike="noStrike" dirty="0">
                          <a:solidFill>
                            <a:srgbClr val="000000"/>
                          </a:solidFill>
                          <a:effectLst/>
                          <a:latin typeface="Calibri" panose="020F0502020204030204" pitchFamily="34" charset="0"/>
                        </a:rPr>
                        <a:t>Faza4 </a:t>
                      </a:r>
                      <a:r>
                        <a:rPr lang="en-US" sz="1000" b="0" i="0" u="none" strike="noStrike" dirty="0" err="1">
                          <a:solidFill>
                            <a:srgbClr val="000000"/>
                          </a:solidFill>
                          <a:effectLst/>
                          <a:latin typeface="Calibri" panose="020F0502020204030204" pitchFamily="34" charset="0"/>
                        </a:rPr>
                        <a:t>Izvanredni</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pravni</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lijekovi</a:t>
                      </a:r>
                      <a:endParaRPr lang="en-US" sz="1000" b="0" i="0" u="none" strike="noStrike" dirty="0">
                        <a:solidFill>
                          <a:srgbClr val="000000"/>
                        </a:solidFill>
                        <a:effectLst/>
                        <a:latin typeface="Calibri" panose="020F0502020204030204" pitchFamily="34" charset="0"/>
                      </a:endParaRPr>
                    </a:p>
                  </a:txBody>
                  <a:tcPr marL="5365" marR="5365" marT="536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000" b="0" i="0" u="none" strike="noStrike" dirty="0" err="1">
                          <a:solidFill>
                            <a:srgbClr val="000000"/>
                          </a:solidFill>
                          <a:effectLst/>
                          <a:latin typeface="Calibri" panose="020F0502020204030204" pitchFamily="34" charset="0"/>
                        </a:rPr>
                        <a:t>Ispitivanje</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prijedloga</a:t>
                      </a:r>
                      <a:r>
                        <a:rPr lang="en-US" sz="1000" b="0" i="0" u="none" strike="noStrike" dirty="0">
                          <a:solidFill>
                            <a:srgbClr val="000000"/>
                          </a:solidFill>
                          <a:effectLst/>
                          <a:latin typeface="Calibri" panose="020F0502020204030204" pitchFamily="34" charset="0"/>
                        </a:rPr>
                        <a:t> za </a:t>
                      </a:r>
                      <a:r>
                        <a:rPr lang="en-US" sz="1000" b="0" i="0" u="none" strike="noStrike" dirty="0" err="1">
                          <a:solidFill>
                            <a:srgbClr val="000000"/>
                          </a:solidFill>
                          <a:effectLst/>
                          <a:latin typeface="Calibri" panose="020F0502020204030204" pitchFamily="34" charset="0"/>
                        </a:rPr>
                        <a:t>dopuštenje</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revizije</a:t>
                      </a:r>
                      <a:r>
                        <a:rPr lang="en-US" sz="1000" b="0" i="0" u="none" strike="noStrike" dirty="0">
                          <a:solidFill>
                            <a:srgbClr val="000000"/>
                          </a:solidFill>
                          <a:effectLst/>
                          <a:latin typeface="Calibri" panose="020F0502020204030204" pitchFamily="34" charset="0"/>
                        </a:rPr>
                        <a:t>/</a:t>
                      </a:r>
                      <a:r>
                        <a:rPr lang="en-US" sz="1000" b="0" i="0" u="none" strike="noStrike" dirty="0" err="1">
                          <a:solidFill>
                            <a:srgbClr val="000000"/>
                          </a:solidFill>
                          <a:effectLst/>
                          <a:latin typeface="Calibri" panose="020F0502020204030204" pitchFamily="34" charset="0"/>
                        </a:rPr>
                        <a:t>revizije</a:t>
                      </a:r>
                      <a:r>
                        <a:rPr lang="en-US" sz="1000" b="0" i="0" u="none" strike="noStrike" dirty="0">
                          <a:solidFill>
                            <a:srgbClr val="000000"/>
                          </a:solidFill>
                          <a:effectLst/>
                          <a:latin typeface="Calibri" panose="020F0502020204030204" pitchFamily="34" charset="0"/>
                        </a:rPr>
                        <a:t>/</a:t>
                      </a:r>
                      <a:r>
                        <a:rPr lang="en-US" sz="1000" b="0" i="0" u="none" strike="noStrike" dirty="0" err="1">
                          <a:solidFill>
                            <a:srgbClr val="000000"/>
                          </a:solidFill>
                          <a:effectLst/>
                          <a:latin typeface="Calibri" panose="020F0502020204030204" pitchFamily="34" charset="0"/>
                        </a:rPr>
                        <a:t>prijedloga</a:t>
                      </a:r>
                      <a:r>
                        <a:rPr lang="en-US" sz="1000" b="0" i="0" u="none" strike="noStrike" dirty="0">
                          <a:solidFill>
                            <a:srgbClr val="000000"/>
                          </a:solidFill>
                          <a:effectLst/>
                          <a:latin typeface="Calibri" panose="020F0502020204030204" pitchFamily="34" charset="0"/>
                        </a:rPr>
                        <a:t> za </a:t>
                      </a:r>
                      <a:r>
                        <a:rPr lang="en-US" sz="1000" b="0" i="0" u="none" strike="noStrike" dirty="0" err="1">
                          <a:solidFill>
                            <a:srgbClr val="000000"/>
                          </a:solidFill>
                          <a:effectLst/>
                          <a:latin typeface="Calibri" panose="020F0502020204030204" pitchFamily="34" charset="0"/>
                        </a:rPr>
                        <a:t>ponavljanje</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postupka</a:t>
                      </a:r>
                      <a:r>
                        <a:rPr lang="en-US" sz="1000" b="0" i="0" u="none" strike="noStrike" dirty="0">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27</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7</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18</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25</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15</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666054580"/>
                  </a:ext>
                </a:extLst>
              </a:tr>
              <a:tr h="298984">
                <a:tc vMerge="1">
                  <a:txBody>
                    <a:bodyPr/>
                    <a:lstStyle/>
                    <a:p>
                      <a:endParaRPr lang="en-US"/>
                    </a:p>
                  </a:txBody>
                  <a:tcPr/>
                </a:tc>
                <a:tc>
                  <a:txBody>
                    <a:bodyPr/>
                    <a:lstStyle/>
                    <a:p>
                      <a:pPr algn="ctr"/>
                      <a:r>
                        <a:rPr lang="en-US" sz="1000" b="0" i="0" u="none" strike="noStrike" dirty="0" err="1">
                          <a:solidFill>
                            <a:srgbClr val="000000"/>
                          </a:solidFill>
                          <a:effectLst/>
                          <a:latin typeface="Calibri" panose="020F0502020204030204" pitchFamily="34" charset="0"/>
                        </a:rPr>
                        <a:t>Ispitivanje</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odgovora</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na</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prijedlog</a:t>
                      </a:r>
                      <a:r>
                        <a:rPr lang="en-US" sz="1000" b="0" i="0" u="none" strike="noStrike" dirty="0">
                          <a:solidFill>
                            <a:srgbClr val="000000"/>
                          </a:solidFill>
                          <a:effectLst/>
                          <a:latin typeface="Calibri" panose="020F0502020204030204" pitchFamily="34" charset="0"/>
                        </a:rPr>
                        <a:t> za </a:t>
                      </a:r>
                      <a:r>
                        <a:rPr lang="en-US" sz="1000" b="0" i="0" u="none" strike="noStrike" dirty="0" err="1">
                          <a:solidFill>
                            <a:srgbClr val="000000"/>
                          </a:solidFill>
                          <a:effectLst/>
                          <a:latin typeface="Calibri" panose="020F0502020204030204" pitchFamily="34" charset="0"/>
                        </a:rPr>
                        <a:t>dopuštenje</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revizije</a:t>
                      </a:r>
                      <a:r>
                        <a:rPr lang="en-US" sz="1000" b="0" i="0" u="none" strike="noStrike" dirty="0">
                          <a:solidFill>
                            <a:srgbClr val="000000"/>
                          </a:solidFill>
                          <a:effectLst/>
                          <a:latin typeface="Calibri" panose="020F0502020204030204" pitchFamily="34" charset="0"/>
                        </a:rPr>
                        <a:t>/</a:t>
                      </a:r>
                      <a:r>
                        <a:rPr lang="en-US" sz="1000" b="0" i="0" u="none" strike="noStrike" dirty="0" err="1">
                          <a:solidFill>
                            <a:srgbClr val="000000"/>
                          </a:solidFill>
                          <a:effectLst/>
                          <a:latin typeface="Calibri" panose="020F0502020204030204" pitchFamily="34" charset="0"/>
                        </a:rPr>
                        <a:t>reviziju</a:t>
                      </a:r>
                      <a:r>
                        <a:rPr lang="en-US" sz="1000" b="0" i="0" u="none" strike="noStrike" dirty="0">
                          <a:solidFill>
                            <a:srgbClr val="000000"/>
                          </a:solidFill>
                          <a:effectLst/>
                          <a:latin typeface="Calibri" panose="020F0502020204030204" pitchFamily="34" charset="0"/>
                        </a:rPr>
                        <a:t>/</a:t>
                      </a:r>
                      <a:r>
                        <a:rPr lang="en-US" sz="1000" b="0" i="0" u="none" strike="noStrike" dirty="0" err="1">
                          <a:solidFill>
                            <a:srgbClr val="000000"/>
                          </a:solidFill>
                          <a:effectLst/>
                          <a:latin typeface="Calibri" panose="020F0502020204030204" pitchFamily="34" charset="0"/>
                        </a:rPr>
                        <a:t>prijedlog</a:t>
                      </a:r>
                      <a:r>
                        <a:rPr lang="en-US" sz="1000" b="0" i="0" u="none" strike="noStrike" dirty="0">
                          <a:solidFill>
                            <a:srgbClr val="000000"/>
                          </a:solidFill>
                          <a:effectLst/>
                          <a:latin typeface="Calibri" panose="020F0502020204030204" pitchFamily="34" charset="0"/>
                        </a:rPr>
                        <a:t> za </a:t>
                      </a:r>
                      <a:r>
                        <a:rPr lang="en-US" sz="1000" b="0" i="0" u="none" strike="noStrike" dirty="0" err="1">
                          <a:solidFill>
                            <a:srgbClr val="000000"/>
                          </a:solidFill>
                          <a:effectLst/>
                          <a:latin typeface="Calibri" panose="020F0502020204030204" pitchFamily="34" charset="0"/>
                        </a:rPr>
                        <a:t>ponavljanje</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postupka</a:t>
                      </a:r>
                      <a:endParaRPr lang="en-US" sz="1000" dirty="0"/>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25</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45</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5</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74491220"/>
                  </a:ext>
                </a:extLst>
              </a:tr>
              <a:tr h="194341">
                <a:tc vMerge="1">
                  <a:txBody>
                    <a:bodyPr/>
                    <a:lstStyle/>
                    <a:p>
                      <a:endParaRPr lang="en-US"/>
                    </a:p>
                  </a:txBody>
                  <a:tcPr/>
                </a:tc>
                <a:tc>
                  <a:txBody>
                    <a:bodyPr/>
                    <a:lstStyle/>
                    <a:p>
                      <a:pPr algn="ctr"/>
                      <a:r>
                        <a:rPr lang="en-US" sz="1000" b="0" i="0" u="none" strike="noStrike">
                          <a:solidFill>
                            <a:srgbClr val="000000"/>
                          </a:solidFill>
                          <a:effectLst/>
                          <a:latin typeface="Calibri" panose="020F0502020204030204" pitchFamily="34" charset="0"/>
                        </a:rPr>
                        <a:t>Ročište povodom prijedloga za ponavljanje postupka </a:t>
                      </a:r>
                      <a:endParaRPr lang="en-US" sz="1000"/>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15</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928294853"/>
                  </a:ext>
                </a:extLst>
              </a:tr>
              <a:tr h="194341">
                <a:tc vMerge="1">
                  <a:txBody>
                    <a:bodyPr/>
                    <a:lstStyle/>
                    <a:p>
                      <a:endParaRPr lang="en-US"/>
                    </a:p>
                  </a:txBody>
                  <a:tcPr/>
                </a:tc>
                <a:tc>
                  <a:txBody>
                    <a:bodyPr/>
                    <a:lstStyle/>
                    <a:p>
                      <a:pPr algn="ctr"/>
                      <a:r>
                        <a:rPr lang="pl-PL" sz="1000" b="0" i="0" u="none" strike="noStrike">
                          <a:solidFill>
                            <a:srgbClr val="000000"/>
                          </a:solidFill>
                          <a:effectLst/>
                          <a:latin typeface="Calibri" panose="020F0502020204030204" pitchFamily="34" charset="0"/>
                        </a:rPr>
                        <a:t>Odluka povodom prijedloga za ponavljanje postupka</a:t>
                      </a:r>
                      <a:endParaRPr lang="en-US" sz="1000"/>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808045697"/>
                  </a:ext>
                </a:extLst>
              </a:tr>
              <a:tr h="152360">
                <a:tc vMerge="1">
                  <a:txBody>
                    <a:bodyPr/>
                    <a:lstStyle/>
                    <a:p>
                      <a:endParaRPr lang="en-US"/>
                    </a:p>
                  </a:txBody>
                  <a:tcPr/>
                </a:tc>
                <a:tc>
                  <a:txBody>
                    <a:bodyPr/>
                    <a:lstStyle/>
                    <a:p>
                      <a:pPr algn="ctr"/>
                      <a:r>
                        <a:rPr lang="pl-PL" sz="1000" b="0" i="0" u="none" strike="noStrike">
                          <a:solidFill>
                            <a:srgbClr val="000000"/>
                          </a:solidFill>
                          <a:effectLst/>
                          <a:latin typeface="Calibri" panose="020F0502020204030204" pitchFamily="34" charset="0"/>
                        </a:rPr>
                        <a:t>Ostale radnje (rad u eSpisu, naredbe, i sl.)</a:t>
                      </a:r>
                      <a:endParaRPr lang="en-US" sz="1000"/>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14</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15</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26</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23</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23</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30</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27</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4218494805"/>
                  </a:ext>
                </a:extLst>
              </a:tr>
              <a:tr h="152360">
                <a:tc vMerge="1">
                  <a:txBody>
                    <a:bodyPr/>
                    <a:lstStyle/>
                    <a:p>
                      <a:endParaRPr lang="en-US"/>
                    </a:p>
                  </a:txBody>
                  <a:tcPr/>
                </a:tc>
                <a:tc>
                  <a:txBody>
                    <a:bodyPr/>
                    <a:lstStyle/>
                    <a:p>
                      <a:pPr algn="ctr"/>
                      <a:r>
                        <a:rPr lang="en-US" sz="1000" b="0" i="0" u="none" strike="noStrike" dirty="0" err="1">
                          <a:solidFill>
                            <a:srgbClr val="000000"/>
                          </a:solidFill>
                          <a:effectLst/>
                          <a:latin typeface="Calibri" panose="020F0502020204030204" pitchFamily="34" charset="0"/>
                        </a:rPr>
                        <a:t>Naplata</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pristojbe</a:t>
                      </a:r>
                      <a:endParaRPr lang="en-US" sz="1000" dirty="0"/>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11</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265850145"/>
                  </a:ext>
                </a:extLst>
              </a:tr>
              <a:tr h="152360">
                <a:tc>
                  <a:txBody>
                    <a:bodyPr/>
                    <a:lstStyle/>
                    <a:p>
                      <a:pPr algn="ctr" fontAlgn="b"/>
                      <a:r>
                        <a:rPr lang="en-US" sz="1000" b="1" i="0" u="none" strike="noStrike" dirty="0" err="1">
                          <a:solidFill>
                            <a:srgbClr val="000000"/>
                          </a:solidFill>
                          <a:effectLst/>
                          <a:latin typeface="Calibri" panose="020F0502020204030204" pitchFamily="34" charset="0"/>
                        </a:rPr>
                        <a:t>Ukupno</a:t>
                      </a:r>
                      <a:endParaRPr lang="en-US" sz="1000" b="1" i="0" u="none" strike="noStrike" dirty="0">
                        <a:solidFill>
                          <a:srgbClr val="000000"/>
                        </a:solidFill>
                        <a:effectLst/>
                        <a:latin typeface="Calibri" panose="020F0502020204030204" pitchFamily="34" charset="0"/>
                      </a:endParaRP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000" b="1" i="0" u="none" strike="noStrike" dirty="0">
                          <a:solidFill>
                            <a:srgbClr val="000000"/>
                          </a:solidFill>
                          <a:effectLst/>
                          <a:latin typeface="Calibri" panose="020F0502020204030204" pitchFamily="34" charset="0"/>
                        </a:rPr>
                        <a:t> </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000" b="1" i="0" u="none" strike="noStrike">
                          <a:solidFill>
                            <a:srgbClr val="000000"/>
                          </a:solidFill>
                          <a:effectLst/>
                          <a:latin typeface="Calibri" panose="020F0502020204030204" pitchFamily="34" charset="0"/>
                        </a:rPr>
                        <a:t>707</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000" b="1" i="0" u="none" strike="noStrike">
                          <a:solidFill>
                            <a:srgbClr val="000000"/>
                          </a:solidFill>
                          <a:effectLst/>
                          <a:latin typeface="Calibri" panose="020F0502020204030204" pitchFamily="34" charset="0"/>
                        </a:rPr>
                        <a:t>936</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000" b="1" i="0" u="none" strike="noStrike">
                          <a:solidFill>
                            <a:srgbClr val="000000"/>
                          </a:solidFill>
                          <a:effectLst/>
                          <a:latin typeface="Calibri" panose="020F0502020204030204" pitchFamily="34" charset="0"/>
                        </a:rPr>
                        <a:t>846</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000" b="1" i="0" u="none" strike="noStrike">
                          <a:solidFill>
                            <a:srgbClr val="000000"/>
                          </a:solidFill>
                          <a:effectLst/>
                          <a:latin typeface="Calibri" panose="020F0502020204030204" pitchFamily="34" charset="0"/>
                        </a:rPr>
                        <a:t>981</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000" b="1" i="0" u="none" strike="noStrike">
                          <a:solidFill>
                            <a:srgbClr val="000000"/>
                          </a:solidFill>
                          <a:effectLst/>
                          <a:latin typeface="Calibri" panose="020F0502020204030204" pitchFamily="34" charset="0"/>
                        </a:rPr>
                        <a:t>857</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000" b="1" i="0" u="none" strike="noStrike">
                          <a:solidFill>
                            <a:srgbClr val="000000"/>
                          </a:solidFill>
                          <a:effectLst/>
                          <a:latin typeface="Calibri" panose="020F0502020204030204" pitchFamily="34" charset="0"/>
                        </a:rPr>
                        <a:t>621</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000" b="1" i="0" u="none" strike="noStrike">
                          <a:solidFill>
                            <a:srgbClr val="000000"/>
                          </a:solidFill>
                          <a:effectLst/>
                          <a:latin typeface="Calibri" panose="020F0502020204030204" pitchFamily="34" charset="0"/>
                        </a:rPr>
                        <a:t>755</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000" b="1" i="0" u="none" strike="noStrike">
                          <a:solidFill>
                            <a:srgbClr val="000000"/>
                          </a:solidFill>
                          <a:effectLst/>
                          <a:latin typeface="Calibri" panose="020F0502020204030204" pitchFamily="34" charset="0"/>
                        </a:rPr>
                        <a:t>877</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000" b="1" i="0" u="none" strike="noStrike">
                          <a:solidFill>
                            <a:srgbClr val="000000"/>
                          </a:solidFill>
                          <a:effectLst/>
                          <a:latin typeface="Calibri" panose="020F0502020204030204" pitchFamily="34" charset="0"/>
                        </a:rPr>
                        <a:t>862</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en-US" sz="1000" b="1" i="0" u="none" strike="noStrike" dirty="0">
                          <a:solidFill>
                            <a:srgbClr val="000000"/>
                          </a:solidFill>
                          <a:effectLst/>
                          <a:latin typeface="Calibri" panose="020F0502020204030204" pitchFamily="34" charset="0"/>
                        </a:rPr>
                        <a:t>863</a:t>
                      </a:r>
                    </a:p>
                  </a:txBody>
                  <a:tcPr marL="5365" marR="5365" marT="536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extLst>
                  <a:ext uri="{0D108BD9-81ED-4DB2-BD59-A6C34878D82A}">
                    <a16:rowId xmlns:a16="http://schemas.microsoft.com/office/drawing/2014/main" val="1796010860"/>
                  </a:ext>
                </a:extLst>
              </a:tr>
            </a:tbl>
          </a:graphicData>
        </a:graphic>
      </p:graphicFrame>
    </p:spTree>
    <p:extLst>
      <p:ext uri="{BB962C8B-B14F-4D97-AF65-F5344CB8AC3E}">
        <p14:creationId xmlns:p14="http://schemas.microsoft.com/office/powerpoint/2010/main" val="38029450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457200" y="685800"/>
            <a:ext cx="12344400" cy="1143000"/>
          </a:xfrm>
        </p:spPr>
        <p:txBody>
          <a:bodyPr/>
          <a:lstStyle/>
          <a:p>
            <a:r>
              <a:rPr lang="hr-HR" dirty="0">
                <a:latin typeface="+mj-lt"/>
                <a:cs typeface="IBM Plex Arabic" panose="020B0503050203000203" pitchFamily="34" charset="-78"/>
              </a:rPr>
              <a:t>Trgovački sudovi – </a:t>
            </a:r>
            <a:r>
              <a:rPr lang="hr-HR" dirty="0">
                <a:cs typeface="IBM Plex Arabic" panose="020B0503050203000203" pitchFamily="34" charset="-78"/>
              </a:rPr>
              <a:t>rezultati</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4" name="Table 3">
            <a:extLst>
              <a:ext uri="{FF2B5EF4-FFF2-40B4-BE49-F238E27FC236}">
                <a16:creationId xmlns:a16="http://schemas.microsoft.com/office/drawing/2014/main" id="{193F3F7C-019F-4DF1-BD5D-DE97C7791CE7}"/>
              </a:ext>
            </a:extLst>
          </p:cNvPr>
          <p:cNvGraphicFramePr>
            <a:graphicFrameLocks noGrp="1"/>
          </p:cNvGraphicFramePr>
          <p:nvPr>
            <p:extLst>
              <p:ext uri="{D42A27DB-BD31-4B8C-83A1-F6EECF244321}">
                <p14:modId xmlns:p14="http://schemas.microsoft.com/office/powerpoint/2010/main" val="3085330587"/>
              </p:ext>
            </p:extLst>
          </p:nvPr>
        </p:nvGraphicFramePr>
        <p:xfrm>
          <a:off x="1625674" y="1788514"/>
          <a:ext cx="10007452" cy="4754880"/>
        </p:xfrm>
        <a:graphic>
          <a:graphicData uri="http://schemas.openxmlformats.org/drawingml/2006/table">
            <a:tbl>
              <a:tblPr/>
              <a:tblGrid>
                <a:gridCol w="6406700">
                  <a:extLst>
                    <a:ext uri="{9D8B030D-6E8A-4147-A177-3AD203B41FA5}">
                      <a16:colId xmlns:a16="http://schemas.microsoft.com/office/drawing/2014/main" val="1462308920"/>
                    </a:ext>
                  </a:extLst>
                </a:gridCol>
                <a:gridCol w="900188">
                  <a:extLst>
                    <a:ext uri="{9D8B030D-6E8A-4147-A177-3AD203B41FA5}">
                      <a16:colId xmlns:a16="http://schemas.microsoft.com/office/drawing/2014/main" val="84544671"/>
                    </a:ext>
                  </a:extLst>
                </a:gridCol>
                <a:gridCol w="900188">
                  <a:extLst>
                    <a:ext uri="{9D8B030D-6E8A-4147-A177-3AD203B41FA5}">
                      <a16:colId xmlns:a16="http://schemas.microsoft.com/office/drawing/2014/main" val="2635906992"/>
                    </a:ext>
                  </a:extLst>
                </a:gridCol>
                <a:gridCol w="900188">
                  <a:extLst>
                    <a:ext uri="{9D8B030D-6E8A-4147-A177-3AD203B41FA5}">
                      <a16:colId xmlns:a16="http://schemas.microsoft.com/office/drawing/2014/main" val="3560267837"/>
                    </a:ext>
                  </a:extLst>
                </a:gridCol>
                <a:gridCol w="900188">
                  <a:extLst>
                    <a:ext uri="{9D8B030D-6E8A-4147-A177-3AD203B41FA5}">
                      <a16:colId xmlns:a16="http://schemas.microsoft.com/office/drawing/2014/main" val="1907860207"/>
                    </a:ext>
                  </a:extLst>
                </a:gridCol>
              </a:tblGrid>
              <a:tr h="453695">
                <a:tc>
                  <a:txBody>
                    <a:bodyPr/>
                    <a:lstStyle/>
                    <a:p>
                      <a:pPr algn="ctr" fontAlgn="ctr"/>
                      <a:r>
                        <a:rPr lang="en-US" sz="1400" b="1" i="0" u="none" strike="noStrike" dirty="0" err="1">
                          <a:solidFill>
                            <a:srgbClr val="000000"/>
                          </a:solidFill>
                          <a:effectLst/>
                          <a:latin typeface="Calibri" panose="020F0502020204030204" pitchFamily="34" charset="0"/>
                        </a:rPr>
                        <a:t>vrsta</a:t>
                      </a:r>
                      <a:r>
                        <a:rPr lang="en-US" sz="1400" b="1" i="0" u="none" strike="noStrike" dirty="0">
                          <a:solidFill>
                            <a:srgbClr val="000000"/>
                          </a:solidFill>
                          <a:effectLst/>
                          <a:latin typeface="Calibri" panose="020F0502020204030204" pitchFamily="34" charset="0"/>
                        </a:rPr>
                        <a:t> </a:t>
                      </a:r>
                      <a:r>
                        <a:rPr lang="en-US" sz="1400" b="1" i="0" u="none" strike="noStrike" dirty="0" err="1">
                          <a:solidFill>
                            <a:srgbClr val="000000"/>
                          </a:solidFill>
                          <a:effectLst/>
                          <a:latin typeface="Calibri" panose="020F0502020204030204" pitchFamily="34" charset="0"/>
                        </a:rPr>
                        <a:t>spora</a:t>
                      </a:r>
                      <a:endParaRPr lang="en-US" sz="1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minute</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OM </a:t>
                      </a:r>
                      <a:r>
                        <a:rPr lang="en-US" sz="1400" b="1" i="0" u="none" strike="noStrike" dirty="0" err="1">
                          <a:solidFill>
                            <a:srgbClr val="000000"/>
                          </a:solidFill>
                          <a:effectLst/>
                          <a:latin typeface="Calibri" panose="020F0502020204030204" pitchFamily="34" charset="0"/>
                        </a:rPr>
                        <a:t>prije</a:t>
                      </a:r>
                      <a:endParaRPr lang="en-US" sz="1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OM sad</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err="1">
                          <a:solidFill>
                            <a:srgbClr val="000000"/>
                          </a:solidFill>
                          <a:effectLst/>
                          <a:latin typeface="Calibri" panose="020F0502020204030204" pitchFamily="34" charset="0"/>
                        </a:rPr>
                        <a:t>rezultat</a:t>
                      </a:r>
                      <a:endParaRPr lang="en-US" sz="1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extLst>
                  <a:ext uri="{0D108BD9-81ED-4DB2-BD59-A6C34878D82A}">
                    <a16:rowId xmlns:a16="http://schemas.microsoft.com/office/drawing/2014/main" val="1244725166"/>
                  </a:ext>
                </a:extLst>
              </a:tr>
              <a:tr h="356616">
                <a:tc>
                  <a:txBody>
                    <a:bodyPr/>
                    <a:lstStyle/>
                    <a:p>
                      <a:pPr algn="ctr" fontAlgn="ctr"/>
                      <a:r>
                        <a:rPr lang="pl-PL" sz="1400" b="0" i="0" u="none" strike="noStrike">
                          <a:solidFill>
                            <a:srgbClr val="000000"/>
                          </a:solidFill>
                          <a:effectLst/>
                          <a:latin typeface="Calibri" panose="020F0502020204030204" pitchFamily="34" charset="0"/>
                        </a:rPr>
                        <a:t>Naknada štete od 500.000,01 kn i više</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981</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165</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200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108</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832817896"/>
                  </a:ext>
                </a:extLst>
              </a:tr>
              <a:tr h="356616">
                <a:tc>
                  <a:txBody>
                    <a:bodyPr/>
                    <a:lstStyle/>
                    <a:p>
                      <a:pPr algn="ctr" fontAlgn="ctr"/>
                      <a:r>
                        <a:rPr lang="pl-PL" sz="1400" b="0" i="0" u="none" strike="noStrike">
                          <a:solidFill>
                            <a:srgbClr val="000000"/>
                          </a:solidFill>
                          <a:effectLst/>
                          <a:latin typeface="Calibri" panose="020F0502020204030204" pitchFamily="34" charset="0"/>
                        </a:rPr>
                        <a:t>Isplata od 500.000,01 kn i više</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936</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200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200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113</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08009326"/>
                  </a:ext>
                </a:extLst>
              </a:tr>
              <a:tr h="453695">
                <a:tc>
                  <a:txBody>
                    <a:bodyPr/>
                    <a:lstStyle/>
                    <a:p>
                      <a:pPr algn="ctr" fontAlgn="ctr"/>
                      <a:r>
                        <a:rPr lang="en-US" sz="1400" b="0" i="0" u="none" strike="noStrike">
                          <a:solidFill>
                            <a:srgbClr val="000000"/>
                          </a:solidFill>
                          <a:effectLst/>
                          <a:latin typeface="Calibri" panose="020F0502020204030204" pitchFamily="34" charset="0"/>
                        </a:rPr>
                        <a:t>Sporovi vezani uz stečaj (samo po uputi stečajnog suca)</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877</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165</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200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120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243494974"/>
                  </a:ext>
                </a:extLst>
              </a:tr>
              <a:tr h="356616">
                <a:tc>
                  <a:txBody>
                    <a:bodyPr/>
                    <a:lstStyle/>
                    <a:p>
                      <a:pPr algn="ctr" fontAlgn="ctr"/>
                      <a:r>
                        <a:rPr lang="en-US" sz="1400" b="0" i="0" u="none" strike="noStrike">
                          <a:solidFill>
                            <a:srgbClr val="000000"/>
                          </a:solidFill>
                          <a:effectLst/>
                          <a:latin typeface="Calibri" panose="020F0502020204030204" pitchFamily="34" charset="0"/>
                        </a:rPr>
                        <a:t>Stvarnopravni zahtjevi</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863</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180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200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122</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222523505"/>
                  </a:ext>
                </a:extLst>
              </a:tr>
              <a:tr h="356616">
                <a:tc>
                  <a:txBody>
                    <a:bodyPr/>
                    <a:lstStyle/>
                    <a:p>
                      <a:pPr algn="ctr" fontAlgn="ctr"/>
                      <a:r>
                        <a:rPr lang="en-US" sz="1400" b="0" i="0" u="none" strike="noStrike">
                          <a:solidFill>
                            <a:srgbClr val="000000"/>
                          </a:solidFill>
                          <a:effectLst/>
                          <a:latin typeface="Calibri" panose="020F0502020204030204" pitchFamily="34" charset="0"/>
                        </a:rPr>
                        <a:t>Statusni - ostalo</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862</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180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200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123</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977545811"/>
                  </a:ext>
                </a:extLst>
              </a:tr>
              <a:tr h="356616">
                <a:tc>
                  <a:txBody>
                    <a:bodyPr/>
                    <a:lstStyle/>
                    <a:p>
                      <a:pPr algn="ctr" fontAlgn="ctr"/>
                      <a:r>
                        <a:rPr lang="en-US" sz="1400" b="0" i="0" u="none" strike="noStrike">
                          <a:solidFill>
                            <a:srgbClr val="000000"/>
                          </a:solidFill>
                          <a:effectLst/>
                          <a:latin typeface="Calibri" panose="020F0502020204030204" pitchFamily="34" charset="0"/>
                        </a:rPr>
                        <a:t>Parnica - ostalo</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857</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180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200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123</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662208243"/>
                  </a:ext>
                </a:extLst>
              </a:tr>
              <a:tr h="356616">
                <a:tc>
                  <a:txBody>
                    <a:bodyPr/>
                    <a:lstStyle/>
                    <a:p>
                      <a:pPr algn="ctr" fontAlgn="ctr"/>
                      <a:r>
                        <a:rPr lang="pl-PL" sz="1400" b="0" i="0" u="none" strike="noStrike">
                          <a:solidFill>
                            <a:srgbClr val="000000"/>
                          </a:solidFill>
                          <a:effectLst/>
                          <a:latin typeface="Calibri" panose="020F0502020204030204" pitchFamily="34" charset="0"/>
                        </a:rPr>
                        <a:t>Naknada štete do 500.000,00 kn</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846</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165</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200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125</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65323334"/>
                  </a:ext>
                </a:extLst>
              </a:tr>
              <a:tr h="675589">
                <a:tc>
                  <a:txBody>
                    <a:bodyPr/>
                    <a:lstStyle/>
                    <a:p>
                      <a:pPr algn="ctr" fontAlgn="ctr"/>
                      <a:r>
                        <a:rPr lang="en-US" sz="1400" b="0" i="0" u="none" strike="noStrike">
                          <a:solidFill>
                            <a:srgbClr val="000000"/>
                          </a:solidFill>
                          <a:effectLst/>
                          <a:latin typeface="Calibri" panose="020F0502020204030204" pitchFamily="34" charset="0"/>
                        </a:rPr>
                        <a:t>Predmeti proslijeđeni od JB po prigovoru na rješenje o ovrsi na temelju vjerodostojne isprave od 500.000,01 kn</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755</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180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200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140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114001052"/>
                  </a:ext>
                </a:extLst>
              </a:tr>
              <a:tr h="356616">
                <a:tc>
                  <a:txBody>
                    <a:bodyPr/>
                    <a:lstStyle/>
                    <a:p>
                      <a:pPr algn="ctr" fontAlgn="ctr"/>
                      <a:r>
                        <a:rPr lang="en-US" sz="1400" b="0" i="0" u="none" strike="noStrike">
                          <a:solidFill>
                            <a:srgbClr val="000000"/>
                          </a:solidFill>
                          <a:effectLst/>
                          <a:latin typeface="Calibri" panose="020F0502020204030204" pitchFamily="34" charset="0"/>
                        </a:rPr>
                        <a:t>Isplata do 500.000,00 kn</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707</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200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200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149</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140653341"/>
                  </a:ext>
                </a:extLst>
              </a:tr>
              <a:tr h="675589">
                <a:tc>
                  <a:txBody>
                    <a:bodyPr/>
                    <a:lstStyle/>
                    <a:p>
                      <a:pPr algn="ctr" fontAlgn="ctr"/>
                      <a:r>
                        <a:rPr lang="en-US" sz="1400" b="0" i="0" u="none" strike="noStrike">
                          <a:solidFill>
                            <a:srgbClr val="000000"/>
                          </a:solidFill>
                          <a:effectLst/>
                          <a:latin typeface="Calibri" panose="020F0502020204030204" pitchFamily="34" charset="0"/>
                        </a:rPr>
                        <a:t>Predmeti proslijeđeni od JB po prigovoru na rješenje o ovrsi na temelju vjerodostojne isprave do 500.000,00 kn</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621</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180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200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170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797965510"/>
                  </a:ext>
                </a:extLst>
              </a:tr>
            </a:tbl>
          </a:graphicData>
        </a:graphic>
      </p:graphicFrame>
    </p:spTree>
    <p:extLst>
      <p:ext uri="{BB962C8B-B14F-4D97-AF65-F5344CB8AC3E}">
        <p14:creationId xmlns:p14="http://schemas.microsoft.com/office/powerpoint/2010/main" val="15258791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457200" y="685800"/>
            <a:ext cx="12344400" cy="1143000"/>
          </a:xfrm>
        </p:spPr>
        <p:txBody>
          <a:bodyPr/>
          <a:lstStyle/>
          <a:p>
            <a:r>
              <a:rPr lang="hr-HR" dirty="0">
                <a:latin typeface="+mj-lt"/>
                <a:cs typeface="IBM Plex Arabic" panose="020B0503050203000203" pitchFamily="34" charset="-78"/>
              </a:rPr>
              <a:t>Trgovački sudovi – </a:t>
            </a:r>
            <a:r>
              <a:rPr lang="hr-HR" dirty="0">
                <a:cs typeface="IBM Plex Arabic" panose="020B0503050203000203" pitchFamily="34" charset="-78"/>
              </a:rPr>
              <a:t>rezultati</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6" name="Chart 5">
            <a:extLst>
              <a:ext uri="{FF2B5EF4-FFF2-40B4-BE49-F238E27FC236}">
                <a16:creationId xmlns:a16="http://schemas.microsoft.com/office/drawing/2014/main" id="{DBC43838-2406-4E87-95A8-25C52AA31C64}"/>
              </a:ext>
            </a:extLst>
          </p:cNvPr>
          <p:cNvGraphicFramePr>
            <a:graphicFrameLocks/>
          </p:cNvGraphicFramePr>
          <p:nvPr>
            <p:extLst>
              <p:ext uri="{D42A27DB-BD31-4B8C-83A1-F6EECF244321}">
                <p14:modId xmlns:p14="http://schemas.microsoft.com/office/powerpoint/2010/main" val="1913213451"/>
              </p:ext>
            </p:extLst>
          </p:nvPr>
        </p:nvGraphicFramePr>
        <p:xfrm>
          <a:off x="457200" y="1619283"/>
          <a:ext cx="13350240" cy="50933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6518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sp>
        <p:nvSpPr>
          <p:cNvPr id="21" name="Content Placeholder 12">
            <a:extLst>
              <a:ext uri="{FF2B5EF4-FFF2-40B4-BE49-F238E27FC236}">
                <a16:creationId xmlns:a16="http://schemas.microsoft.com/office/drawing/2014/main" id="{1ADDA321-5AA8-4CDB-A31C-E3B22F291C77}"/>
              </a:ext>
            </a:extLst>
          </p:cNvPr>
          <p:cNvSpPr txBox="1">
            <a:spLocks/>
          </p:cNvSpPr>
          <p:nvPr/>
        </p:nvSpPr>
        <p:spPr>
          <a:xfrm>
            <a:off x="1695878" y="1280160"/>
            <a:ext cx="11238643" cy="5094070"/>
          </a:xfrm>
          <a:prstGeom prst="rect">
            <a:avLst/>
          </a:prstGeom>
        </p:spPr>
        <p:txBody>
          <a:bodyPr anchor="ctr"/>
          <a:lstStyle>
            <a:lvl1pPr marL="0" indent="0" algn="l" defTabSz="685800" rtl="0" eaLnBrk="1" latinLnBrk="0" hangingPunct="1">
              <a:lnSpc>
                <a:spcPct val="105000"/>
              </a:lnSpc>
              <a:spcBef>
                <a:spcPts val="750"/>
              </a:spcBef>
              <a:buFontTx/>
              <a:buNone/>
              <a:tabLst/>
              <a:defRPr sz="1300" b="0" i="0" kern="1200">
                <a:solidFill>
                  <a:schemeClr val="tx1"/>
                </a:solidFill>
                <a:latin typeface="IBM Plex Sans" charset="0"/>
                <a:ea typeface="IBM Plex Sans" charset="0"/>
                <a:cs typeface="IBM Plex Sans" charset="0"/>
              </a:defRPr>
            </a:lvl1pPr>
            <a:lvl2pPr marL="142875" indent="-142875" algn="l" defTabSz="685800" rtl="0" eaLnBrk="1" latinLnBrk="0" hangingPunct="1">
              <a:lnSpc>
                <a:spcPct val="105000"/>
              </a:lnSpc>
              <a:spcBef>
                <a:spcPts val="625"/>
              </a:spcBef>
              <a:buFont typeface="LucidaGrande" charset="0"/>
              <a:buChar char="-"/>
              <a:defRPr sz="1300" b="0" i="0" kern="1200">
                <a:solidFill>
                  <a:schemeClr val="tx1"/>
                </a:solidFill>
                <a:latin typeface="IBM Plex Sans" charset="0"/>
                <a:ea typeface="IBM Plex Sans" charset="0"/>
                <a:cs typeface="IBM Plex Sans" charset="0"/>
              </a:defRPr>
            </a:lvl2pPr>
            <a:lvl3pPr marL="285750" indent="-142875" algn="l" defTabSz="685800" rtl="0" eaLnBrk="1" latinLnBrk="0" hangingPunct="1">
              <a:lnSpc>
                <a:spcPct val="105000"/>
              </a:lnSpc>
              <a:spcBef>
                <a:spcPts val="0"/>
              </a:spcBef>
              <a:buSzPct val="80000"/>
              <a:buFont typeface="Arial" panose="020B0604020202020204" pitchFamily="34" charset="0"/>
              <a:buChar char="•"/>
              <a:defRPr sz="1300" b="0" i="0" kern="1200">
                <a:solidFill>
                  <a:schemeClr val="tx1"/>
                </a:solidFill>
                <a:latin typeface="IBM Plex Sans" charset="0"/>
                <a:ea typeface="IBM Plex Sans" charset="0"/>
                <a:cs typeface="IBM Plex Sans" charset="0"/>
              </a:defRPr>
            </a:lvl3pPr>
            <a:lvl4pPr marL="428625" indent="-142875" algn="l" defTabSz="685800" rtl="0" eaLnBrk="1" latinLnBrk="0" hangingPunct="1">
              <a:lnSpc>
                <a:spcPct val="105000"/>
              </a:lnSpc>
              <a:spcBef>
                <a:spcPts val="0"/>
              </a:spcBef>
              <a:buFont typeface=".AppleSystemUIFont" charset="-120"/>
              <a:buChar char="–"/>
              <a:defRPr sz="1300" b="0" i="0" kern="1200">
                <a:solidFill>
                  <a:schemeClr val="tx1"/>
                </a:solidFill>
                <a:latin typeface="IBM Plex Sans" charset="0"/>
                <a:ea typeface="IBM Plex Sans" charset="0"/>
                <a:cs typeface="IBM Plex Sans" charset="0"/>
              </a:defRPr>
            </a:lvl4pPr>
            <a:lvl5pPr marL="571500" indent="-142875" algn="l" defTabSz="685800" rtl="0" eaLnBrk="1" latinLnBrk="0" hangingPunct="1">
              <a:lnSpc>
                <a:spcPct val="105000"/>
              </a:lnSpc>
              <a:spcBef>
                <a:spcPts val="0"/>
              </a:spcBef>
              <a:buSzPct val="80000"/>
              <a:buFont typeface="Arial" panose="020B0604020202020204" pitchFamily="34" charset="0"/>
              <a:buChar char="•"/>
              <a:defRPr sz="1300" b="0" i="0" kern="1200">
                <a:solidFill>
                  <a:schemeClr val="tx1"/>
                </a:solidFill>
                <a:latin typeface="IBM Plex Sans" charset="0"/>
                <a:ea typeface="IBM Plex Sans" charset="0"/>
                <a:cs typeface="IBM Plex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a:spcBef>
                <a:spcPts val="480"/>
              </a:spcBef>
              <a:defRPr/>
            </a:pPr>
            <a:r>
              <a:rPr lang="hr-HR" sz="5000" dirty="0">
                <a:solidFill>
                  <a:srgbClr val="000000"/>
                </a:solidFill>
                <a:latin typeface="+mn-lt"/>
              </a:rPr>
              <a:t>Upravni sudovi</a:t>
            </a:r>
            <a:endParaRPr lang="en-US" sz="5000" dirty="0">
              <a:solidFill>
                <a:srgbClr val="000000"/>
              </a:solidFill>
            </a:endParaRPr>
          </a:p>
        </p:txBody>
      </p:sp>
    </p:spTree>
    <p:extLst>
      <p:ext uri="{BB962C8B-B14F-4D97-AF65-F5344CB8AC3E}">
        <p14:creationId xmlns:p14="http://schemas.microsoft.com/office/powerpoint/2010/main" val="26089072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457200" y="685800"/>
            <a:ext cx="12344400" cy="1143000"/>
          </a:xfrm>
        </p:spPr>
        <p:txBody>
          <a:bodyPr/>
          <a:lstStyle/>
          <a:p>
            <a:r>
              <a:rPr lang="hr-HR" dirty="0">
                <a:latin typeface="+mj-lt"/>
                <a:cs typeface="IBM Plex Arabic" panose="020B0503050203000203" pitchFamily="34" charset="-78"/>
              </a:rPr>
              <a:t>Upravni sudovi – </a:t>
            </a:r>
            <a:r>
              <a:rPr lang="hr-HR" dirty="0">
                <a:cs typeface="IBM Plex Arabic" panose="020B0503050203000203" pitchFamily="34" charset="-78"/>
              </a:rPr>
              <a:t>opći podaci</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4" name="Table 3">
            <a:extLst>
              <a:ext uri="{FF2B5EF4-FFF2-40B4-BE49-F238E27FC236}">
                <a16:creationId xmlns:a16="http://schemas.microsoft.com/office/drawing/2014/main" id="{824EDC0B-997A-44D2-B8A0-9E35143560F5}"/>
              </a:ext>
            </a:extLst>
          </p:cNvPr>
          <p:cNvGraphicFramePr>
            <a:graphicFrameLocks noGrp="1"/>
          </p:cNvGraphicFramePr>
          <p:nvPr>
            <p:extLst>
              <p:ext uri="{D42A27DB-BD31-4B8C-83A1-F6EECF244321}">
                <p14:modId xmlns:p14="http://schemas.microsoft.com/office/powerpoint/2010/main" val="787977421"/>
              </p:ext>
            </p:extLst>
          </p:nvPr>
        </p:nvGraphicFramePr>
        <p:xfrm>
          <a:off x="3408679" y="2874945"/>
          <a:ext cx="7015481" cy="1825452"/>
        </p:xfrm>
        <a:graphic>
          <a:graphicData uri="http://schemas.openxmlformats.org/drawingml/2006/table">
            <a:tbl>
              <a:tblPr/>
              <a:tblGrid>
                <a:gridCol w="3337761">
                  <a:extLst>
                    <a:ext uri="{9D8B030D-6E8A-4147-A177-3AD203B41FA5}">
                      <a16:colId xmlns:a16="http://schemas.microsoft.com/office/drawing/2014/main" val="2669975194"/>
                    </a:ext>
                  </a:extLst>
                </a:gridCol>
                <a:gridCol w="1838860">
                  <a:extLst>
                    <a:ext uri="{9D8B030D-6E8A-4147-A177-3AD203B41FA5}">
                      <a16:colId xmlns:a16="http://schemas.microsoft.com/office/drawing/2014/main" val="257807557"/>
                    </a:ext>
                  </a:extLst>
                </a:gridCol>
                <a:gridCol w="1838860">
                  <a:extLst>
                    <a:ext uri="{9D8B030D-6E8A-4147-A177-3AD203B41FA5}">
                      <a16:colId xmlns:a16="http://schemas.microsoft.com/office/drawing/2014/main" val="1279386188"/>
                    </a:ext>
                  </a:extLst>
                </a:gridCol>
              </a:tblGrid>
              <a:tr h="363903">
                <a:tc>
                  <a:txBody>
                    <a:bodyPr/>
                    <a:lstStyle/>
                    <a:p>
                      <a:pPr algn="ctr" fontAlgn="ctr"/>
                      <a:r>
                        <a:rPr lang="en-US" sz="1500" b="1" i="0" u="none" strike="noStrike" dirty="0" err="1">
                          <a:solidFill>
                            <a:srgbClr val="000000"/>
                          </a:solidFill>
                          <a:effectLst/>
                          <a:latin typeface="Calibri" panose="020F0502020204030204" pitchFamily="34" charset="0"/>
                        </a:rPr>
                        <a:t>sud</a:t>
                      </a:r>
                      <a:endParaRPr lang="en-US" sz="15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b"/>
                      <a:r>
                        <a:rPr lang="en-US" sz="1500" b="1" i="0" u="none" strike="noStrike">
                          <a:solidFill>
                            <a:srgbClr val="000000"/>
                          </a:solidFill>
                          <a:effectLst/>
                          <a:latin typeface="Calibri" panose="020F0502020204030204" pitchFamily="34" charset="0"/>
                        </a:rPr>
                        <a:t>broj predmeta</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hr-HR" sz="1500" b="1" i="0" u="none" strike="noStrike" dirty="0">
                          <a:solidFill>
                            <a:srgbClr val="000000"/>
                          </a:solidFill>
                          <a:effectLst/>
                          <a:latin typeface="Calibri" panose="020F0502020204030204" pitchFamily="34" charset="0"/>
                        </a:rPr>
                        <a:t>broj sudaca</a:t>
                      </a:r>
                      <a:endParaRPr lang="en-US" sz="15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838195643"/>
                  </a:ext>
                </a:extLst>
              </a:tr>
              <a:tr h="573692">
                <a:tc>
                  <a:txBody>
                    <a:bodyPr/>
                    <a:lstStyle/>
                    <a:p>
                      <a:pPr algn="ctr" fontAlgn="ctr"/>
                      <a:r>
                        <a:rPr lang="en-US" sz="1500" b="0" i="0" u="none" strike="noStrike">
                          <a:solidFill>
                            <a:srgbClr val="000000"/>
                          </a:solidFill>
                          <a:effectLst/>
                          <a:latin typeface="Calibri" panose="020F0502020204030204" pitchFamily="34" charset="0"/>
                        </a:rPr>
                        <a:t>Upravni sud u Osijeku</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870</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218650285"/>
                  </a:ext>
                </a:extLst>
              </a:tr>
              <a:tr h="573692">
                <a:tc>
                  <a:txBody>
                    <a:bodyPr/>
                    <a:lstStyle/>
                    <a:p>
                      <a:pPr algn="ctr" fontAlgn="ctr"/>
                      <a:r>
                        <a:rPr lang="en-US" sz="1500" b="0" i="0" u="none" strike="noStrike">
                          <a:solidFill>
                            <a:srgbClr val="000000"/>
                          </a:solidFill>
                          <a:effectLst/>
                          <a:latin typeface="Calibri" panose="020F0502020204030204" pitchFamily="34" charset="0"/>
                        </a:rPr>
                        <a:t>Upravni sud u Rijeci</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634</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831383660"/>
                  </a:ext>
                </a:extLst>
              </a:tr>
              <a:tr h="314165">
                <a:tc>
                  <a:txBody>
                    <a:bodyPr/>
                    <a:lstStyle/>
                    <a:p>
                      <a:pPr algn="ctr" fontAlgn="ctr"/>
                      <a:r>
                        <a:rPr lang="en-US" sz="1500" b="1" i="0" u="none" strike="noStrike" dirty="0">
                          <a:solidFill>
                            <a:srgbClr val="000000"/>
                          </a:solidFill>
                          <a:effectLst/>
                          <a:latin typeface="Calibri" panose="020F0502020204030204" pitchFamily="34" charset="0"/>
                        </a:rPr>
                        <a:t>UKUPNO</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b"/>
                      <a:r>
                        <a:rPr lang="en-US" sz="1500" b="1" i="0" u="none" strike="noStrike">
                          <a:solidFill>
                            <a:srgbClr val="000000"/>
                          </a:solidFill>
                          <a:effectLst/>
                          <a:latin typeface="Calibri" panose="020F0502020204030204" pitchFamily="34" charset="0"/>
                        </a:rPr>
                        <a:t>1504</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500" b="1" i="0" u="none" strike="noStrike" dirty="0">
                          <a:solidFill>
                            <a:srgbClr val="000000"/>
                          </a:solidFill>
                          <a:effectLst/>
                          <a:latin typeface="Calibri" panose="020F0502020204030204" pitchFamily="34" charset="0"/>
                        </a:rPr>
                        <a:t>9</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1667177260"/>
                  </a:ext>
                </a:extLst>
              </a:tr>
            </a:tbl>
          </a:graphicData>
        </a:graphic>
      </p:graphicFrame>
    </p:spTree>
    <p:extLst>
      <p:ext uri="{BB962C8B-B14F-4D97-AF65-F5344CB8AC3E}">
        <p14:creationId xmlns:p14="http://schemas.microsoft.com/office/powerpoint/2010/main" val="39855066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457200" y="685800"/>
            <a:ext cx="12344400" cy="1143000"/>
          </a:xfrm>
        </p:spPr>
        <p:txBody>
          <a:bodyPr/>
          <a:lstStyle/>
          <a:p>
            <a:r>
              <a:rPr lang="hr-HR" dirty="0">
                <a:latin typeface="+mj-lt"/>
                <a:cs typeface="IBM Plex Arabic" panose="020B0503050203000203" pitchFamily="34" charset="-78"/>
              </a:rPr>
              <a:t>Upravni sudovi – </a:t>
            </a:r>
            <a:r>
              <a:rPr lang="hr-HR" dirty="0">
                <a:cs typeface="IBM Plex Arabic" panose="020B0503050203000203" pitchFamily="34" charset="-78"/>
              </a:rPr>
              <a:t>udio procijenjenih predmeta</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2" name="Table 1">
            <a:extLst>
              <a:ext uri="{FF2B5EF4-FFF2-40B4-BE49-F238E27FC236}">
                <a16:creationId xmlns:a16="http://schemas.microsoft.com/office/drawing/2014/main" id="{EB3E703E-23DC-4C22-A7F1-77D857B4269D}"/>
              </a:ext>
            </a:extLst>
          </p:cNvPr>
          <p:cNvGraphicFramePr>
            <a:graphicFrameLocks noGrp="1"/>
          </p:cNvGraphicFramePr>
          <p:nvPr>
            <p:extLst>
              <p:ext uri="{D42A27DB-BD31-4B8C-83A1-F6EECF244321}">
                <p14:modId xmlns:p14="http://schemas.microsoft.com/office/powerpoint/2010/main" val="3238842961"/>
              </p:ext>
            </p:extLst>
          </p:nvPr>
        </p:nvGraphicFramePr>
        <p:xfrm>
          <a:off x="1211578" y="1754136"/>
          <a:ext cx="12344398" cy="4751447"/>
        </p:xfrm>
        <a:graphic>
          <a:graphicData uri="http://schemas.openxmlformats.org/drawingml/2006/table">
            <a:tbl>
              <a:tblPr/>
              <a:tblGrid>
                <a:gridCol w="2190139">
                  <a:extLst>
                    <a:ext uri="{9D8B030D-6E8A-4147-A177-3AD203B41FA5}">
                      <a16:colId xmlns:a16="http://schemas.microsoft.com/office/drawing/2014/main" val="2081819086"/>
                    </a:ext>
                  </a:extLst>
                </a:gridCol>
                <a:gridCol w="1128251">
                  <a:extLst>
                    <a:ext uri="{9D8B030D-6E8A-4147-A177-3AD203B41FA5}">
                      <a16:colId xmlns:a16="http://schemas.microsoft.com/office/drawing/2014/main" val="3547401376"/>
                    </a:ext>
                  </a:extLst>
                </a:gridCol>
                <a:gridCol w="1128251">
                  <a:extLst>
                    <a:ext uri="{9D8B030D-6E8A-4147-A177-3AD203B41FA5}">
                      <a16:colId xmlns:a16="http://schemas.microsoft.com/office/drawing/2014/main" val="610261382"/>
                    </a:ext>
                  </a:extLst>
                </a:gridCol>
                <a:gridCol w="1128251">
                  <a:extLst>
                    <a:ext uri="{9D8B030D-6E8A-4147-A177-3AD203B41FA5}">
                      <a16:colId xmlns:a16="http://schemas.microsoft.com/office/drawing/2014/main" val="2490597863"/>
                    </a:ext>
                  </a:extLst>
                </a:gridCol>
                <a:gridCol w="1128251">
                  <a:extLst>
                    <a:ext uri="{9D8B030D-6E8A-4147-A177-3AD203B41FA5}">
                      <a16:colId xmlns:a16="http://schemas.microsoft.com/office/drawing/2014/main" val="2231893798"/>
                    </a:ext>
                  </a:extLst>
                </a:gridCol>
                <a:gridCol w="1128251">
                  <a:extLst>
                    <a:ext uri="{9D8B030D-6E8A-4147-A177-3AD203B41FA5}">
                      <a16:colId xmlns:a16="http://schemas.microsoft.com/office/drawing/2014/main" val="646502654"/>
                    </a:ext>
                  </a:extLst>
                </a:gridCol>
                <a:gridCol w="1128251">
                  <a:extLst>
                    <a:ext uri="{9D8B030D-6E8A-4147-A177-3AD203B41FA5}">
                      <a16:colId xmlns:a16="http://schemas.microsoft.com/office/drawing/2014/main" val="4264825010"/>
                    </a:ext>
                  </a:extLst>
                </a:gridCol>
                <a:gridCol w="1128251">
                  <a:extLst>
                    <a:ext uri="{9D8B030D-6E8A-4147-A177-3AD203B41FA5}">
                      <a16:colId xmlns:a16="http://schemas.microsoft.com/office/drawing/2014/main" val="3691117890"/>
                    </a:ext>
                  </a:extLst>
                </a:gridCol>
                <a:gridCol w="1128251">
                  <a:extLst>
                    <a:ext uri="{9D8B030D-6E8A-4147-A177-3AD203B41FA5}">
                      <a16:colId xmlns:a16="http://schemas.microsoft.com/office/drawing/2014/main" val="78998558"/>
                    </a:ext>
                  </a:extLst>
                </a:gridCol>
                <a:gridCol w="1128251">
                  <a:extLst>
                    <a:ext uri="{9D8B030D-6E8A-4147-A177-3AD203B41FA5}">
                      <a16:colId xmlns:a16="http://schemas.microsoft.com/office/drawing/2014/main" val="3946426996"/>
                    </a:ext>
                  </a:extLst>
                </a:gridCol>
              </a:tblGrid>
              <a:tr h="868680">
                <a:tc>
                  <a:txBody>
                    <a:bodyPr/>
                    <a:lstStyle/>
                    <a:p>
                      <a:pPr algn="ctr" fontAlgn="ctr"/>
                      <a:r>
                        <a:rPr lang="hr-HR" sz="1400" b="1" i="0" u="none" strike="noStrike" noProof="0">
                          <a:solidFill>
                            <a:srgbClr val="000000"/>
                          </a:solidFill>
                          <a:effectLst/>
                          <a:latin typeface="Calibri" panose="020F0502020204030204" pitchFamily="34" charset="0"/>
                        </a:rPr>
                        <a:t>Vrsta predmeta</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jednostavan</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srednje složen</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složen</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nije procijenjeno</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UKUPNO</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ukupno </a:t>
                      </a:r>
                      <a:br>
                        <a:rPr lang="hr-HR" sz="1400" b="1" i="0" u="none" strike="noStrike" noProof="0">
                          <a:solidFill>
                            <a:srgbClr val="000000"/>
                          </a:solidFill>
                          <a:effectLst/>
                          <a:latin typeface="Calibri" panose="020F0502020204030204" pitchFamily="34" charset="0"/>
                        </a:rPr>
                      </a:br>
                      <a:r>
                        <a:rPr lang="hr-HR" sz="1400" b="1" i="0" u="none" strike="noStrike" noProof="0">
                          <a:solidFill>
                            <a:srgbClr val="000000"/>
                          </a:solidFill>
                          <a:effectLst/>
                          <a:latin typeface="Calibri" panose="020F0502020204030204" pitchFamily="34" charset="0"/>
                        </a:rPr>
                        <a:t>procijenjeno</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postotak procijenjenih </a:t>
                      </a:r>
                      <a:br>
                        <a:rPr lang="hr-HR" sz="1400" b="1" i="0" u="none" strike="noStrike" noProof="0">
                          <a:solidFill>
                            <a:srgbClr val="000000"/>
                          </a:solidFill>
                          <a:effectLst/>
                          <a:latin typeface="Calibri" panose="020F0502020204030204" pitchFamily="34" charset="0"/>
                        </a:rPr>
                      </a:br>
                      <a:r>
                        <a:rPr lang="hr-HR" sz="1400" b="1" i="0" u="none" strike="noStrike" noProof="0">
                          <a:solidFill>
                            <a:srgbClr val="000000"/>
                          </a:solidFill>
                          <a:effectLst/>
                          <a:latin typeface="Calibri" panose="020F0502020204030204" pitchFamily="34" charset="0"/>
                        </a:rPr>
                        <a:t>u ukupno </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postotak složenih </a:t>
                      </a:r>
                      <a:br>
                        <a:rPr lang="hr-HR" sz="1400" b="1" i="0" u="none" strike="noStrike" noProof="0">
                          <a:solidFill>
                            <a:srgbClr val="000000"/>
                          </a:solidFill>
                          <a:effectLst/>
                          <a:latin typeface="Calibri" panose="020F0502020204030204" pitchFamily="34" charset="0"/>
                        </a:rPr>
                      </a:br>
                      <a:r>
                        <a:rPr lang="hr-HR" sz="1400" b="1" i="0" u="none" strike="noStrike" noProof="0">
                          <a:solidFill>
                            <a:srgbClr val="000000"/>
                          </a:solidFill>
                          <a:effectLst/>
                          <a:latin typeface="Calibri" panose="020F0502020204030204" pitchFamily="34" charset="0"/>
                        </a:rPr>
                        <a:t>u ukupno procijenjenima</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postotak složenih </a:t>
                      </a:r>
                      <a:br>
                        <a:rPr lang="hr-HR" sz="1400" b="1" i="0" u="none" strike="noStrike" noProof="0">
                          <a:solidFill>
                            <a:srgbClr val="000000"/>
                          </a:solidFill>
                          <a:effectLst/>
                          <a:latin typeface="Calibri" panose="020F0502020204030204" pitchFamily="34" charset="0"/>
                        </a:rPr>
                      </a:br>
                      <a:r>
                        <a:rPr lang="hr-HR" sz="1400" b="1" i="0" u="none" strike="noStrike" noProof="0">
                          <a:solidFill>
                            <a:srgbClr val="000000"/>
                          </a:solidFill>
                          <a:effectLst/>
                          <a:latin typeface="Calibri" panose="020F0502020204030204" pitchFamily="34" charset="0"/>
                        </a:rPr>
                        <a:t>u svim predmetima</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2977068336"/>
                  </a:ext>
                </a:extLst>
              </a:tr>
              <a:tr h="271523">
                <a:tc>
                  <a:txBody>
                    <a:bodyPr/>
                    <a:lstStyle/>
                    <a:p>
                      <a:pPr algn="ctr" fontAlgn="ctr"/>
                      <a:r>
                        <a:rPr lang="hr-HR" sz="1400" b="1" i="0" u="none" strike="noStrike" noProof="0">
                          <a:solidFill>
                            <a:srgbClr val="000000"/>
                          </a:solidFill>
                          <a:effectLst/>
                          <a:latin typeface="Calibri" panose="020F0502020204030204" pitchFamily="34" charset="0"/>
                        </a:rPr>
                        <a:t>UKUPNO</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88</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394</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134</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888</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1504</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616</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41%</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22%</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9%</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2618809424"/>
                  </a:ext>
                </a:extLst>
              </a:tr>
              <a:tr h="515892">
                <a:tc>
                  <a:txBody>
                    <a:bodyPr/>
                    <a:lstStyle/>
                    <a:p>
                      <a:pPr algn="ctr" fontAlgn="ctr"/>
                      <a:r>
                        <a:rPr lang="hr-HR" sz="1400" b="0" i="0" u="none" strike="noStrike" noProof="0">
                          <a:solidFill>
                            <a:srgbClr val="000000"/>
                          </a:solidFill>
                          <a:effectLst/>
                          <a:latin typeface="Calibri" panose="020F0502020204030204" pitchFamily="34" charset="0"/>
                        </a:rPr>
                        <a:t>azil i međunarodna zaštita</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2</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18</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10</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31</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21</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68%</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0" i="0" u="none" strike="noStrike" noProof="0">
                          <a:solidFill>
                            <a:srgbClr val="000000"/>
                          </a:solidFill>
                          <a:effectLst/>
                          <a:latin typeface="Calibri" panose="020F0502020204030204" pitchFamily="34" charset="0"/>
                        </a:rPr>
                        <a:t>5%</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3%</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909648647"/>
                  </a:ext>
                </a:extLst>
              </a:tr>
              <a:tr h="515892">
                <a:tc>
                  <a:txBody>
                    <a:bodyPr/>
                    <a:lstStyle/>
                    <a:p>
                      <a:pPr algn="ctr" fontAlgn="ctr"/>
                      <a:r>
                        <a:rPr lang="hr-HR" sz="1400" b="0" i="0" u="none" strike="noStrike" noProof="0">
                          <a:solidFill>
                            <a:srgbClr val="000000"/>
                          </a:solidFill>
                          <a:effectLst/>
                          <a:latin typeface="Calibri" panose="020F0502020204030204" pitchFamily="34" charset="0"/>
                        </a:rPr>
                        <a:t>financijski</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6</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53</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32</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178</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269</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91</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34%</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0" i="0" u="none" strike="noStrike" noProof="0">
                          <a:solidFill>
                            <a:srgbClr val="000000"/>
                          </a:solidFill>
                          <a:effectLst/>
                          <a:latin typeface="Calibri" panose="020F0502020204030204" pitchFamily="34" charset="0"/>
                        </a:rPr>
                        <a:t>35%</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12%</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592833987"/>
                  </a:ext>
                </a:extLst>
              </a:tr>
              <a:tr h="515892">
                <a:tc>
                  <a:txBody>
                    <a:bodyPr/>
                    <a:lstStyle/>
                    <a:p>
                      <a:pPr algn="ctr" fontAlgn="ctr"/>
                      <a:r>
                        <a:rPr lang="hr-HR" sz="1400" b="0" i="0" u="none" strike="noStrike" noProof="0">
                          <a:solidFill>
                            <a:srgbClr val="000000"/>
                          </a:solidFill>
                          <a:effectLst/>
                          <a:latin typeface="Calibri" panose="020F0502020204030204" pitchFamily="34" charset="0"/>
                        </a:rPr>
                        <a:t>graditeljski i komunalni</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13</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31</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20</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141</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205</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64</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31%</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0" i="0" u="none" strike="noStrike" noProof="0">
                          <a:solidFill>
                            <a:srgbClr val="000000"/>
                          </a:solidFill>
                          <a:effectLst/>
                          <a:latin typeface="Calibri" panose="020F0502020204030204" pitchFamily="34" charset="0"/>
                        </a:rPr>
                        <a:t>31%</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10%</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813396578"/>
                  </a:ext>
                </a:extLst>
              </a:tr>
              <a:tr h="515892">
                <a:tc>
                  <a:txBody>
                    <a:bodyPr/>
                    <a:lstStyle/>
                    <a:p>
                      <a:pPr algn="ctr" fontAlgn="ctr"/>
                      <a:r>
                        <a:rPr lang="hr-HR" sz="1400" b="0" i="0" u="none" strike="noStrike" noProof="0">
                          <a:solidFill>
                            <a:srgbClr val="000000"/>
                          </a:solidFill>
                          <a:effectLst/>
                          <a:latin typeface="Calibri" panose="020F0502020204030204" pitchFamily="34" charset="0"/>
                        </a:rPr>
                        <a:t>imovinska prava</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17</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16</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10</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53</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96</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43</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45%</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0" i="0" u="none" strike="noStrike" noProof="0">
                          <a:solidFill>
                            <a:srgbClr val="000000"/>
                          </a:solidFill>
                          <a:effectLst/>
                          <a:latin typeface="Calibri" panose="020F0502020204030204" pitchFamily="34" charset="0"/>
                        </a:rPr>
                        <a:t>23%</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10%</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611626539"/>
                  </a:ext>
                </a:extLst>
              </a:tr>
              <a:tr h="515892">
                <a:tc>
                  <a:txBody>
                    <a:bodyPr/>
                    <a:lstStyle/>
                    <a:p>
                      <a:pPr algn="ctr" fontAlgn="ctr"/>
                      <a:r>
                        <a:rPr lang="hr-HR" sz="1400" b="0" i="0" u="none" strike="noStrike" noProof="0">
                          <a:solidFill>
                            <a:srgbClr val="000000"/>
                          </a:solidFill>
                          <a:effectLst/>
                          <a:latin typeface="Calibri" panose="020F0502020204030204" pitchFamily="34" charset="0"/>
                        </a:rPr>
                        <a:t>mirovinsko socijalno</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24</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160</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22</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210</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416</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206</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50%</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0" i="0" u="none" strike="noStrike" noProof="0">
                          <a:solidFill>
                            <a:srgbClr val="000000"/>
                          </a:solidFill>
                          <a:effectLst/>
                          <a:latin typeface="Calibri" panose="020F0502020204030204" pitchFamily="34" charset="0"/>
                        </a:rPr>
                        <a:t>11%</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5%</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17670599"/>
                  </a:ext>
                </a:extLst>
              </a:tr>
              <a:tr h="515892">
                <a:tc>
                  <a:txBody>
                    <a:bodyPr/>
                    <a:lstStyle/>
                    <a:p>
                      <a:pPr algn="ctr" fontAlgn="ctr"/>
                      <a:r>
                        <a:rPr lang="hr-HR" sz="1400" b="0" i="0" u="none" strike="noStrike" noProof="0">
                          <a:solidFill>
                            <a:srgbClr val="000000"/>
                          </a:solidFill>
                          <a:effectLst/>
                          <a:latin typeface="Calibri" panose="020F0502020204030204" pitchFamily="34" charset="0"/>
                        </a:rPr>
                        <a:t>opća uprava</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11</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42</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24</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89</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166</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77</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46%</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0" i="0" u="none" strike="noStrike" noProof="0">
                          <a:solidFill>
                            <a:srgbClr val="000000"/>
                          </a:solidFill>
                          <a:effectLst/>
                          <a:latin typeface="Calibri" panose="020F0502020204030204" pitchFamily="34" charset="0"/>
                        </a:rPr>
                        <a:t>31%</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14%</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428007711"/>
                  </a:ext>
                </a:extLst>
              </a:tr>
              <a:tr h="515892">
                <a:tc>
                  <a:txBody>
                    <a:bodyPr/>
                    <a:lstStyle/>
                    <a:p>
                      <a:pPr algn="ctr" fontAlgn="ctr"/>
                      <a:r>
                        <a:rPr lang="hr-HR" sz="1400" b="0" i="0" u="none" strike="noStrike" noProof="0">
                          <a:solidFill>
                            <a:srgbClr val="000000"/>
                          </a:solidFill>
                          <a:effectLst/>
                          <a:latin typeface="Calibri" panose="020F0502020204030204" pitchFamily="34" charset="0"/>
                        </a:rPr>
                        <a:t>ostalo</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15</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74</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25</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207</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321</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114</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36%</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400" b="0" i="0" u="none" strike="noStrike" noProof="0">
                          <a:solidFill>
                            <a:srgbClr val="000000"/>
                          </a:solidFill>
                          <a:effectLst/>
                          <a:latin typeface="Calibri" panose="020F0502020204030204" pitchFamily="34" charset="0"/>
                        </a:rPr>
                        <a:t>22%</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400" b="0" i="0" u="none" strike="noStrike" noProof="0" dirty="0">
                          <a:solidFill>
                            <a:srgbClr val="000000"/>
                          </a:solidFill>
                          <a:effectLst/>
                          <a:latin typeface="Calibri" panose="020F0502020204030204" pitchFamily="34" charset="0"/>
                        </a:rPr>
                        <a:t>8%</a:t>
                      </a:r>
                    </a:p>
                  </a:txBody>
                  <a:tcPr marL="6636" marR="6636" marT="663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791070888"/>
                  </a:ext>
                </a:extLst>
              </a:tr>
            </a:tbl>
          </a:graphicData>
        </a:graphic>
      </p:graphicFrame>
    </p:spTree>
    <p:extLst>
      <p:ext uri="{BB962C8B-B14F-4D97-AF65-F5344CB8AC3E}">
        <p14:creationId xmlns:p14="http://schemas.microsoft.com/office/powerpoint/2010/main" val="31358891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457200" y="565496"/>
            <a:ext cx="13533120" cy="1143000"/>
          </a:xfrm>
        </p:spPr>
        <p:txBody>
          <a:bodyPr/>
          <a:lstStyle/>
          <a:p>
            <a:r>
              <a:rPr lang="hr-HR" dirty="0">
                <a:cs typeface="IBM Plex Arabic" panose="020B0503050203000203" pitchFamily="34" charset="-78"/>
              </a:rPr>
              <a:t>Upravni sudovi – izračun prosječnih vremena (po vrsti predmeta)</a:t>
            </a:r>
            <a:br>
              <a:rPr lang="hr-HR" dirty="0">
                <a:cs typeface="IBM Plex Arabic" panose="020B0503050203000203" pitchFamily="34" charset="-78"/>
              </a:rPr>
            </a:b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5" name="Table 4">
            <a:extLst>
              <a:ext uri="{FF2B5EF4-FFF2-40B4-BE49-F238E27FC236}">
                <a16:creationId xmlns:a16="http://schemas.microsoft.com/office/drawing/2014/main" id="{FC1D281E-4196-4A99-B59B-5F43D384B758}"/>
              </a:ext>
            </a:extLst>
          </p:cNvPr>
          <p:cNvGraphicFramePr>
            <a:graphicFrameLocks noGrp="1"/>
          </p:cNvGraphicFramePr>
          <p:nvPr>
            <p:extLst>
              <p:ext uri="{D42A27DB-BD31-4B8C-83A1-F6EECF244321}">
                <p14:modId xmlns:p14="http://schemas.microsoft.com/office/powerpoint/2010/main" val="624435345"/>
              </p:ext>
            </p:extLst>
          </p:nvPr>
        </p:nvGraphicFramePr>
        <p:xfrm>
          <a:off x="457202" y="1136996"/>
          <a:ext cx="13213080" cy="5997730"/>
        </p:xfrm>
        <a:graphic>
          <a:graphicData uri="http://schemas.openxmlformats.org/drawingml/2006/table">
            <a:tbl>
              <a:tblPr/>
              <a:tblGrid>
                <a:gridCol w="2880358">
                  <a:extLst>
                    <a:ext uri="{9D8B030D-6E8A-4147-A177-3AD203B41FA5}">
                      <a16:colId xmlns:a16="http://schemas.microsoft.com/office/drawing/2014/main" val="2372842925"/>
                    </a:ext>
                  </a:extLst>
                </a:gridCol>
                <a:gridCol w="5063066">
                  <a:extLst>
                    <a:ext uri="{9D8B030D-6E8A-4147-A177-3AD203B41FA5}">
                      <a16:colId xmlns:a16="http://schemas.microsoft.com/office/drawing/2014/main" val="1123035498"/>
                    </a:ext>
                  </a:extLst>
                </a:gridCol>
                <a:gridCol w="752808">
                  <a:extLst>
                    <a:ext uri="{9D8B030D-6E8A-4147-A177-3AD203B41FA5}">
                      <a16:colId xmlns:a16="http://schemas.microsoft.com/office/drawing/2014/main" val="266247126"/>
                    </a:ext>
                  </a:extLst>
                </a:gridCol>
                <a:gridCol w="752808">
                  <a:extLst>
                    <a:ext uri="{9D8B030D-6E8A-4147-A177-3AD203B41FA5}">
                      <a16:colId xmlns:a16="http://schemas.microsoft.com/office/drawing/2014/main" val="4288556556"/>
                    </a:ext>
                  </a:extLst>
                </a:gridCol>
                <a:gridCol w="752808">
                  <a:extLst>
                    <a:ext uri="{9D8B030D-6E8A-4147-A177-3AD203B41FA5}">
                      <a16:colId xmlns:a16="http://schemas.microsoft.com/office/drawing/2014/main" val="2183643622"/>
                    </a:ext>
                  </a:extLst>
                </a:gridCol>
                <a:gridCol w="752808">
                  <a:extLst>
                    <a:ext uri="{9D8B030D-6E8A-4147-A177-3AD203B41FA5}">
                      <a16:colId xmlns:a16="http://schemas.microsoft.com/office/drawing/2014/main" val="1127167163"/>
                    </a:ext>
                  </a:extLst>
                </a:gridCol>
                <a:gridCol w="752808">
                  <a:extLst>
                    <a:ext uri="{9D8B030D-6E8A-4147-A177-3AD203B41FA5}">
                      <a16:colId xmlns:a16="http://schemas.microsoft.com/office/drawing/2014/main" val="3685718296"/>
                    </a:ext>
                  </a:extLst>
                </a:gridCol>
                <a:gridCol w="752808">
                  <a:extLst>
                    <a:ext uri="{9D8B030D-6E8A-4147-A177-3AD203B41FA5}">
                      <a16:colId xmlns:a16="http://schemas.microsoft.com/office/drawing/2014/main" val="708570424"/>
                    </a:ext>
                  </a:extLst>
                </a:gridCol>
                <a:gridCol w="752808">
                  <a:extLst>
                    <a:ext uri="{9D8B030D-6E8A-4147-A177-3AD203B41FA5}">
                      <a16:colId xmlns:a16="http://schemas.microsoft.com/office/drawing/2014/main" val="2376868302"/>
                    </a:ext>
                  </a:extLst>
                </a:gridCol>
              </a:tblGrid>
              <a:tr h="519783">
                <a:tc>
                  <a:txBody>
                    <a:bodyPr/>
                    <a:lstStyle/>
                    <a:p>
                      <a:pPr algn="ctr" fontAlgn="ctr"/>
                      <a:r>
                        <a:rPr lang="hr-HR" sz="1200" b="1" i="0" u="none" strike="noStrike" noProof="0">
                          <a:solidFill>
                            <a:srgbClr val="000000"/>
                          </a:solidFill>
                          <a:effectLst/>
                          <a:latin typeface="Calibri" panose="020F0502020204030204" pitchFamily="34" charset="0"/>
                        </a:rPr>
                        <a:t>Faza</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200" b="1" i="0" u="none" strike="noStrike" noProof="0">
                          <a:solidFill>
                            <a:srgbClr val="000000"/>
                          </a:solidFill>
                          <a:effectLst/>
                          <a:latin typeface="Calibri" panose="020F0502020204030204" pitchFamily="34" charset="0"/>
                        </a:rPr>
                        <a:t>Aktivnost</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200" b="1" i="0" u="none" strike="noStrike" noProof="0">
                          <a:solidFill>
                            <a:srgbClr val="000000"/>
                          </a:solidFill>
                          <a:effectLst/>
                          <a:latin typeface="Calibri" panose="020F0502020204030204" pitchFamily="34" charset="0"/>
                        </a:rPr>
                        <a:t>mirovinsko socijalno</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200" b="1" i="0" u="none" strike="noStrike" noProof="0">
                          <a:solidFill>
                            <a:srgbClr val="000000"/>
                          </a:solidFill>
                          <a:effectLst/>
                          <a:latin typeface="Calibri" panose="020F0502020204030204" pitchFamily="34" charset="0"/>
                        </a:rPr>
                        <a:t>opća uprava</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200" b="1" i="0" u="none" strike="noStrike" noProof="0">
                          <a:solidFill>
                            <a:srgbClr val="000000"/>
                          </a:solidFill>
                          <a:effectLst/>
                          <a:latin typeface="Calibri" panose="020F0502020204030204" pitchFamily="34" charset="0"/>
                        </a:rPr>
                        <a:t>ostalo</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200" b="1" i="0" u="none" strike="noStrike" noProof="0">
                          <a:solidFill>
                            <a:srgbClr val="000000"/>
                          </a:solidFill>
                          <a:effectLst/>
                          <a:latin typeface="Calibri" panose="020F0502020204030204" pitchFamily="34" charset="0"/>
                        </a:rPr>
                        <a:t>azil</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200" b="1" i="0" u="none" strike="noStrike" noProof="0">
                          <a:solidFill>
                            <a:srgbClr val="000000"/>
                          </a:solidFill>
                          <a:effectLst/>
                          <a:latin typeface="Calibri" panose="020F0502020204030204" pitchFamily="34" charset="0"/>
                        </a:rPr>
                        <a:t>financijski</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200" b="1" i="0" u="none" strike="noStrike" noProof="0">
                          <a:solidFill>
                            <a:srgbClr val="000000"/>
                          </a:solidFill>
                          <a:effectLst/>
                          <a:latin typeface="Calibri" panose="020F0502020204030204" pitchFamily="34" charset="0"/>
                        </a:rPr>
                        <a:t>graditeljski i komunalno</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200" b="1" i="0" u="none" strike="noStrike" noProof="0">
                          <a:solidFill>
                            <a:srgbClr val="000000"/>
                          </a:solidFill>
                          <a:effectLst/>
                          <a:latin typeface="Calibri" panose="020F0502020204030204" pitchFamily="34" charset="0"/>
                        </a:rPr>
                        <a:t>imovinska prava</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3456806881"/>
                  </a:ext>
                </a:extLst>
              </a:tr>
              <a:tr h="183924">
                <a:tc rowSpan="5">
                  <a:txBody>
                    <a:bodyPr/>
                    <a:lstStyle/>
                    <a:p>
                      <a:pPr algn="ctr" fontAlgn="ctr"/>
                      <a:r>
                        <a:rPr lang="hr-HR" sz="1200" b="0" i="0" u="none" strike="noStrike" noProof="0">
                          <a:solidFill>
                            <a:srgbClr val="000000"/>
                          </a:solidFill>
                          <a:effectLst/>
                          <a:latin typeface="Calibri" panose="020F0502020204030204" pitchFamily="34" charset="0"/>
                        </a:rPr>
                        <a:t>Faza1 Tužba</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ctr"/>
                      <a:r>
                        <a:rPr lang="hr-HR" sz="1200" b="0" i="0" u="none" strike="noStrike" noProof="0">
                          <a:solidFill>
                            <a:srgbClr val="000000"/>
                          </a:solidFill>
                          <a:effectLst/>
                          <a:latin typeface="Calibri" panose="020F0502020204030204" pitchFamily="34" charset="0"/>
                        </a:rPr>
                        <a:t>Ispitivanje tužbe </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20</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29</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30</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38</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19</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20</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23</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223364145"/>
                  </a:ext>
                </a:extLst>
              </a:tr>
              <a:tr h="183924">
                <a:tc vMerge="1">
                  <a:txBody>
                    <a:bodyPr/>
                    <a:lstStyle/>
                    <a:p>
                      <a:endParaRPr lang="en-US"/>
                    </a:p>
                  </a:txBody>
                  <a:tcPr/>
                </a:tc>
                <a:tc>
                  <a:txBody>
                    <a:bodyPr/>
                    <a:lstStyle/>
                    <a:p>
                      <a:pPr algn="l"/>
                      <a:r>
                        <a:rPr lang="hr-HR" sz="1200" b="0" i="0" u="none" strike="noStrike" noProof="0">
                          <a:solidFill>
                            <a:srgbClr val="000000"/>
                          </a:solidFill>
                          <a:effectLst/>
                          <a:latin typeface="Calibri" panose="020F0502020204030204" pitchFamily="34" charset="0"/>
                        </a:rPr>
                        <a:t>Odbačaj tužbe, rješenje o nenadležnosti, ostalo</a:t>
                      </a:r>
                      <a:endParaRPr lang="hr-HR" noProof="0"/>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30</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115</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54</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 </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40</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27</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45</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518791804"/>
                  </a:ext>
                </a:extLst>
              </a:tr>
              <a:tr h="183924">
                <a:tc vMerge="1">
                  <a:txBody>
                    <a:bodyPr/>
                    <a:lstStyle/>
                    <a:p>
                      <a:endParaRPr lang="en-US"/>
                    </a:p>
                  </a:txBody>
                  <a:tcPr/>
                </a:tc>
                <a:tc>
                  <a:txBody>
                    <a:bodyPr/>
                    <a:lstStyle/>
                    <a:p>
                      <a:pPr algn="l"/>
                      <a:r>
                        <a:rPr lang="hr-HR" sz="1200" b="0" i="0" u="none" strike="noStrike" noProof="0">
                          <a:solidFill>
                            <a:srgbClr val="000000"/>
                          </a:solidFill>
                          <a:effectLst/>
                          <a:latin typeface="Calibri" panose="020F0502020204030204" pitchFamily="34" charset="0"/>
                        </a:rPr>
                        <a:t>Proučavanje propisa prije slanja tužbe na odgovor</a:t>
                      </a:r>
                      <a:endParaRPr lang="hr-HR" noProof="0"/>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26</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31</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51</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45</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42</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25</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29</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30132333"/>
                  </a:ext>
                </a:extLst>
              </a:tr>
              <a:tr h="183924">
                <a:tc vMerge="1">
                  <a:txBody>
                    <a:bodyPr/>
                    <a:lstStyle/>
                    <a:p>
                      <a:endParaRPr lang="en-US"/>
                    </a:p>
                  </a:txBody>
                  <a:tcPr/>
                </a:tc>
                <a:tc>
                  <a:txBody>
                    <a:bodyPr/>
                    <a:lstStyle/>
                    <a:p>
                      <a:pPr algn="l"/>
                      <a:r>
                        <a:rPr lang="hr-HR" sz="1200" b="0" i="0" u="none" strike="noStrike" noProof="0">
                          <a:solidFill>
                            <a:srgbClr val="000000"/>
                          </a:solidFill>
                          <a:effectLst/>
                          <a:latin typeface="Calibri" panose="020F0502020204030204" pitchFamily="34" charset="0"/>
                        </a:rPr>
                        <a:t>Tužba na odgovor</a:t>
                      </a:r>
                      <a:endParaRPr lang="hr-HR" noProof="0"/>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14</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13</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13</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18</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18</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7</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8</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585002510"/>
                  </a:ext>
                </a:extLst>
              </a:tr>
              <a:tr h="183924">
                <a:tc vMerge="1">
                  <a:txBody>
                    <a:bodyPr/>
                    <a:lstStyle/>
                    <a:p>
                      <a:endParaRPr lang="en-US"/>
                    </a:p>
                  </a:txBody>
                  <a:tcPr/>
                </a:tc>
                <a:tc>
                  <a:txBody>
                    <a:bodyPr/>
                    <a:lstStyle/>
                    <a:p>
                      <a:pPr algn="l"/>
                      <a:r>
                        <a:rPr lang="hr-HR" sz="1200" b="0" i="0" u="none" strike="noStrike" noProof="0">
                          <a:solidFill>
                            <a:srgbClr val="000000"/>
                          </a:solidFill>
                          <a:effectLst/>
                          <a:latin typeface="Calibri" panose="020F0502020204030204" pitchFamily="34" charset="0"/>
                        </a:rPr>
                        <a:t>Obustava</a:t>
                      </a:r>
                      <a:endParaRPr lang="hr-HR" noProof="0"/>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 </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30</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 </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 </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 </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25</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28</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617533442"/>
                  </a:ext>
                </a:extLst>
              </a:tr>
              <a:tr h="183924">
                <a:tc rowSpan="4">
                  <a:txBody>
                    <a:bodyPr/>
                    <a:lstStyle/>
                    <a:p>
                      <a:pPr algn="ctr" fontAlgn="ctr"/>
                      <a:r>
                        <a:rPr lang="hr-HR" sz="1200" b="0" i="0" u="none" strike="noStrike" noProof="0">
                          <a:solidFill>
                            <a:srgbClr val="000000"/>
                          </a:solidFill>
                          <a:effectLst/>
                          <a:latin typeface="Calibri" panose="020F0502020204030204" pitchFamily="34" charset="0"/>
                        </a:rPr>
                        <a:t>Faza1 Odgovor na tužbu</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ctr"/>
                      <a:r>
                        <a:rPr lang="hr-HR" sz="1200" b="0" i="0" u="none" strike="noStrike" noProof="0">
                          <a:solidFill>
                            <a:srgbClr val="000000"/>
                          </a:solidFill>
                          <a:effectLst/>
                          <a:latin typeface="Calibri" panose="020F0502020204030204" pitchFamily="34" charset="0"/>
                        </a:rPr>
                        <a:t>Ispitivanje odgovora na tužbu</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23</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30</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22</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30</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20</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18</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23</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825287796"/>
                  </a:ext>
                </a:extLst>
              </a:tr>
              <a:tr h="183924">
                <a:tc vMerge="1">
                  <a:txBody>
                    <a:bodyPr/>
                    <a:lstStyle/>
                    <a:p>
                      <a:endParaRPr lang="en-US"/>
                    </a:p>
                  </a:txBody>
                  <a:tcPr/>
                </a:tc>
                <a:tc>
                  <a:txBody>
                    <a:bodyPr/>
                    <a:lstStyle/>
                    <a:p>
                      <a:pPr algn="l"/>
                      <a:r>
                        <a:rPr lang="hr-HR" sz="1200" b="0" i="0" u="none" strike="noStrike" noProof="0">
                          <a:solidFill>
                            <a:srgbClr val="000000"/>
                          </a:solidFill>
                          <a:effectLst/>
                          <a:latin typeface="Calibri" panose="020F0502020204030204" pitchFamily="34" charset="0"/>
                        </a:rPr>
                        <a:t>Proučavanje spisa predmeta koje dostavlja tuženik</a:t>
                      </a:r>
                      <a:endParaRPr lang="hr-HR" noProof="0"/>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33</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51</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47</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45</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65</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28</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37</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632031611"/>
                  </a:ext>
                </a:extLst>
              </a:tr>
              <a:tr h="183924">
                <a:tc vMerge="1">
                  <a:txBody>
                    <a:bodyPr/>
                    <a:lstStyle/>
                    <a:p>
                      <a:endParaRPr lang="en-US"/>
                    </a:p>
                  </a:txBody>
                  <a:tcPr/>
                </a:tc>
                <a:tc>
                  <a:txBody>
                    <a:bodyPr/>
                    <a:lstStyle/>
                    <a:p>
                      <a:pPr algn="l"/>
                      <a:r>
                        <a:rPr lang="hr-HR" sz="1200" b="0" i="0" u="none" strike="noStrike" noProof="0">
                          <a:solidFill>
                            <a:srgbClr val="000000"/>
                          </a:solidFill>
                          <a:effectLst/>
                          <a:latin typeface="Calibri" panose="020F0502020204030204" pitchFamily="34" charset="0"/>
                        </a:rPr>
                        <a:t>Proučavanje propisa i sudske prakse</a:t>
                      </a:r>
                      <a:endParaRPr lang="hr-HR" noProof="0"/>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39</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76</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76</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240</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127</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115</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63</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414081942"/>
                  </a:ext>
                </a:extLst>
              </a:tr>
              <a:tr h="183924">
                <a:tc vMerge="1">
                  <a:txBody>
                    <a:bodyPr/>
                    <a:lstStyle/>
                    <a:p>
                      <a:endParaRPr lang="en-US"/>
                    </a:p>
                  </a:txBody>
                  <a:tcPr/>
                </a:tc>
                <a:tc>
                  <a:txBody>
                    <a:bodyPr/>
                    <a:lstStyle/>
                    <a:p>
                      <a:pPr algn="l"/>
                      <a:r>
                        <a:rPr lang="hr-HR" sz="1200" b="0" i="0" u="none" strike="noStrike" noProof="0">
                          <a:solidFill>
                            <a:srgbClr val="000000"/>
                          </a:solidFill>
                          <a:effectLst/>
                          <a:latin typeface="Calibri" panose="020F0502020204030204" pitchFamily="34" charset="0"/>
                        </a:rPr>
                        <a:t>Obustava</a:t>
                      </a:r>
                      <a:endParaRPr lang="hr-HR" noProof="0"/>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20</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28</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18</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 </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42</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 </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52</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220378901"/>
                  </a:ext>
                </a:extLst>
              </a:tr>
              <a:tr h="183924">
                <a:tc rowSpan="6">
                  <a:txBody>
                    <a:bodyPr/>
                    <a:lstStyle/>
                    <a:p>
                      <a:pPr algn="ctr" fontAlgn="ctr"/>
                      <a:r>
                        <a:rPr lang="hr-HR" sz="1200" b="0" i="0" u="none" strike="noStrike" noProof="0">
                          <a:solidFill>
                            <a:srgbClr val="000000"/>
                          </a:solidFill>
                          <a:effectLst/>
                          <a:latin typeface="Calibri" panose="020F0502020204030204" pitchFamily="34" charset="0"/>
                        </a:rPr>
                        <a:t>Faza2 Rasprava</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ctr"/>
                      <a:r>
                        <a:rPr lang="hr-HR" sz="1200" b="0" i="0" u="none" strike="noStrike" noProof="0">
                          <a:solidFill>
                            <a:srgbClr val="000000"/>
                          </a:solidFill>
                          <a:effectLst/>
                          <a:latin typeface="Calibri" panose="020F0502020204030204" pitchFamily="34" charset="0"/>
                        </a:rPr>
                        <a:t>Pripreme za ročište</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71</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62</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69</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66</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73</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109</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106</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088781465"/>
                  </a:ext>
                </a:extLst>
              </a:tr>
              <a:tr h="183924">
                <a:tc vMerge="1">
                  <a:txBody>
                    <a:bodyPr/>
                    <a:lstStyle/>
                    <a:p>
                      <a:endParaRPr lang="en-US"/>
                    </a:p>
                  </a:txBody>
                  <a:tcPr/>
                </a:tc>
                <a:tc>
                  <a:txBody>
                    <a:bodyPr/>
                    <a:lstStyle/>
                    <a:p>
                      <a:pPr algn="l"/>
                      <a:r>
                        <a:rPr lang="hr-HR" sz="1200" b="0" i="0" u="none" strike="noStrike" noProof="0">
                          <a:solidFill>
                            <a:srgbClr val="000000"/>
                          </a:solidFill>
                          <a:effectLst/>
                          <a:latin typeface="Calibri" panose="020F0502020204030204" pitchFamily="34" charset="0"/>
                        </a:rPr>
                        <a:t>Određivanje ročišta</a:t>
                      </a:r>
                      <a:endParaRPr lang="hr-HR" noProof="0"/>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14</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16</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11</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19</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15</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18</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22</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608673306"/>
                  </a:ext>
                </a:extLst>
              </a:tr>
              <a:tr h="183924">
                <a:tc vMerge="1">
                  <a:txBody>
                    <a:bodyPr/>
                    <a:lstStyle/>
                    <a:p>
                      <a:endParaRPr lang="en-US"/>
                    </a:p>
                  </a:txBody>
                  <a:tcPr/>
                </a:tc>
                <a:tc>
                  <a:txBody>
                    <a:bodyPr/>
                    <a:lstStyle/>
                    <a:p>
                      <a:pPr algn="l"/>
                      <a:r>
                        <a:rPr lang="hr-HR" sz="1200" b="0" i="0" u="none" strike="noStrike" noProof="0">
                          <a:solidFill>
                            <a:srgbClr val="000000"/>
                          </a:solidFill>
                          <a:effectLst/>
                          <a:latin typeface="Calibri" panose="020F0502020204030204" pitchFamily="34" charset="0"/>
                        </a:rPr>
                        <a:t>Ročište za raspravu</a:t>
                      </a:r>
                      <a:endParaRPr lang="hr-HR" noProof="0"/>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28</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31</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23</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23</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32</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28</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25</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568955639"/>
                  </a:ext>
                </a:extLst>
              </a:tr>
              <a:tr h="263891">
                <a:tc vMerge="1">
                  <a:txBody>
                    <a:bodyPr/>
                    <a:lstStyle/>
                    <a:p>
                      <a:endParaRPr lang="en-US"/>
                    </a:p>
                  </a:txBody>
                  <a:tcPr/>
                </a:tc>
                <a:tc>
                  <a:txBody>
                    <a:bodyPr/>
                    <a:lstStyle/>
                    <a:p>
                      <a:pPr algn="l"/>
                      <a:r>
                        <a:rPr lang="hr-HR" sz="1200" b="0" i="0" u="none" strike="noStrike" noProof="0">
                          <a:solidFill>
                            <a:srgbClr val="000000"/>
                          </a:solidFill>
                          <a:effectLst/>
                          <a:latin typeface="Calibri" panose="020F0502020204030204" pitchFamily="34" charset="0"/>
                        </a:rPr>
                        <a:t>Ostale odluke/dopisi (odluke kojima se predmet ne dovršava)</a:t>
                      </a:r>
                      <a:endParaRPr lang="hr-HR" noProof="0"/>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36</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21</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69</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 </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30</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37</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49</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899915679"/>
                  </a:ext>
                </a:extLst>
              </a:tr>
              <a:tr h="183924">
                <a:tc vMerge="1">
                  <a:txBody>
                    <a:bodyPr/>
                    <a:lstStyle/>
                    <a:p>
                      <a:endParaRPr lang="en-US"/>
                    </a:p>
                  </a:txBody>
                  <a:tcPr/>
                </a:tc>
                <a:tc>
                  <a:txBody>
                    <a:bodyPr/>
                    <a:lstStyle/>
                    <a:p>
                      <a:pPr algn="l"/>
                      <a:r>
                        <a:rPr lang="hr-HR" sz="1200" b="0" i="0" u="none" strike="noStrike" noProof="0">
                          <a:solidFill>
                            <a:srgbClr val="000000"/>
                          </a:solidFill>
                          <a:effectLst/>
                          <a:latin typeface="Calibri" panose="020F0502020204030204" pitchFamily="34" charset="0"/>
                        </a:rPr>
                        <a:t>Ostale radnje (naredbe, i sl.)</a:t>
                      </a:r>
                      <a:endParaRPr lang="hr-HR" noProof="0"/>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11</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8</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11</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5</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10</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100</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345</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5857974"/>
                  </a:ext>
                </a:extLst>
              </a:tr>
              <a:tr h="183924">
                <a:tc vMerge="1">
                  <a:txBody>
                    <a:bodyPr/>
                    <a:lstStyle/>
                    <a:p>
                      <a:endParaRPr lang="en-US"/>
                    </a:p>
                  </a:txBody>
                  <a:tcPr/>
                </a:tc>
                <a:tc>
                  <a:txBody>
                    <a:bodyPr/>
                    <a:lstStyle/>
                    <a:p>
                      <a:pPr algn="l"/>
                      <a:r>
                        <a:rPr lang="hr-HR" sz="1200" b="0" i="0" u="none" strike="noStrike" noProof="0">
                          <a:solidFill>
                            <a:srgbClr val="000000"/>
                          </a:solidFill>
                          <a:effectLst/>
                          <a:latin typeface="Calibri" panose="020F0502020204030204" pitchFamily="34" charset="0"/>
                        </a:rPr>
                        <a:t>Obustava</a:t>
                      </a:r>
                      <a:endParaRPr lang="hr-HR" noProof="0"/>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20</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 </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 </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 </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15</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 </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30</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198018523"/>
                  </a:ext>
                </a:extLst>
              </a:tr>
              <a:tr h="183924">
                <a:tc rowSpan="6">
                  <a:txBody>
                    <a:bodyPr/>
                    <a:lstStyle/>
                    <a:p>
                      <a:pPr algn="ctr" fontAlgn="ctr"/>
                      <a:r>
                        <a:rPr lang="hr-HR" sz="1200" b="0" i="0" u="none" strike="noStrike" noProof="0">
                          <a:solidFill>
                            <a:srgbClr val="000000"/>
                          </a:solidFill>
                          <a:effectLst/>
                          <a:latin typeface="Calibri" panose="020F0502020204030204" pitchFamily="34" charset="0"/>
                        </a:rPr>
                        <a:t>Faza3 Presuda</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ctr"/>
                      <a:r>
                        <a:rPr lang="hr-HR" sz="1200" b="0" i="0" u="none" strike="noStrike" noProof="0">
                          <a:solidFill>
                            <a:srgbClr val="000000"/>
                          </a:solidFill>
                          <a:effectLst/>
                          <a:latin typeface="Calibri" panose="020F0502020204030204" pitchFamily="34" charset="0"/>
                        </a:rPr>
                        <a:t>Proučavanje spisa</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178</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157</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91</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74</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213</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121</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87</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115819400"/>
                  </a:ext>
                </a:extLst>
              </a:tr>
              <a:tr h="183924">
                <a:tc vMerge="1">
                  <a:txBody>
                    <a:bodyPr/>
                    <a:lstStyle/>
                    <a:p>
                      <a:endParaRPr lang="en-US"/>
                    </a:p>
                  </a:txBody>
                  <a:tcPr/>
                </a:tc>
                <a:tc>
                  <a:txBody>
                    <a:bodyPr/>
                    <a:lstStyle/>
                    <a:p>
                      <a:pPr algn="l"/>
                      <a:r>
                        <a:rPr lang="hr-HR" sz="1200" b="0" i="0" u="none" strike="noStrike" noProof="0">
                          <a:solidFill>
                            <a:srgbClr val="000000"/>
                          </a:solidFill>
                          <a:effectLst/>
                          <a:latin typeface="Calibri" panose="020F0502020204030204" pitchFamily="34" charset="0"/>
                        </a:rPr>
                        <a:t>Ročište za objavu presude</a:t>
                      </a:r>
                      <a:endParaRPr lang="hr-HR" noProof="0"/>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9</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17</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9</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5</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20</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10</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10</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040829902"/>
                  </a:ext>
                </a:extLst>
              </a:tr>
              <a:tr h="183924">
                <a:tc vMerge="1">
                  <a:txBody>
                    <a:bodyPr/>
                    <a:lstStyle/>
                    <a:p>
                      <a:endParaRPr lang="en-US"/>
                    </a:p>
                  </a:txBody>
                  <a:tcPr/>
                </a:tc>
                <a:tc>
                  <a:txBody>
                    <a:bodyPr/>
                    <a:lstStyle/>
                    <a:p>
                      <a:pPr algn="l"/>
                      <a:r>
                        <a:rPr lang="hr-HR" sz="1200" b="0" i="0" u="none" strike="noStrike" noProof="0">
                          <a:solidFill>
                            <a:srgbClr val="000000"/>
                          </a:solidFill>
                          <a:effectLst/>
                          <a:latin typeface="Calibri" panose="020F0502020204030204" pitchFamily="34" charset="0"/>
                        </a:rPr>
                        <a:t>Izrada presude</a:t>
                      </a:r>
                      <a:endParaRPr lang="hr-HR" noProof="0"/>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206</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215</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247</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112</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306</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215</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290</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629425592"/>
                  </a:ext>
                </a:extLst>
              </a:tr>
              <a:tr h="263891">
                <a:tc vMerge="1">
                  <a:txBody>
                    <a:bodyPr/>
                    <a:lstStyle/>
                    <a:p>
                      <a:endParaRPr lang="en-US"/>
                    </a:p>
                  </a:txBody>
                  <a:tcPr/>
                </a:tc>
                <a:tc>
                  <a:txBody>
                    <a:bodyPr/>
                    <a:lstStyle/>
                    <a:p>
                      <a:pPr algn="l"/>
                      <a:r>
                        <a:rPr lang="hr-HR" sz="1200" b="0" i="0" u="none" strike="noStrike" noProof="0">
                          <a:solidFill>
                            <a:srgbClr val="000000"/>
                          </a:solidFill>
                          <a:effectLst/>
                          <a:latin typeface="Calibri" panose="020F0502020204030204" pitchFamily="34" charset="0"/>
                        </a:rPr>
                        <a:t>Ostale odluke/dopisi (odluke kojima se predmet ne dovršava)</a:t>
                      </a:r>
                      <a:endParaRPr lang="hr-HR" noProof="0"/>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29</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51</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45</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 </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29</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42</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 </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659127423"/>
                  </a:ext>
                </a:extLst>
              </a:tr>
              <a:tr h="183924">
                <a:tc vMerge="1">
                  <a:txBody>
                    <a:bodyPr/>
                    <a:lstStyle/>
                    <a:p>
                      <a:endParaRPr lang="en-US"/>
                    </a:p>
                  </a:txBody>
                  <a:tcPr/>
                </a:tc>
                <a:tc>
                  <a:txBody>
                    <a:bodyPr/>
                    <a:lstStyle/>
                    <a:p>
                      <a:pPr algn="l"/>
                      <a:r>
                        <a:rPr lang="hr-HR" sz="1200" b="0" i="0" u="none" strike="noStrike" noProof="0">
                          <a:solidFill>
                            <a:srgbClr val="000000"/>
                          </a:solidFill>
                          <a:effectLst/>
                          <a:latin typeface="Calibri" panose="020F0502020204030204" pitchFamily="34" charset="0"/>
                        </a:rPr>
                        <a:t>Ostale radnje (naredbe, i sl.)</a:t>
                      </a:r>
                      <a:endParaRPr lang="hr-HR" noProof="0"/>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12</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7</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13</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7</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10</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14</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15</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333935156"/>
                  </a:ext>
                </a:extLst>
              </a:tr>
              <a:tr h="183924">
                <a:tc vMerge="1">
                  <a:txBody>
                    <a:bodyPr/>
                    <a:lstStyle/>
                    <a:p>
                      <a:endParaRPr lang="en-US"/>
                    </a:p>
                  </a:txBody>
                  <a:tcPr/>
                </a:tc>
                <a:tc>
                  <a:txBody>
                    <a:bodyPr/>
                    <a:lstStyle/>
                    <a:p>
                      <a:pPr algn="l"/>
                      <a:r>
                        <a:rPr lang="hr-HR" sz="1200" b="0" i="0" u="none" strike="noStrike" noProof="0">
                          <a:solidFill>
                            <a:srgbClr val="000000"/>
                          </a:solidFill>
                          <a:effectLst/>
                          <a:latin typeface="Calibri" panose="020F0502020204030204" pitchFamily="34" charset="0"/>
                        </a:rPr>
                        <a:t>Pristojba - prigovor</a:t>
                      </a:r>
                      <a:endParaRPr lang="hr-HR" noProof="0"/>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 </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30</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15</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 </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 </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 </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 </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813940634"/>
                  </a:ext>
                </a:extLst>
              </a:tr>
              <a:tr h="183924">
                <a:tc gridSpan="2">
                  <a:txBody>
                    <a:bodyPr/>
                    <a:lstStyle/>
                    <a:p>
                      <a:pPr algn="ctr" fontAlgn="ctr"/>
                      <a:r>
                        <a:rPr lang="hr-HR" sz="1200" b="1" i="0" u="none" strike="noStrike" noProof="0">
                          <a:solidFill>
                            <a:srgbClr val="000000"/>
                          </a:solidFill>
                          <a:effectLst/>
                          <a:latin typeface="Calibri" panose="020F0502020204030204" pitchFamily="34" charset="0"/>
                        </a:rPr>
                        <a:t>UKUPNO BEZ PRAVNIH LIJEKOVA I BEZ OBUSTAVE</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hMerge="1">
                  <a:txBody>
                    <a:bodyPr/>
                    <a:lstStyle/>
                    <a:p>
                      <a:endParaRPr lang="en-US"/>
                    </a:p>
                  </a:txBody>
                  <a:tcPr/>
                </a:tc>
                <a:tc>
                  <a:txBody>
                    <a:bodyPr/>
                    <a:lstStyle/>
                    <a:p>
                      <a:pPr algn="ctr" fontAlgn="ctr"/>
                      <a:r>
                        <a:rPr lang="hr-HR" sz="1200" b="1" i="0" u="none" strike="noStrike" noProof="0">
                          <a:solidFill>
                            <a:srgbClr val="000000"/>
                          </a:solidFill>
                          <a:effectLst/>
                          <a:latin typeface="Calibri" panose="020F0502020204030204" pitchFamily="34" charset="0"/>
                        </a:rPr>
                        <a:t>749</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200" b="1" i="0" u="none" strike="noStrike" noProof="0">
                          <a:solidFill>
                            <a:srgbClr val="000000"/>
                          </a:solidFill>
                          <a:effectLst/>
                          <a:latin typeface="Calibri" panose="020F0502020204030204" pitchFamily="34" charset="0"/>
                        </a:rPr>
                        <a:t>815</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200" b="1" i="0" u="none" strike="noStrike" noProof="0">
                          <a:solidFill>
                            <a:srgbClr val="000000"/>
                          </a:solidFill>
                          <a:effectLst/>
                          <a:latin typeface="Calibri" panose="020F0502020204030204" pitchFamily="34" charset="0"/>
                        </a:rPr>
                        <a:t>827</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200" b="1" i="0" u="none" strike="noStrike" noProof="0">
                          <a:solidFill>
                            <a:srgbClr val="000000"/>
                          </a:solidFill>
                          <a:effectLst/>
                          <a:latin typeface="Calibri" panose="020F0502020204030204" pitchFamily="34" charset="0"/>
                        </a:rPr>
                        <a:t>727</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200" b="1" i="0" u="none" strike="noStrike" noProof="0">
                          <a:solidFill>
                            <a:srgbClr val="000000"/>
                          </a:solidFill>
                          <a:effectLst/>
                          <a:latin typeface="Calibri" panose="020F0502020204030204" pitchFamily="34" charset="0"/>
                        </a:rPr>
                        <a:t>1029</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200" b="1" i="0" u="none" strike="noStrike" noProof="0">
                          <a:solidFill>
                            <a:srgbClr val="000000"/>
                          </a:solidFill>
                          <a:effectLst/>
                          <a:latin typeface="Calibri" panose="020F0502020204030204" pitchFamily="34" charset="0"/>
                        </a:rPr>
                        <a:t>907</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200" b="1" i="0" u="none" strike="noStrike" noProof="0">
                          <a:solidFill>
                            <a:srgbClr val="000000"/>
                          </a:solidFill>
                          <a:effectLst/>
                          <a:latin typeface="Calibri" panose="020F0502020204030204" pitchFamily="34" charset="0"/>
                        </a:rPr>
                        <a:t>1132</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3592112318"/>
                  </a:ext>
                </a:extLst>
              </a:tr>
              <a:tr h="183924">
                <a:tc rowSpan="5">
                  <a:txBody>
                    <a:bodyPr/>
                    <a:lstStyle/>
                    <a:p>
                      <a:pPr algn="ctr" fontAlgn="ctr"/>
                      <a:r>
                        <a:rPr lang="hr-HR" sz="1200" b="0" i="0" u="none" strike="noStrike" noProof="0">
                          <a:solidFill>
                            <a:srgbClr val="000000"/>
                          </a:solidFill>
                          <a:effectLst/>
                          <a:latin typeface="Calibri" panose="020F0502020204030204" pitchFamily="34" charset="0"/>
                        </a:rPr>
                        <a:t>Faza4 Pravni lijekovi</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ctr"/>
                      <a:r>
                        <a:rPr lang="hr-HR" sz="1200" b="0" i="0" u="none" strike="noStrike" noProof="0">
                          <a:solidFill>
                            <a:srgbClr val="000000"/>
                          </a:solidFill>
                          <a:effectLst/>
                          <a:latin typeface="Calibri" panose="020F0502020204030204" pitchFamily="34" charset="0"/>
                        </a:rPr>
                        <a:t>Ispitivanje žalbe </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18</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26</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26</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 </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18</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13</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7</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520130024"/>
                  </a:ext>
                </a:extLst>
              </a:tr>
              <a:tr h="183924">
                <a:tc vMerge="1">
                  <a:txBody>
                    <a:bodyPr/>
                    <a:lstStyle/>
                    <a:p>
                      <a:endParaRPr lang="en-US"/>
                    </a:p>
                  </a:txBody>
                  <a:tcPr/>
                </a:tc>
                <a:tc>
                  <a:txBody>
                    <a:bodyPr/>
                    <a:lstStyle/>
                    <a:p>
                      <a:pPr algn="l"/>
                      <a:r>
                        <a:rPr lang="hr-HR" sz="1200" b="0" i="0" u="none" strike="noStrike" noProof="0">
                          <a:solidFill>
                            <a:srgbClr val="000000"/>
                          </a:solidFill>
                          <a:effectLst/>
                          <a:latin typeface="Calibri" panose="020F0502020204030204" pitchFamily="34" charset="0"/>
                        </a:rPr>
                        <a:t>Dostava žalbe na odgovor</a:t>
                      </a:r>
                      <a:endParaRPr lang="hr-HR" noProof="0"/>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12</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14</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14</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 </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14</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7</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6</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203313647"/>
                  </a:ext>
                </a:extLst>
              </a:tr>
              <a:tr h="183924">
                <a:tc vMerge="1">
                  <a:txBody>
                    <a:bodyPr/>
                    <a:lstStyle/>
                    <a:p>
                      <a:endParaRPr lang="en-US"/>
                    </a:p>
                  </a:txBody>
                  <a:tcPr/>
                </a:tc>
                <a:tc>
                  <a:txBody>
                    <a:bodyPr/>
                    <a:lstStyle/>
                    <a:p>
                      <a:pPr algn="l"/>
                      <a:r>
                        <a:rPr lang="hr-HR" sz="1200" b="0" i="0" u="none" strike="noStrike" noProof="0">
                          <a:solidFill>
                            <a:srgbClr val="000000"/>
                          </a:solidFill>
                          <a:effectLst/>
                          <a:latin typeface="Calibri" panose="020F0502020204030204" pitchFamily="34" charset="0"/>
                        </a:rPr>
                        <a:t>Dostava spisa VUS-u</a:t>
                      </a:r>
                      <a:endParaRPr lang="hr-HR" noProof="0"/>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16</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23</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14</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 </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15</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9</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12</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687855588"/>
                  </a:ext>
                </a:extLst>
              </a:tr>
              <a:tr h="183924">
                <a:tc vMerge="1">
                  <a:txBody>
                    <a:bodyPr/>
                    <a:lstStyle/>
                    <a:p>
                      <a:endParaRPr lang="en-US"/>
                    </a:p>
                  </a:txBody>
                  <a:tcPr/>
                </a:tc>
                <a:tc>
                  <a:txBody>
                    <a:bodyPr/>
                    <a:lstStyle/>
                    <a:p>
                      <a:pPr algn="l"/>
                      <a:r>
                        <a:rPr lang="hr-HR" sz="1200" b="0" i="0" u="none" strike="noStrike" noProof="0">
                          <a:solidFill>
                            <a:srgbClr val="000000"/>
                          </a:solidFill>
                          <a:effectLst/>
                          <a:latin typeface="Calibri" panose="020F0502020204030204" pitchFamily="34" charset="0"/>
                        </a:rPr>
                        <a:t>Dostava odluke VUS-a strankama</a:t>
                      </a:r>
                      <a:endParaRPr lang="hr-HR" noProof="0"/>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18</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22</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19</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 </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17</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16</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15</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774307068"/>
                  </a:ext>
                </a:extLst>
              </a:tr>
              <a:tr h="183924">
                <a:tc vMerge="1">
                  <a:txBody>
                    <a:bodyPr/>
                    <a:lstStyle/>
                    <a:p>
                      <a:endParaRPr lang="en-US"/>
                    </a:p>
                  </a:txBody>
                  <a:tcPr/>
                </a:tc>
                <a:tc>
                  <a:txBody>
                    <a:bodyPr/>
                    <a:lstStyle/>
                    <a:p>
                      <a:pPr algn="l"/>
                      <a:r>
                        <a:rPr lang="hr-HR" sz="1200" b="0" i="0" u="none" strike="noStrike" noProof="0">
                          <a:solidFill>
                            <a:srgbClr val="000000"/>
                          </a:solidFill>
                          <a:effectLst/>
                          <a:latin typeface="Calibri" panose="020F0502020204030204" pitchFamily="34" charset="0"/>
                        </a:rPr>
                        <a:t>Pristojba - prigovor</a:t>
                      </a:r>
                      <a:endParaRPr lang="hr-HR" noProof="0"/>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 </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 </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35</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 </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8</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5</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200" b="0" i="0" u="none" strike="noStrike" noProof="0">
                          <a:solidFill>
                            <a:srgbClr val="000000"/>
                          </a:solidFill>
                          <a:effectLst/>
                          <a:latin typeface="Calibri" panose="020F0502020204030204" pitchFamily="34" charset="0"/>
                        </a:rPr>
                        <a:t> </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994043451"/>
                  </a:ext>
                </a:extLst>
              </a:tr>
              <a:tr h="159933">
                <a:tc gridSpan="2">
                  <a:txBody>
                    <a:bodyPr/>
                    <a:lstStyle/>
                    <a:p>
                      <a:pPr algn="ctr" fontAlgn="ctr"/>
                      <a:r>
                        <a:rPr lang="hr-HR" sz="1200" b="1" i="0" u="none" strike="noStrike" noProof="0">
                          <a:solidFill>
                            <a:srgbClr val="000000"/>
                          </a:solidFill>
                          <a:effectLst/>
                          <a:latin typeface="Calibri" panose="020F0502020204030204" pitchFamily="34" charset="0"/>
                        </a:rPr>
                        <a:t>UKUPNO BEZ OBUSTAVE, ODBAČAJA TUŽBE I SL.</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hMerge="1">
                  <a:txBody>
                    <a:bodyPr/>
                    <a:lstStyle/>
                    <a:p>
                      <a:endParaRPr lang="en-US"/>
                    </a:p>
                  </a:txBody>
                  <a:tcPr/>
                </a:tc>
                <a:tc>
                  <a:txBody>
                    <a:bodyPr/>
                    <a:lstStyle/>
                    <a:p>
                      <a:pPr algn="ctr" fontAlgn="ctr"/>
                      <a:r>
                        <a:rPr lang="hr-HR" sz="1200" b="1" i="0" u="none" strike="noStrike" noProof="0">
                          <a:solidFill>
                            <a:srgbClr val="000000"/>
                          </a:solidFill>
                          <a:effectLst/>
                          <a:latin typeface="Calibri" panose="020F0502020204030204" pitchFamily="34" charset="0"/>
                        </a:rPr>
                        <a:t>813</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200" b="1" i="0" u="none" strike="noStrike" noProof="0">
                          <a:solidFill>
                            <a:srgbClr val="000000"/>
                          </a:solidFill>
                          <a:effectLst/>
                          <a:latin typeface="Calibri" panose="020F0502020204030204" pitchFamily="34" charset="0"/>
                        </a:rPr>
                        <a:t>930</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200" b="1" i="0" u="none" strike="noStrike" noProof="0">
                          <a:solidFill>
                            <a:srgbClr val="000000"/>
                          </a:solidFill>
                          <a:effectLst/>
                          <a:latin typeface="Calibri" panose="020F0502020204030204" pitchFamily="34" charset="0"/>
                        </a:rPr>
                        <a:t>950</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200" b="1" i="0" u="none" strike="noStrike" noProof="0">
                          <a:solidFill>
                            <a:srgbClr val="000000"/>
                          </a:solidFill>
                          <a:effectLst/>
                          <a:latin typeface="Calibri" panose="020F0502020204030204" pitchFamily="34" charset="0"/>
                        </a:rPr>
                        <a:t>727</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200" b="1" i="0" u="none" strike="noStrike" noProof="0">
                          <a:solidFill>
                            <a:srgbClr val="000000"/>
                          </a:solidFill>
                          <a:effectLst/>
                          <a:latin typeface="Calibri" panose="020F0502020204030204" pitchFamily="34" charset="0"/>
                        </a:rPr>
                        <a:t>1101</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200" b="1" i="0" u="none" strike="noStrike" noProof="0">
                          <a:solidFill>
                            <a:srgbClr val="000000"/>
                          </a:solidFill>
                          <a:effectLst/>
                          <a:latin typeface="Calibri" panose="020F0502020204030204" pitchFamily="34" charset="0"/>
                        </a:rPr>
                        <a:t>957</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200" b="1" i="0" u="none" strike="noStrike" noProof="0" dirty="0">
                          <a:solidFill>
                            <a:srgbClr val="000000"/>
                          </a:solidFill>
                          <a:effectLst/>
                          <a:latin typeface="Calibri" panose="020F0502020204030204" pitchFamily="34" charset="0"/>
                        </a:rPr>
                        <a:t>1172</a:t>
                      </a:r>
                    </a:p>
                  </a:txBody>
                  <a:tcPr marL="6164" marR="6164" marT="6164"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3204781121"/>
                  </a:ext>
                </a:extLst>
              </a:tr>
            </a:tbl>
          </a:graphicData>
        </a:graphic>
      </p:graphicFrame>
    </p:spTree>
    <p:extLst>
      <p:ext uri="{BB962C8B-B14F-4D97-AF65-F5344CB8AC3E}">
        <p14:creationId xmlns:p14="http://schemas.microsoft.com/office/powerpoint/2010/main" val="27494033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457200" y="685800"/>
            <a:ext cx="12344400" cy="1143000"/>
          </a:xfrm>
        </p:spPr>
        <p:txBody>
          <a:bodyPr/>
          <a:lstStyle/>
          <a:p>
            <a:r>
              <a:rPr lang="hr-HR" dirty="0">
                <a:latin typeface="+mj-lt"/>
                <a:cs typeface="IBM Plex Arabic" panose="020B0503050203000203" pitchFamily="34" charset="-78"/>
              </a:rPr>
              <a:t>Upravni sudovi – rezultati</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4" name="Table 3">
            <a:extLst>
              <a:ext uri="{FF2B5EF4-FFF2-40B4-BE49-F238E27FC236}">
                <a16:creationId xmlns:a16="http://schemas.microsoft.com/office/drawing/2014/main" id="{8DCEE7FF-DFF8-48C1-9A7E-23FA8387B776}"/>
              </a:ext>
            </a:extLst>
          </p:cNvPr>
          <p:cNvGraphicFramePr>
            <a:graphicFrameLocks noGrp="1"/>
          </p:cNvGraphicFramePr>
          <p:nvPr>
            <p:extLst>
              <p:ext uri="{D42A27DB-BD31-4B8C-83A1-F6EECF244321}">
                <p14:modId xmlns:p14="http://schemas.microsoft.com/office/powerpoint/2010/main" val="3754944491"/>
              </p:ext>
            </p:extLst>
          </p:nvPr>
        </p:nvGraphicFramePr>
        <p:xfrm>
          <a:off x="2468880" y="1663857"/>
          <a:ext cx="8486140" cy="3414856"/>
        </p:xfrm>
        <a:graphic>
          <a:graphicData uri="http://schemas.openxmlformats.org/drawingml/2006/table">
            <a:tbl>
              <a:tblPr/>
              <a:tblGrid>
                <a:gridCol w="3300166">
                  <a:extLst>
                    <a:ext uri="{9D8B030D-6E8A-4147-A177-3AD203B41FA5}">
                      <a16:colId xmlns:a16="http://schemas.microsoft.com/office/drawing/2014/main" val="466429263"/>
                    </a:ext>
                  </a:extLst>
                </a:gridCol>
                <a:gridCol w="1755753">
                  <a:extLst>
                    <a:ext uri="{9D8B030D-6E8A-4147-A177-3AD203B41FA5}">
                      <a16:colId xmlns:a16="http://schemas.microsoft.com/office/drawing/2014/main" val="2556904141"/>
                    </a:ext>
                  </a:extLst>
                </a:gridCol>
                <a:gridCol w="1755753">
                  <a:extLst>
                    <a:ext uri="{9D8B030D-6E8A-4147-A177-3AD203B41FA5}">
                      <a16:colId xmlns:a16="http://schemas.microsoft.com/office/drawing/2014/main" val="172841646"/>
                    </a:ext>
                  </a:extLst>
                </a:gridCol>
                <a:gridCol w="1674468">
                  <a:extLst>
                    <a:ext uri="{9D8B030D-6E8A-4147-A177-3AD203B41FA5}">
                      <a16:colId xmlns:a16="http://schemas.microsoft.com/office/drawing/2014/main" val="828609854"/>
                    </a:ext>
                  </a:extLst>
                </a:gridCol>
              </a:tblGrid>
              <a:tr h="426857">
                <a:tc>
                  <a:txBody>
                    <a:bodyPr/>
                    <a:lstStyle/>
                    <a:p>
                      <a:pPr algn="ctr" fontAlgn="ctr"/>
                      <a:r>
                        <a:rPr lang="hr-HR" sz="1500" b="1" i="0" u="none" strike="noStrike" noProof="0">
                          <a:solidFill>
                            <a:srgbClr val="000000"/>
                          </a:solidFill>
                          <a:effectLst/>
                          <a:latin typeface="Calibri" panose="020F0502020204030204" pitchFamily="34" charset="0"/>
                        </a:rPr>
                        <a:t>vrsta predmeta</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500" b="1" i="0" u="none" strike="noStrike" noProof="0">
                          <a:solidFill>
                            <a:srgbClr val="000000"/>
                          </a:solidFill>
                          <a:effectLst/>
                          <a:latin typeface="Calibri" panose="020F0502020204030204" pitchFamily="34" charset="0"/>
                        </a:rPr>
                        <a:t>minute</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500" b="1" i="0" u="none" strike="noStrike" noProof="0">
                          <a:solidFill>
                            <a:srgbClr val="000000"/>
                          </a:solidFill>
                          <a:effectLst/>
                          <a:latin typeface="Calibri" panose="020F0502020204030204" pitchFamily="34" charset="0"/>
                        </a:rPr>
                        <a:t>OM</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500" b="1" i="0" u="none" strike="noStrike" noProof="0">
                          <a:solidFill>
                            <a:srgbClr val="000000"/>
                          </a:solidFill>
                          <a:effectLst/>
                          <a:latin typeface="Calibri" panose="020F0502020204030204" pitchFamily="34" charset="0"/>
                        </a:rPr>
                        <a:t>po rezultatima</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2840523421"/>
                  </a:ext>
                </a:extLst>
              </a:tr>
              <a:tr h="426857">
                <a:tc>
                  <a:txBody>
                    <a:bodyPr/>
                    <a:lstStyle/>
                    <a:p>
                      <a:pPr algn="ctr" fontAlgn="ctr"/>
                      <a:r>
                        <a:rPr lang="hr-HR" sz="1500" b="0" i="0" u="none" strike="noStrike" noProof="0">
                          <a:solidFill>
                            <a:srgbClr val="000000"/>
                          </a:solidFill>
                          <a:effectLst/>
                          <a:latin typeface="Calibri" panose="020F0502020204030204" pitchFamily="34" charset="0"/>
                        </a:rPr>
                        <a:t>azil</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727</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250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145</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50109739"/>
                  </a:ext>
                </a:extLst>
              </a:tr>
              <a:tr h="426857">
                <a:tc>
                  <a:txBody>
                    <a:bodyPr/>
                    <a:lstStyle/>
                    <a:p>
                      <a:pPr algn="ctr" fontAlgn="ctr"/>
                      <a:r>
                        <a:rPr lang="hr-HR" sz="1500" b="0" i="0" u="none" strike="noStrike" noProof="0">
                          <a:solidFill>
                            <a:srgbClr val="000000"/>
                          </a:solidFill>
                          <a:effectLst/>
                          <a:latin typeface="Calibri" panose="020F0502020204030204" pitchFamily="34" charset="0"/>
                        </a:rPr>
                        <a:t>mirovinsko-socijalno</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843</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250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125</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407596200"/>
                  </a:ext>
                </a:extLst>
              </a:tr>
              <a:tr h="426857">
                <a:tc>
                  <a:txBody>
                    <a:bodyPr/>
                    <a:lstStyle/>
                    <a:p>
                      <a:pPr algn="ctr" fontAlgn="ctr"/>
                      <a:r>
                        <a:rPr lang="hr-HR" sz="1500" b="0" i="0" u="none" strike="noStrike" noProof="0">
                          <a:solidFill>
                            <a:srgbClr val="000000"/>
                          </a:solidFill>
                          <a:effectLst/>
                          <a:latin typeface="Calibri" panose="020F0502020204030204" pitchFamily="34" charset="0"/>
                        </a:rPr>
                        <a:t>graditeljski i komunalni</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979</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250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108</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766998411"/>
                  </a:ext>
                </a:extLst>
              </a:tr>
              <a:tr h="426857">
                <a:tc>
                  <a:txBody>
                    <a:bodyPr/>
                    <a:lstStyle/>
                    <a:p>
                      <a:pPr algn="ctr" fontAlgn="ctr"/>
                      <a:r>
                        <a:rPr lang="hr-HR" sz="1500" b="0" i="0" u="none" strike="noStrike" noProof="0">
                          <a:solidFill>
                            <a:srgbClr val="000000"/>
                          </a:solidFill>
                          <a:effectLst/>
                          <a:latin typeface="Calibri" panose="020F0502020204030204" pitchFamily="34" charset="0"/>
                        </a:rPr>
                        <a:t>ostalo</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954</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250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111</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724081116"/>
                  </a:ext>
                </a:extLst>
              </a:tr>
              <a:tr h="426857">
                <a:tc>
                  <a:txBody>
                    <a:bodyPr/>
                    <a:lstStyle/>
                    <a:p>
                      <a:pPr algn="ctr" fontAlgn="ctr"/>
                      <a:r>
                        <a:rPr lang="hr-HR" sz="1500" b="0" i="0" u="none" strike="noStrike" noProof="0">
                          <a:solidFill>
                            <a:srgbClr val="000000"/>
                          </a:solidFill>
                          <a:effectLst/>
                          <a:latin typeface="Calibri" panose="020F0502020204030204" pitchFamily="34" charset="0"/>
                        </a:rPr>
                        <a:t>opća uprava</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1015</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250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104</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708908512"/>
                  </a:ext>
                </a:extLst>
              </a:tr>
              <a:tr h="426857">
                <a:tc>
                  <a:txBody>
                    <a:bodyPr/>
                    <a:lstStyle/>
                    <a:p>
                      <a:pPr algn="ctr" fontAlgn="ctr"/>
                      <a:r>
                        <a:rPr lang="hr-HR" sz="1500" b="0" i="0" u="none" strike="noStrike" noProof="0">
                          <a:solidFill>
                            <a:srgbClr val="000000"/>
                          </a:solidFill>
                          <a:effectLst/>
                          <a:latin typeface="Calibri" panose="020F0502020204030204" pitchFamily="34" charset="0"/>
                        </a:rPr>
                        <a:t>financijski</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1133</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250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93</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871193175"/>
                  </a:ext>
                </a:extLst>
              </a:tr>
              <a:tr h="426857">
                <a:tc>
                  <a:txBody>
                    <a:bodyPr/>
                    <a:lstStyle/>
                    <a:p>
                      <a:pPr algn="ctr" fontAlgn="ctr"/>
                      <a:r>
                        <a:rPr lang="hr-HR" sz="1500" b="0" i="0" u="none" strike="noStrike" noProof="0">
                          <a:solidFill>
                            <a:srgbClr val="000000"/>
                          </a:solidFill>
                          <a:effectLst/>
                          <a:latin typeface="Calibri" panose="020F0502020204030204" pitchFamily="34" charset="0"/>
                        </a:rPr>
                        <a:t>imovinska prava</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1217</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a:solidFill>
                            <a:srgbClr val="000000"/>
                          </a:solidFill>
                          <a:effectLst/>
                          <a:latin typeface="Calibri" panose="020F0502020204030204" pitchFamily="34" charset="0"/>
                        </a:rPr>
                        <a:t>250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noProof="0" dirty="0">
                          <a:solidFill>
                            <a:srgbClr val="000000"/>
                          </a:solidFill>
                          <a:effectLst/>
                          <a:latin typeface="Calibri" panose="020F0502020204030204" pitchFamily="34" charset="0"/>
                        </a:rPr>
                        <a:t>87</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009710033"/>
                  </a:ext>
                </a:extLst>
              </a:tr>
            </a:tbl>
          </a:graphicData>
        </a:graphic>
      </p:graphicFrame>
      <p:sp>
        <p:nvSpPr>
          <p:cNvPr id="8" name="Rectangle 7">
            <a:extLst>
              <a:ext uri="{FF2B5EF4-FFF2-40B4-BE49-F238E27FC236}">
                <a16:creationId xmlns:a16="http://schemas.microsoft.com/office/drawing/2014/main" id="{6130AA8B-D8ED-4005-AD29-A5A839FAB2BF}"/>
              </a:ext>
            </a:extLst>
          </p:cNvPr>
          <p:cNvSpPr/>
          <p:nvPr/>
        </p:nvSpPr>
        <p:spPr>
          <a:xfrm>
            <a:off x="2468880" y="5674167"/>
            <a:ext cx="9326880" cy="716286"/>
          </a:xfrm>
          <a:prstGeom prst="rect">
            <a:avLst/>
          </a:prstGeom>
        </p:spPr>
        <p:txBody>
          <a:bodyPr wrap="square">
            <a:spAutoFit/>
          </a:bodyPr>
          <a:lstStyle/>
          <a:p>
            <a:pPr>
              <a:lnSpc>
                <a:spcPct val="105000"/>
              </a:lnSpc>
              <a:spcBef>
                <a:spcPts val="1000"/>
              </a:spcBef>
            </a:pPr>
            <a:r>
              <a:rPr lang="hr-HR" sz="2000" dirty="0"/>
              <a:t>Napomena: mjerenjem je obuhvaćen samo 21 predmet azila, trebao bi veći uzorak za statistički pouzdan rezultat</a:t>
            </a:r>
            <a:endParaRPr lang="en-US" sz="2000" dirty="0"/>
          </a:p>
        </p:txBody>
      </p:sp>
    </p:spTree>
    <p:extLst>
      <p:ext uri="{BB962C8B-B14F-4D97-AF65-F5344CB8AC3E}">
        <p14:creationId xmlns:p14="http://schemas.microsoft.com/office/powerpoint/2010/main" val="22778663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457200" y="685800"/>
            <a:ext cx="12344400" cy="1143000"/>
          </a:xfrm>
        </p:spPr>
        <p:txBody>
          <a:bodyPr/>
          <a:lstStyle/>
          <a:p>
            <a:r>
              <a:rPr lang="hr-HR" dirty="0">
                <a:latin typeface="+mj-lt"/>
                <a:cs typeface="IBM Plex Arabic" panose="020B0503050203000203" pitchFamily="34" charset="-78"/>
              </a:rPr>
              <a:t>Upravni sudovi – rezultati</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7" name="Chart 6">
            <a:extLst>
              <a:ext uri="{FF2B5EF4-FFF2-40B4-BE49-F238E27FC236}">
                <a16:creationId xmlns:a16="http://schemas.microsoft.com/office/drawing/2014/main" id="{92DAD669-3691-4501-B2CA-C5EF57D5E23A}"/>
              </a:ext>
            </a:extLst>
          </p:cNvPr>
          <p:cNvGraphicFramePr>
            <a:graphicFrameLocks/>
          </p:cNvGraphicFramePr>
          <p:nvPr>
            <p:extLst>
              <p:ext uri="{D42A27DB-BD31-4B8C-83A1-F6EECF244321}">
                <p14:modId xmlns:p14="http://schemas.microsoft.com/office/powerpoint/2010/main" val="3771135433"/>
              </p:ext>
            </p:extLst>
          </p:nvPr>
        </p:nvGraphicFramePr>
        <p:xfrm>
          <a:off x="1965960" y="1234440"/>
          <a:ext cx="10424160" cy="5943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550990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sp>
        <p:nvSpPr>
          <p:cNvPr id="21" name="Content Placeholder 12">
            <a:extLst>
              <a:ext uri="{FF2B5EF4-FFF2-40B4-BE49-F238E27FC236}">
                <a16:creationId xmlns:a16="http://schemas.microsoft.com/office/drawing/2014/main" id="{1ADDA321-5AA8-4CDB-A31C-E3B22F291C77}"/>
              </a:ext>
            </a:extLst>
          </p:cNvPr>
          <p:cNvSpPr txBox="1">
            <a:spLocks/>
          </p:cNvSpPr>
          <p:nvPr/>
        </p:nvSpPr>
        <p:spPr>
          <a:xfrm>
            <a:off x="1695878" y="1280160"/>
            <a:ext cx="11238643" cy="5094070"/>
          </a:xfrm>
          <a:prstGeom prst="rect">
            <a:avLst/>
          </a:prstGeom>
        </p:spPr>
        <p:txBody>
          <a:bodyPr anchor="ctr"/>
          <a:lstStyle>
            <a:lvl1pPr marL="0" indent="0" algn="l" defTabSz="685800" rtl="0" eaLnBrk="1" latinLnBrk="0" hangingPunct="1">
              <a:lnSpc>
                <a:spcPct val="105000"/>
              </a:lnSpc>
              <a:spcBef>
                <a:spcPts val="750"/>
              </a:spcBef>
              <a:buFontTx/>
              <a:buNone/>
              <a:tabLst/>
              <a:defRPr sz="1300" b="0" i="0" kern="1200">
                <a:solidFill>
                  <a:schemeClr val="tx1"/>
                </a:solidFill>
                <a:latin typeface="IBM Plex Sans" charset="0"/>
                <a:ea typeface="IBM Plex Sans" charset="0"/>
                <a:cs typeface="IBM Plex Sans" charset="0"/>
              </a:defRPr>
            </a:lvl1pPr>
            <a:lvl2pPr marL="142875" indent="-142875" algn="l" defTabSz="685800" rtl="0" eaLnBrk="1" latinLnBrk="0" hangingPunct="1">
              <a:lnSpc>
                <a:spcPct val="105000"/>
              </a:lnSpc>
              <a:spcBef>
                <a:spcPts val="625"/>
              </a:spcBef>
              <a:buFont typeface="LucidaGrande" charset="0"/>
              <a:buChar char="-"/>
              <a:defRPr sz="1300" b="0" i="0" kern="1200">
                <a:solidFill>
                  <a:schemeClr val="tx1"/>
                </a:solidFill>
                <a:latin typeface="IBM Plex Sans" charset="0"/>
                <a:ea typeface="IBM Plex Sans" charset="0"/>
                <a:cs typeface="IBM Plex Sans" charset="0"/>
              </a:defRPr>
            </a:lvl2pPr>
            <a:lvl3pPr marL="285750" indent="-142875" algn="l" defTabSz="685800" rtl="0" eaLnBrk="1" latinLnBrk="0" hangingPunct="1">
              <a:lnSpc>
                <a:spcPct val="105000"/>
              </a:lnSpc>
              <a:spcBef>
                <a:spcPts val="0"/>
              </a:spcBef>
              <a:buSzPct val="80000"/>
              <a:buFont typeface="Arial" panose="020B0604020202020204" pitchFamily="34" charset="0"/>
              <a:buChar char="•"/>
              <a:defRPr sz="1300" b="0" i="0" kern="1200">
                <a:solidFill>
                  <a:schemeClr val="tx1"/>
                </a:solidFill>
                <a:latin typeface="IBM Plex Sans" charset="0"/>
                <a:ea typeface="IBM Plex Sans" charset="0"/>
                <a:cs typeface="IBM Plex Sans" charset="0"/>
              </a:defRPr>
            </a:lvl3pPr>
            <a:lvl4pPr marL="428625" indent="-142875" algn="l" defTabSz="685800" rtl="0" eaLnBrk="1" latinLnBrk="0" hangingPunct="1">
              <a:lnSpc>
                <a:spcPct val="105000"/>
              </a:lnSpc>
              <a:spcBef>
                <a:spcPts val="0"/>
              </a:spcBef>
              <a:buFont typeface=".AppleSystemUIFont" charset="-120"/>
              <a:buChar char="–"/>
              <a:defRPr sz="1300" b="0" i="0" kern="1200">
                <a:solidFill>
                  <a:schemeClr val="tx1"/>
                </a:solidFill>
                <a:latin typeface="IBM Plex Sans" charset="0"/>
                <a:ea typeface="IBM Plex Sans" charset="0"/>
                <a:cs typeface="IBM Plex Sans" charset="0"/>
              </a:defRPr>
            </a:lvl4pPr>
            <a:lvl5pPr marL="571500" indent="-142875" algn="l" defTabSz="685800" rtl="0" eaLnBrk="1" latinLnBrk="0" hangingPunct="1">
              <a:lnSpc>
                <a:spcPct val="105000"/>
              </a:lnSpc>
              <a:spcBef>
                <a:spcPts val="0"/>
              </a:spcBef>
              <a:buSzPct val="80000"/>
              <a:buFont typeface="Arial" panose="020B0604020202020204" pitchFamily="34" charset="0"/>
              <a:buChar char="•"/>
              <a:defRPr sz="1300" b="0" i="0" kern="1200">
                <a:solidFill>
                  <a:schemeClr val="tx1"/>
                </a:solidFill>
                <a:latin typeface="IBM Plex Sans" charset="0"/>
                <a:ea typeface="IBM Plex Sans" charset="0"/>
                <a:cs typeface="IBM Plex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a:spcBef>
                <a:spcPts val="480"/>
              </a:spcBef>
              <a:defRPr/>
            </a:pPr>
            <a:r>
              <a:rPr lang="hr-HR" sz="5000" dirty="0">
                <a:solidFill>
                  <a:srgbClr val="000000"/>
                </a:solidFill>
                <a:latin typeface="+mn-lt"/>
              </a:rPr>
              <a:t>Županijski sudovi – građanski drugostupanjski postupak</a:t>
            </a:r>
            <a:endParaRPr lang="en-US" sz="5000" dirty="0">
              <a:solidFill>
                <a:srgbClr val="000000"/>
              </a:solidFill>
            </a:endParaRPr>
          </a:p>
        </p:txBody>
      </p:sp>
    </p:spTree>
    <p:extLst>
      <p:ext uri="{BB962C8B-B14F-4D97-AF65-F5344CB8AC3E}">
        <p14:creationId xmlns:p14="http://schemas.microsoft.com/office/powerpoint/2010/main" val="694478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sp>
        <p:nvSpPr>
          <p:cNvPr id="21" name="Content Placeholder 12">
            <a:extLst>
              <a:ext uri="{FF2B5EF4-FFF2-40B4-BE49-F238E27FC236}">
                <a16:creationId xmlns:a16="http://schemas.microsoft.com/office/drawing/2014/main" id="{1ADDA321-5AA8-4CDB-A31C-E3B22F291C77}"/>
              </a:ext>
            </a:extLst>
          </p:cNvPr>
          <p:cNvSpPr txBox="1">
            <a:spLocks/>
          </p:cNvSpPr>
          <p:nvPr/>
        </p:nvSpPr>
        <p:spPr>
          <a:xfrm>
            <a:off x="1695878" y="1280160"/>
            <a:ext cx="11238643" cy="5094070"/>
          </a:xfrm>
          <a:prstGeom prst="rect">
            <a:avLst/>
          </a:prstGeom>
        </p:spPr>
        <p:txBody>
          <a:bodyPr anchor="ctr"/>
          <a:lstStyle>
            <a:lvl1pPr marL="0" indent="0" algn="l" defTabSz="685800" rtl="0" eaLnBrk="1" latinLnBrk="0" hangingPunct="1">
              <a:lnSpc>
                <a:spcPct val="105000"/>
              </a:lnSpc>
              <a:spcBef>
                <a:spcPts val="750"/>
              </a:spcBef>
              <a:buFontTx/>
              <a:buNone/>
              <a:tabLst/>
              <a:defRPr sz="1300" b="0" i="0" kern="1200">
                <a:solidFill>
                  <a:schemeClr val="tx1"/>
                </a:solidFill>
                <a:latin typeface="IBM Plex Sans" charset="0"/>
                <a:ea typeface="IBM Plex Sans" charset="0"/>
                <a:cs typeface="IBM Plex Sans" charset="0"/>
              </a:defRPr>
            </a:lvl1pPr>
            <a:lvl2pPr marL="142875" indent="-142875" algn="l" defTabSz="685800" rtl="0" eaLnBrk="1" latinLnBrk="0" hangingPunct="1">
              <a:lnSpc>
                <a:spcPct val="105000"/>
              </a:lnSpc>
              <a:spcBef>
                <a:spcPts val="625"/>
              </a:spcBef>
              <a:buFont typeface="LucidaGrande" charset="0"/>
              <a:buChar char="-"/>
              <a:defRPr sz="1300" b="0" i="0" kern="1200">
                <a:solidFill>
                  <a:schemeClr val="tx1"/>
                </a:solidFill>
                <a:latin typeface="IBM Plex Sans" charset="0"/>
                <a:ea typeface="IBM Plex Sans" charset="0"/>
                <a:cs typeface="IBM Plex Sans" charset="0"/>
              </a:defRPr>
            </a:lvl2pPr>
            <a:lvl3pPr marL="285750" indent="-142875" algn="l" defTabSz="685800" rtl="0" eaLnBrk="1" latinLnBrk="0" hangingPunct="1">
              <a:lnSpc>
                <a:spcPct val="105000"/>
              </a:lnSpc>
              <a:spcBef>
                <a:spcPts val="0"/>
              </a:spcBef>
              <a:buSzPct val="80000"/>
              <a:buFont typeface="Arial" panose="020B0604020202020204" pitchFamily="34" charset="0"/>
              <a:buChar char="•"/>
              <a:defRPr sz="1300" b="0" i="0" kern="1200">
                <a:solidFill>
                  <a:schemeClr val="tx1"/>
                </a:solidFill>
                <a:latin typeface="IBM Plex Sans" charset="0"/>
                <a:ea typeface="IBM Plex Sans" charset="0"/>
                <a:cs typeface="IBM Plex Sans" charset="0"/>
              </a:defRPr>
            </a:lvl3pPr>
            <a:lvl4pPr marL="428625" indent="-142875" algn="l" defTabSz="685800" rtl="0" eaLnBrk="1" latinLnBrk="0" hangingPunct="1">
              <a:lnSpc>
                <a:spcPct val="105000"/>
              </a:lnSpc>
              <a:spcBef>
                <a:spcPts val="0"/>
              </a:spcBef>
              <a:buFont typeface=".AppleSystemUIFont" charset="-120"/>
              <a:buChar char="–"/>
              <a:defRPr sz="1300" b="0" i="0" kern="1200">
                <a:solidFill>
                  <a:schemeClr val="tx1"/>
                </a:solidFill>
                <a:latin typeface="IBM Plex Sans" charset="0"/>
                <a:ea typeface="IBM Plex Sans" charset="0"/>
                <a:cs typeface="IBM Plex Sans" charset="0"/>
              </a:defRPr>
            </a:lvl4pPr>
            <a:lvl5pPr marL="571500" indent="-142875" algn="l" defTabSz="685800" rtl="0" eaLnBrk="1" latinLnBrk="0" hangingPunct="1">
              <a:lnSpc>
                <a:spcPct val="105000"/>
              </a:lnSpc>
              <a:spcBef>
                <a:spcPts val="0"/>
              </a:spcBef>
              <a:buSzPct val="80000"/>
              <a:buFont typeface="Arial" panose="020B0604020202020204" pitchFamily="34" charset="0"/>
              <a:buChar char="•"/>
              <a:defRPr sz="1300" b="0" i="0" kern="1200">
                <a:solidFill>
                  <a:schemeClr val="tx1"/>
                </a:solidFill>
                <a:latin typeface="IBM Plex Sans" charset="0"/>
                <a:ea typeface="IBM Plex Sans" charset="0"/>
                <a:cs typeface="IBM Plex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a:spcBef>
                <a:spcPts val="480"/>
              </a:spcBef>
              <a:defRPr/>
            </a:pPr>
            <a:r>
              <a:rPr lang="hr-HR" sz="5000" dirty="0">
                <a:solidFill>
                  <a:srgbClr val="000000"/>
                </a:solidFill>
                <a:latin typeface="+mn-lt"/>
              </a:rPr>
              <a:t>Metodologija</a:t>
            </a:r>
            <a:endParaRPr lang="en-US" sz="5000" dirty="0">
              <a:solidFill>
                <a:srgbClr val="000000"/>
              </a:solidFill>
            </a:endParaRPr>
          </a:p>
        </p:txBody>
      </p:sp>
    </p:spTree>
    <p:extLst>
      <p:ext uri="{BB962C8B-B14F-4D97-AF65-F5344CB8AC3E}">
        <p14:creationId xmlns:p14="http://schemas.microsoft.com/office/powerpoint/2010/main" val="36883763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457200" y="685800"/>
            <a:ext cx="12344400" cy="1143000"/>
          </a:xfrm>
        </p:spPr>
        <p:txBody>
          <a:bodyPr/>
          <a:lstStyle/>
          <a:p>
            <a:r>
              <a:rPr lang="hr-HR" dirty="0">
                <a:latin typeface="+mj-lt"/>
                <a:cs typeface="IBM Plex Arabic" panose="020B0503050203000203" pitchFamily="34" charset="-78"/>
              </a:rPr>
              <a:t>Županijski – građanski drugostupanjski postupak – opći podaci</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2" name="Table 1">
            <a:extLst>
              <a:ext uri="{FF2B5EF4-FFF2-40B4-BE49-F238E27FC236}">
                <a16:creationId xmlns:a16="http://schemas.microsoft.com/office/drawing/2014/main" id="{CD027286-5061-4E35-BB93-1F4C8FFEDF4F}"/>
              </a:ext>
            </a:extLst>
          </p:cNvPr>
          <p:cNvGraphicFramePr>
            <a:graphicFrameLocks noGrp="1"/>
          </p:cNvGraphicFramePr>
          <p:nvPr>
            <p:extLst>
              <p:ext uri="{D42A27DB-BD31-4B8C-83A1-F6EECF244321}">
                <p14:modId xmlns:p14="http://schemas.microsoft.com/office/powerpoint/2010/main" val="1029801377"/>
              </p:ext>
            </p:extLst>
          </p:nvPr>
        </p:nvGraphicFramePr>
        <p:xfrm>
          <a:off x="2463799" y="2606040"/>
          <a:ext cx="7960361" cy="2289592"/>
        </p:xfrm>
        <a:graphic>
          <a:graphicData uri="http://schemas.openxmlformats.org/drawingml/2006/table">
            <a:tbl>
              <a:tblPr firstRow="1" firstCol="1" bandRow="1"/>
              <a:tblGrid>
                <a:gridCol w="3236894">
                  <a:extLst>
                    <a:ext uri="{9D8B030D-6E8A-4147-A177-3AD203B41FA5}">
                      <a16:colId xmlns:a16="http://schemas.microsoft.com/office/drawing/2014/main" val="3241536476"/>
                    </a:ext>
                  </a:extLst>
                </a:gridCol>
                <a:gridCol w="2541561">
                  <a:extLst>
                    <a:ext uri="{9D8B030D-6E8A-4147-A177-3AD203B41FA5}">
                      <a16:colId xmlns:a16="http://schemas.microsoft.com/office/drawing/2014/main" val="925354184"/>
                    </a:ext>
                  </a:extLst>
                </a:gridCol>
                <a:gridCol w="2181906">
                  <a:extLst>
                    <a:ext uri="{9D8B030D-6E8A-4147-A177-3AD203B41FA5}">
                      <a16:colId xmlns:a16="http://schemas.microsoft.com/office/drawing/2014/main" val="2831386280"/>
                    </a:ext>
                  </a:extLst>
                </a:gridCol>
              </a:tblGrid>
              <a:tr h="572398">
                <a:tc>
                  <a:txBody>
                    <a:bodyPr/>
                    <a:lstStyle/>
                    <a:p>
                      <a:pPr algn="ctr" fontAlgn="ctr"/>
                      <a:r>
                        <a:rPr lang="hr-HR" sz="1500" b="1" i="0" u="none" strike="noStrike" dirty="0">
                          <a:solidFill>
                            <a:srgbClr val="000000"/>
                          </a:solidFill>
                          <a:effectLst/>
                          <a:latin typeface="Calibri" panose="020F0502020204030204" pitchFamily="34" charset="0"/>
                        </a:rPr>
                        <a:t>Sud</a:t>
                      </a:r>
                      <a:endParaRPr lang="en-US" sz="15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500" b="1" i="0" u="none" strike="noStrike" dirty="0">
                          <a:solidFill>
                            <a:srgbClr val="000000"/>
                          </a:solidFill>
                          <a:effectLst/>
                          <a:latin typeface="Calibri" panose="020F0502020204030204" pitchFamily="34" charset="0"/>
                        </a:rPr>
                        <a:t>broj predmeta</a:t>
                      </a:r>
                      <a:endParaRPr lang="en-US" sz="15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500" b="1" i="0" u="none" strike="noStrike" dirty="0">
                          <a:solidFill>
                            <a:srgbClr val="000000"/>
                          </a:solidFill>
                          <a:effectLst/>
                          <a:latin typeface="Calibri" panose="020F0502020204030204" pitchFamily="34" charset="0"/>
                        </a:rPr>
                        <a:t>broj sudaca</a:t>
                      </a:r>
                      <a:endParaRPr lang="en-US" sz="15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2352739393"/>
                  </a:ext>
                </a:extLst>
              </a:tr>
              <a:tr h="572398">
                <a:tc>
                  <a:txBody>
                    <a:bodyPr/>
                    <a:lstStyle/>
                    <a:p>
                      <a:pPr algn="ctr" fontAlgn="ctr"/>
                      <a:r>
                        <a:rPr lang="hr-HR" sz="1500" b="0" i="0" u="none" strike="noStrike">
                          <a:solidFill>
                            <a:srgbClr val="000000"/>
                          </a:solidFill>
                          <a:effectLst/>
                          <a:latin typeface="Calibri" panose="020F0502020204030204" pitchFamily="34" charset="0"/>
                        </a:rPr>
                        <a:t>Županijski sud u Velikoj Gorici</a:t>
                      </a:r>
                      <a:endParaRPr lang="en-US" sz="15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a:solidFill>
                            <a:srgbClr val="000000"/>
                          </a:solidFill>
                          <a:effectLst/>
                          <a:latin typeface="Calibri" panose="020F0502020204030204" pitchFamily="34" charset="0"/>
                        </a:rPr>
                        <a:t>277</a:t>
                      </a:r>
                      <a:endParaRPr lang="en-US" sz="15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a:solidFill>
                            <a:srgbClr val="000000"/>
                          </a:solidFill>
                          <a:effectLst/>
                          <a:latin typeface="Calibri" panose="020F0502020204030204" pitchFamily="34" charset="0"/>
                        </a:rPr>
                        <a:t>4</a:t>
                      </a:r>
                      <a:endParaRPr lang="en-US" sz="15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168622957"/>
                  </a:ext>
                </a:extLst>
              </a:tr>
              <a:tr h="572398">
                <a:tc>
                  <a:txBody>
                    <a:bodyPr/>
                    <a:lstStyle/>
                    <a:p>
                      <a:pPr algn="ctr" fontAlgn="ctr"/>
                      <a:r>
                        <a:rPr lang="hr-HR" sz="1500" b="0" i="0" u="none" strike="noStrike">
                          <a:solidFill>
                            <a:srgbClr val="000000"/>
                          </a:solidFill>
                          <a:effectLst/>
                          <a:latin typeface="Calibri" panose="020F0502020204030204" pitchFamily="34" charset="0"/>
                        </a:rPr>
                        <a:t>Županijski sud u Zagrebu</a:t>
                      </a:r>
                      <a:endParaRPr lang="en-US" sz="15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a:solidFill>
                            <a:srgbClr val="000000"/>
                          </a:solidFill>
                          <a:effectLst/>
                          <a:latin typeface="Calibri" panose="020F0502020204030204" pitchFamily="34" charset="0"/>
                        </a:rPr>
                        <a:t>606</a:t>
                      </a:r>
                      <a:endParaRPr lang="en-US" sz="15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hr-HR" sz="1500" b="0" i="0" u="none" strike="noStrike">
                          <a:solidFill>
                            <a:srgbClr val="000000"/>
                          </a:solidFill>
                          <a:effectLst/>
                          <a:latin typeface="Calibri" panose="020F0502020204030204" pitchFamily="34" charset="0"/>
                        </a:rPr>
                        <a:t>17</a:t>
                      </a:r>
                      <a:endParaRPr lang="en-US" sz="15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00030237"/>
                  </a:ext>
                </a:extLst>
              </a:tr>
              <a:tr h="572398">
                <a:tc>
                  <a:txBody>
                    <a:bodyPr/>
                    <a:lstStyle/>
                    <a:p>
                      <a:pPr algn="ctr" fontAlgn="ctr"/>
                      <a:r>
                        <a:rPr lang="hr-HR" sz="1500" b="1" i="0" u="none" strike="noStrike">
                          <a:solidFill>
                            <a:srgbClr val="000000"/>
                          </a:solidFill>
                          <a:effectLst/>
                          <a:latin typeface="Calibri" panose="020F0502020204030204" pitchFamily="34" charset="0"/>
                        </a:rPr>
                        <a:t>Ukupno</a:t>
                      </a:r>
                      <a:endParaRPr lang="en-US" sz="1500" b="1"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500" b="1" i="0" u="none" strike="noStrike">
                          <a:solidFill>
                            <a:srgbClr val="000000"/>
                          </a:solidFill>
                          <a:effectLst/>
                          <a:latin typeface="Calibri" panose="020F0502020204030204" pitchFamily="34" charset="0"/>
                        </a:rPr>
                        <a:t>883</a:t>
                      </a:r>
                      <a:endParaRPr lang="en-US" sz="1500" b="1"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hr-HR" sz="1500" b="1" i="0" u="none" strike="noStrike" dirty="0">
                          <a:solidFill>
                            <a:srgbClr val="000000"/>
                          </a:solidFill>
                          <a:effectLst/>
                          <a:latin typeface="Calibri" panose="020F0502020204030204" pitchFamily="34" charset="0"/>
                        </a:rPr>
                        <a:t>21</a:t>
                      </a:r>
                      <a:endParaRPr lang="en-US" sz="15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3905441197"/>
                  </a:ext>
                </a:extLst>
              </a:tr>
            </a:tbl>
          </a:graphicData>
        </a:graphic>
      </p:graphicFrame>
    </p:spTree>
    <p:extLst>
      <p:ext uri="{BB962C8B-B14F-4D97-AF65-F5344CB8AC3E}">
        <p14:creationId xmlns:p14="http://schemas.microsoft.com/office/powerpoint/2010/main" val="25299605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457200" y="685800"/>
            <a:ext cx="12344400" cy="1143000"/>
          </a:xfrm>
        </p:spPr>
        <p:txBody>
          <a:bodyPr/>
          <a:lstStyle/>
          <a:p>
            <a:r>
              <a:rPr lang="hr-HR" dirty="0">
                <a:latin typeface="+mj-lt"/>
                <a:cs typeface="IBM Plex Arabic" panose="020B0503050203000203" pitchFamily="34" charset="-78"/>
              </a:rPr>
              <a:t>Županijski – građanski drugostupanjski postupak – analiza</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sp>
        <p:nvSpPr>
          <p:cNvPr id="7" name="Rectangle 6">
            <a:extLst>
              <a:ext uri="{FF2B5EF4-FFF2-40B4-BE49-F238E27FC236}">
                <a16:creationId xmlns:a16="http://schemas.microsoft.com/office/drawing/2014/main" id="{98AF9062-508E-434D-82FD-8DFED6B47A1C}"/>
              </a:ext>
            </a:extLst>
          </p:cNvPr>
          <p:cNvSpPr/>
          <p:nvPr/>
        </p:nvSpPr>
        <p:spPr>
          <a:xfrm>
            <a:off x="-32272" y="1807285"/>
            <a:ext cx="12344400" cy="4154984"/>
          </a:xfrm>
          <a:prstGeom prst="rect">
            <a:avLst/>
          </a:prstGeom>
        </p:spPr>
        <p:txBody>
          <a:bodyPr wrap="square">
            <a:spAutoFit/>
          </a:bodyPr>
          <a:lstStyle/>
          <a:p>
            <a:pPr marL="457200" algn="just"/>
            <a:r>
              <a:rPr lang="hr-HR" sz="2400" dirty="0">
                <a:latin typeface="Calibri" panose="020F0502020204030204" pitchFamily="34" charset="0"/>
                <a:cs typeface="Times New Roman" panose="02020603050405020304" pitchFamily="18" charset="0"/>
              </a:rPr>
              <a:t>Posebno su analizirani predmeti:</a:t>
            </a:r>
          </a:p>
          <a:p>
            <a:pPr marL="800100" indent="-342900" algn="just">
              <a:buFontTx/>
              <a:buChar char="-"/>
            </a:pPr>
            <a:r>
              <a:rPr lang="hr-HR" sz="2400" dirty="0">
                <a:latin typeface="Calibri" panose="020F0502020204030204" pitchFamily="34" charset="0"/>
                <a:cs typeface="Times New Roman" panose="02020603050405020304" pitchFamily="18" charset="0"/>
              </a:rPr>
              <a:t>Povodom žalbe na prvostupanjska rješenja</a:t>
            </a:r>
          </a:p>
          <a:p>
            <a:pPr marL="800100" indent="-342900" algn="just">
              <a:buFontTx/>
              <a:buChar char="-"/>
            </a:pPr>
            <a:r>
              <a:rPr lang="hr-HR" sz="2400" dirty="0">
                <a:latin typeface="Calibri" panose="020F0502020204030204" pitchFamily="34" charset="0"/>
                <a:cs typeface="Times New Roman" panose="02020603050405020304" pitchFamily="18" charset="0"/>
              </a:rPr>
              <a:t>Povodom žalbe na prvostupanjske presude</a:t>
            </a:r>
          </a:p>
          <a:p>
            <a:pPr marL="457200" algn="just"/>
            <a:endParaRPr lang="hr-HR" sz="2400" dirty="0">
              <a:latin typeface="Calibri" panose="020F0502020204030204" pitchFamily="34" charset="0"/>
              <a:cs typeface="Times New Roman" panose="02020603050405020304" pitchFamily="18" charset="0"/>
            </a:endParaRPr>
          </a:p>
          <a:p>
            <a:pPr marL="457200" algn="just"/>
            <a:r>
              <a:rPr lang="hr-HR" sz="2400" dirty="0">
                <a:latin typeface="Calibri" panose="020F0502020204030204" pitchFamily="34" charset="0"/>
                <a:cs typeface="Times New Roman" panose="02020603050405020304" pitchFamily="18" charset="0"/>
              </a:rPr>
              <a:t>Inicijalno je napravljena analiza na osnovu svih unesenih aktivnosti, neovisno o tom jesu li za predmet unesene sve aktivnosti od početka do dovršetka rada na predmetu, i na osnovu vrsta spora iz </a:t>
            </a:r>
            <a:r>
              <a:rPr lang="hr-HR" sz="2400" dirty="0" err="1">
                <a:latin typeface="Calibri" panose="020F0502020204030204" pitchFamily="34" charset="0"/>
                <a:cs typeface="Times New Roman" panose="02020603050405020304" pitchFamily="18" charset="0"/>
              </a:rPr>
              <a:t>eSpisa</a:t>
            </a:r>
            <a:r>
              <a:rPr lang="hr-HR" sz="2400" dirty="0">
                <a:latin typeface="Calibri" panose="020F0502020204030204" pitchFamily="34" charset="0"/>
                <a:cs typeface="Times New Roman" panose="02020603050405020304" pitchFamily="18" charset="0"/>
              </a:rPr>
              <a:t> koje se odnose na predmet drugog stupnja.</a:t>
            </a:r>
          </a:p>
          <a:p>
            <a:pPr marL="457200" algn="just"/>
            <a:endParaRPr lang="hr-HR" sz="2400" dirty="0">
              <a:latin typeface="Calibri" panose="020F0502020204030204" pitchFamily="34" charset="0"/>
              <a:cs typeface="Times New Roman" panose="02020603050405020304" pitchFamily="18" charset="0"/>
            </a:endParaRPr>
          </a:p>
          <a:p>
            <a:pPr marL="457200" algn="just"/>
            <a:r>
              <a:rPr lang="hr-HR" sz="2400" dirty="0">
                <a:latin typeface="Calibri" panose="020F0502020204030204" pitchFamily="34" charset="0"/>
                <a:cs typeface="Times New Roman" panose="02020603050405020304" pitchFamily="18" charset="0"/>
              </a:rPr>
              <a:t>Ponovljena je analiza samo za predmete koji imaju sve unesene aktivnosti (od početka do kraja rada na predmetu) i uzete su vrste spora iz </a:t>
            </a:r>
            <a:r>
              <a:rPr lang="hr-HR" sz="2400" dirty="0" err="1">
                <a:latin typeface="Calibri" panose="020F0502020204030204" pitchFamily="34" charset="0"/>
                <a:cs typeface="Times New Roman" panose="02020603050405020304" pitchFamily="18" charset="0"/>
              </a:rPr>
              <a:t>eSpisa</a:t>
            </a:r>
            <a:r>
              <a:rPr lang="hr-HR" sz="2400" dirty="0">
                <a:latin typeface="Calibri" panose="020F0502020204030204" pitchFamily="34" charset="0"/>
                <a:cs typeface="Times New Roman" panose="02020603050405020304" pitchFamily="18" charset="0"/>
              </a:rPr>
              <a:t> iz predmeta prvog stupnja (na koji je predmet drugog stupnja vezan).</a:t>
            </a:r>
            <a:endParaRPr lang="en-US" sz="24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85857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109137" y="548640"/>
            <a:ext cx="12344400" cy="1143000"/>
          </a:xfrm>
        </p:spPr>
        <p:txBody>
          <a:bodyPr/>
          <a:lstStyle/>
          <a:p>
            <a:r>
              <a:rPr lang="hr-HR" dirty="0">
                <a:latin typeface="+mj-lt"/>
                <a:cs typeface="IBM Plex Arabic" panose="020B0503050203000203" pitchFamily="34" charset="-78"/>
              </a:rPr>
              <a:t>Županijski – građanski drugostupanjski postupak – udio procijenjenih predmeta</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4" name="Table 3">
            <a:extLst>
              <a:ext uri="{FF2B5EF4-FFF2-40B4-BE49-F238E27FC236}">
                <a16:creationId xmlns:a16="http://schemas.microsoft.com/office/drawing/2014/main" id="{6828630F-3732-4FCA-926B-CC86802017C1}"/>
              </a:ext>
            </a:extLst>
          </p:cNvPr>
          <p:cNvGraphicFramePr>
            <a:graphicFrameLocks noGrp="1"/>
          </p:cNvGraphicFramePr>
          <p:nvPr>
            <p:extLst>
              <p:ext uri="{D42A27DB-BD31-4B8C-83A1-F6EECF244321}">
                <p14:modId xmlns:p14="http://schemas.microsoft.com/office/powerpoint/2010/main" val="779590811"/>
              </p:ext>
            </p:extLst>
          </p:nvPr>
        </p:nvGraphicFramePr>
        <p:xfrm>
          <a:off x="320042" y="2651760"/>
          <a:ext cx="13990316" cy="2694858"/>
        </p:xfrm>
        <a:graphic>
          <a:graphicData uri="http://schemas.openxmlformats.org/drawingml/2006/table">
            <a:tbl>
              <a:tblPr/>
              <a:tblGrid>
                <a:gridCol w="3749405">
                  <a:extLst>
                    <a:ext uri="{9D8B030D-6E8A-4147-A177-3AD203B41FA5}">
                      <a16:colId xmlns:a16="http://schemas.microsoft.com/office/drawing/2014/main" val="3307308415"/>
                    </a:ext>
                  </a:extLst>
                </a:gridCol>
                <a:gridCol w="1137879">
                  <a:extLst>
                    <a:ext uri="{9D8B030D-6E8A-4147-A177-3AD203B41FA5}">
                      <a16:colId xmlns:a16="http://schemas.microsoft.com/office/drawing/2014/main" val="3432715017"/>
                    </a:ext>
                  </a:extLst>
                </a:gridCol>
                <a:gridCol w="1137879">
                  <a:extLst>
                    <a:ext uri="{9D8B030D-6E8A-4147-A177-3AD203B41FA5}">
                      <a16:colId xmlns:a16="http://schemas.microsoft.com/office/drawing/2014/main" val="1218718636"/>
                    </a:ext>
                  </a:extLst>
                </a:gridCol>
                <a:gridCol w="1137879">
                  <a:extLst>
                    <a:ext uri="{9D8B030D-6E8A-4147-A177-3AD203B41FA5}">
                      <a16:colId xmlns:a16="http://schemas.microsoft.com/office/drawing/2014/main" val="625872033"/>
                    </a:ext>
                  </a:extLst>
                </a:gridCol>
                <a:gridCol w="1137879">
                  <a:extLst>
                    <a:ext uri="{9D8B030D-6E8A-4147-A177-3AD203B41FA5}">
                      <a16:colId xmlns:a16="http://schemas.microsoft.com/office/drawing/2014/main" val="198855656"/>
                    </a:ext>
                  </a:extLst>
                </a:gridCol>
                <a:gridCol w="1137879">
                  <a:extLst>
                    <a:ext uri="{9D8B030D-6E8A-4147-A177-3AD203B41FA5}">
                      <a16:colId xmlns:a16="http://schemas.microsoft.com/office/drawing/2014/main" val="1765538387"/>
                    </a:ext>
                  </a:extLst>
                </a:gridCol>
                <a:gridCol w="1137879">
                  <a:extLst>
                    <a:ext uri="{9D8B030D-6E8A-4147-A177-3AD203B41FA5}">
                      <a16:colId xmlns:a16="http://schemas.microsoft.com/office/drawing/2014/main" val="1159721388"/>
                    </a:ext>
                  </a:extLst>
                </a:gridCol>
                <a:gridCol w="1137879">
                  <a:extLst>
                    <a:ext uri="{9D8B030D-6E8A-4147-A177-3AD203B41FA5}">
                      <a16:colId xmlns:a16="http://schemas.microsoft.com/office/drawing/2014/main" val="1243137375"/>
                    </a:ext>
                  </a:extLst>
                </a:gridCol>
                <a:gridCol w="1137879">
                  <a:extLst>
                    <a:ext uri="{9D8B030D-6E8A-4147-A177-3AD203B41FA5}">
                      <a16:colId xmlns:a16="http://schemas.microsoft.com/office/drawing/2014/main" val="1890531212"/>
                    </a:ext>
                  </a:extLst>
                </a:gridCol>
                <a:gridCol w="1137879">
                  <a:extLst>
                    <a:ext uri="{9D8B030D-6E8A-4147-A177-3AD203B41FA5}">
                      <a16:colId xmlns:a16="http://schemas.microsoft.com/office/drawing/2014/main" val="52658478"/>
                    </a:ext>
                  </a:extLst>
                </a:gridCol>
              </a:tblGrid>
              <a:tr h="960120">
                <a:tc>
                  <a:txBody>
                    <a:bodyPr/>
                    <a:lstStyle/>
                    <a:p>
                      <a:pPr algn="ctr" fontAlgn="ctr"/>
                      <a:r>
                        <a:rPr lang="en-US" sz="1400" b="1" i="0" u="none" strike="noStrike" dirty="0" err="1">
                          <a:solidFill>
                            <a:srgbClr val="000000"/>
                          </a:solidFill>
                          <a:effectLst/>
                          <a:latin typeface="Calibri" panose="020F0502020204030204" pitchFamily="34" charset="0"/>
                        </a:rPr>
                        <a:t>vrsta</a:t>
                      </a:r>
                      <a:endParaRPr lang="en-US" sz="1400" b="1" i="0" u="none" strike="noStrike" dirty="0">
                        <a:solidFill>
                          <a:srgbClr val="000000"/>
                        </a:solidFill>
                        <a:effectLst/>
                        <a:latin typeface="Calibri" panose="020F0502020204030204" pitchFamily="34" charset="0"/>
                      </a:endParaRPr>
                    </a:p>
                  </a:txBody>
                  <a:tcPr marL="6583" marR="6583" marT="658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err="1">
                          <a:solidFill>
                            <a:srgbClr val="000000"/>
                          </a:solidFill>
                          <a:effectLst/>
                          <a:latin typeface="Calibri" panose="020F0502020204030204" pitchFamily="34" charset="0"/>
                        </a:rPr>
                        <a:t>jednostavan</a:t>
                      </a:r>
                      <a:endParaRPr lang="en-US" sz="1400" b="1" i="0" u="none" strike="noStrike" dirty="0">
                        <a:solidFill>
                          <a:srgbClr val="000000"/>
                        </a:solidFill>
                        <a:effectLst/>
                        <a:latin typeface="Calibri" panose="020F0502020204030204" pitchFamily="34" charset="0"/>
                      </a:endParaRPr>
                    </a:p>
                  </a:txBody>
                  <a:tcPr marL="6583" marR="6583" marT="658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srednje složen</a:t>
                      </a:r>
                    </a:p>
                  </a:txBody>
                  <a:tcPr marL="6583" marR="6583" marT="658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složen</a:t>
                      </a:r>
                    </a:p>
                  </a:txBody>
                  <a:tcPr marL="6583" marR="6583" marT="658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nije procijenjeno</a:t>
                      </a:r>
                    </a:p>
                  </a:txBody>
                  <a:tcPr marL="6583" marR="6583" marT="658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ukupno</a:t>
                      </a:r>
                    </a:p>
                  </a:txBody>
                  <a:tcPr marL="6583" marR="6583" marT="658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ukupno </a:t>
                      </a:r>
                      <a:br>
                        <a:rPr lang="en-US" sz="1400" b="1" i="0" u="none" strike="noStrike">
                          <a:solidFill>
                            <a:srgbClr val="000000"/>
                          </a:solidFill>
                          <a:effectLst/>
                          <a:latin typeface="Calibri" panose="020F0502020204030204" pitchFamily="34" charset="0"/>
                        </a:rPr>
                      </a:br>
                      <a:r>
                        <a:rPr lang="en-US" sz="1400" b="1" i="0" u="none" strike="noStrike">
                          <a:solidFill>
                            <a:srgbClr val="000000"/>
                          </a:solidFill>
                          <a:effectLst/>
                          <a:latin typeface="Calibri" panose="020F0502020204030204" pitchFamily="34" charset="0"/>
                        </a:rPr>
                        <a:t>procijenjeno</a:t>
                      </a:r>
                    </a:p>
                  </a:txBody>
                  <a:tcPr marL="6583" marR="6583" marT="658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err="1">
                          <a:solidFill>
                            <a:srgbClr val="000000"/>
                          </a:solidFill>
                          <a:effectLst/>
                          <a:latin typeface="Calibri" panose="020F0502020204030204" pitchFamily="34" charset="0"/>
                        </a:rPr>
                        <a:t>postotak</a:t>
                      </a:r>
                      <a:r>
                        <a:rPr lang="en-US" sz="1400" b="1" i="0" u="none" strike="noStrike" dirty="0">
                          <a:solidFill>
                            <a:srgbClr val="000000"/>
                          </a:solidFill>
                          <a:effectLst/>
                          <a:latin typeface="Calibri" panose="020F0502020204030204" pitchFamily="34" charset="0"/>
                        </a:rPr>
                        <a:t> </a:t>
                      </a:r>
                      <a:r>
                        <a:rPr lang="en-US" sz="1400" b="1" i="0" u="none" strike="noStrike" dirty="0" err="1">
                          <a:solidFill>
                            <a:srgbClr val="000000"/>
                          </a:solidFill>
                          <a:effectLst/>
                          <a:latin typeface="Calibri" panose="020F0502020204030204" pitchFamily="34" charset="0"/>
                        </a:rPr>
                        <a:t>procijenjenih</a:t>
                      </a:r>
                      <a:r>
                        <a:rPr lang="en-US" sz="1400" b="1" i="0" u="none" strike="noStrike" dirty="0">
                          <a:solidFill>
                            <a:srgbClr val="000000"/>
                          </a:solidFill>
                          <a:effectLst/>
                          <a:latin typeface="Calibri" panose="020F0502020204030204" pitchFamily="34" charset="0"/>
                        </a:rPr>
                        <a:t> </a:t>
                      </a:r>
                      <a:br>
                        <a:rPr lang="en-US" sz="1400" b="1"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u </a:t>
                      </a:r>
                      <a:r>
                        <a:rPr lang="en-US" sz="1400" b="1" i="0" u="none" strike="noStrike" dirty="0" err="1">
                          <a:solidFill>
                            <a:srgbClr val="000000"/>
                          </a:solidFill>
                          <a:effectLst/>
                          <a:latin typeface="Calibri" panose="020F0502020204030204" pitchFamily="34" charset="0"/>
                        </a:rPr>
                        <a:t>ukupno</a:t>
                      </a:r>
                      <a:r>
                        <a:rPr lang="en-US" sz="1400" b="1" i="0" u="none" strike="noStrike" dirty="0">
                          <a:solidFill>
                            <a:srgbClr val="000000"/>
                          </a:solidFill>
                          <a:effectLst/>
                          <a:latin typeface="Calibri" panose="020F0502020204030204" pitchFamily="34" charset="0"/>
                        </a:rPr>
                        <a:t> </a:t>
                      </a:r>
                    </a:p>
                  </a:txBody>
                  <a:tcPr marL="6583" marR="6583" marT="658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pl-PL" sz="1400" b="1" i="0" u="none" strike="noStrike" dirty="0">
                          <a:solidFill>
                            <a:srgbClr val="000000"/>
                          </a:solidFill>
                          <a:effectLst/>
                          <a:latin typeface="Calibri" panose="020F0502020204030204" pitchFamily="34" charset="0"/>
                        </a:rPr>
                        <a:t>postotak složenih </a:t>
                      </a:r>
                      <a:br>
                        <a:rPr lang="pl-PL" sz="1400" b="1" i="0" u="none" strike="noStrike" dirty="0">
                          <a:solidFill>
                            <a:srgbClr val="000000"/>
                          </a:solidFill>
                          <a:effectLst/>
                          <a:latin typeface="Calibri" panose="020F0502020204030204" pitchFamily="34" charset="0"/>
                        </a:rPr>
                      </a:br>
                      <a:r>
                        <a:rPr lang="pl-PL" sz="1400" b="1" i="0" u="none" strike="noStrike" dirty="0">
                          <a:solidFill>
                            <a:srgbClr val="000000"/>
                          </a:solidFill>
                          <a:effectLst/>
                          <a:latin typeface="Calibri" panose="020F0502020204030204" pitchFamily="34" charset="0"/>
                        </a:rPr>
                        <a:t>u ukupno </a:t>
                      </a:r>
                      <a:br>
                        <a:rPr lang="pl-PL" sz="1400" b="1" i="0" u="none" strike="noStrike" dirty="0">
                          <a:solidFill>
                            <a:srgbClr val="000000"/>
                          </a:solidFill>
                          <a:effectLst/>
                          <a:latin typeface="Calibri" panose="020F0502020204030204" pitchFamily="34" charset="0"/>
                        </a:rPr>
                      </a:br>
                      <a:r>
                        <a:rPr lang="pl-PL" sz="1400" b="1" i="0" u="none" strike="noStrike" dirty="0">
                          <a:solidFill>
                            <a:srgbClr val="000000"/>
                          </a:solidFill>
                          <a:effectLst/>
                          <a:latin typeface="Calibri" panose="020F0502020204030204" pitchFamily="34" charset="0"/>
                        </a:rPr>
                        <a:t>procijenjenima</a:t>
                      </a:r>
                    </a:p>
                  </a:txBody>
                  <a:tcPr marL="6583" marR="6583" marT="658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err="1">
                          <a:solidFill>
                            <a:srgbClr val="000000"/>
                          </a:solidFill>
                          <a:effectLst/>
                          <a:latin typeface="Calibri" panose="020F0502020204030204" pitchFamily="34" charset="0"/>
                        </a:rPr>
                        <a:t>postotak</a:t>
                      </a:r>
                      <a:r>
                        <a:rPr lang="en-US" sz="1400" b="1" i="0" u="none" strike="noStrike" dirty="0">
                          <a:solidFill>
                            <a:srgbClr val="000000"/>
                          </a:solidFill>
                          <a:effectLst/>
                          <a:latin typeface="Calibri" panose="020F0502020204030204" pitchFamily="34" charset="0"/>
                        </a:rPr>
                        <a:t> </a:t>
                      </a:r>
                      <a:r>
                        <a:rPr lang="en-US" sz="1400" b="1" i="0" u="none" strike="noStrike" dirty="0" err="1">
                          <a:solidFill>
                            <a:srgbClr val="000000"/>
                          </a:solidFill>
                          <a:effectLst/>
                          <a:latin typeface="Calibri" panose="020F0502020204030204" pitchFamily="34" charset="0"/>
                        </a:rPr>
                        <a:t>složenih</a:t>
                      </a:r>
                      <a:r>
                        <a:rPr lang="en-US" sz="1400" b="1" i="0" u="none" strike="noStrike" dirty="0">
                          <a:solidFill>
                            <a:srgbClr val="000000"/>
                          </a:solidFill>
                          <a:effectLst/>
                          <a:latin typeface="Calibri" panose="020F0502020204030204" pitchFamily="34" charset="0"/>
                        </a:rPr>
                        <a:t> </a:t>
                      </a:r>
                      <a:br>
                        <a:rPr lang="en-US" sz="1400" b="1"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u </a:t>
                      </a:r>
                      <a:r>
                        <a:rPr lang="en-US" sz="1400" b="1" i="0" u="none" strike="noStrike" dirty="0" err="1">
                          <a:solidFill>
                            <a:srgbClr val="000000"/>
                          </a:solidFill>
                          <a:effectLst/>
                          <a:latin typeface="Calibri" panose="020F0502020204030204" pitchFamily="34" charset="0"/>
                        </a:rPr>
                        <a:t>ukupno</a:t>
                      </a:r>
                      <a:r>
                        <a:rPr lang="en-US" sz="1400" b="1" i="0" u="none" strike="noStrike" dirty="0">
                          <a:solidFill>
                            <a:srgbClr val="000000"/>
                          </a:solidFill>
                          <a:effectLst/>
                          <a:latin typeface="Calibri" panose="020F0502020204030204" pitchFamily="34" charset="0"/>
                        </a:rPr>
                        <a:t> </a:t>
                      </a:r>
                    </a:p>
                  </a:txBody>
                  <a:tcPr marL="6583" marR="6583" marT="658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extLst>
                  <a:ext uri="{0D108BD9-81ED-4DB2-BD59-A6C34878D82A}">
                    <a16:rowId xmlns:a16="http://schemas.microsoft.com/office/drawing/2014/main" val="816139671"/>
                  </a:ext>
                </a:extLst>
              </a:tr>
              <a:tr h="578246">
                <a:tc>
                  <a:txBody>
                    <a:bodyPr/>
                    <a:lstStyle/>
                    <a:p>
                      <a:pPr algn="ctr" fontAlgn="ctr"/>
                      <a:r>
                        <a:rPr lang="pt-BR" sz="1400" b="0" i="0" u="none" strike="noStrike">
                          <a:solidFill>
                            <a:srgbClr val="000000"/>
                          </a:solidFill>
                          <a:effectLst/>
                          <a:latin typeface="Calibri" panose="020F0502020204030204" pitchFamily="34" charset="0"/>
                        </a:rPr>
                        <a:t>Povodom žalbe na prvostupanjske presude</a:t>
                      </a:r>
                    </a:p>
                  </a:txBody>
                  <a:tcPr marL="6583" marR="6583" marT="658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69</a:t>
                      </a:r>
                    </a:p>
                  </a:txBody>
                  <a:tcPr marL="6583" marR="6583" marT="658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131</a:t>
                      </a:r>
                    </a:p>
                  </a:txBody>
                  <a:tcPr marL="6583" marR="6583" marT="658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116</a:t>
                      </a:r>
                    </a:p>
                  </a:txBody>
                  <a:tcPr marL="6583" marR="6583" marT="658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108</a:t>
                      </a:r>
                    </a:p>
                  </a:txBody>
                  <a:tcPr marL="6583" marR="6583" marT="658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424</a:t>
                      </a:r>
                    </a:p>
                  </a:txBody>
                  <a:tcPr marL="6583" marR="6583" marT="658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316</a:t>
                      </a:r>
                    </a:p>
                  </a:txBody>
                  <a:tcPr marL="6583" marR="6583" marT="658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75%</a:t>
                      </a:r>
                    </a:p>
                  </a:txBody>
                  <a:tcPr marL="6583" marR="6583" marT="658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37%</a:t>
                      </a:r>
                    </a:p>
                  </a:txBody>
                  <a:tcPr marL="6583" marR="6583" marT="658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27%</a:t>
                      </a:r>
                    </a:p>
                  </a:txBody>
                  <a:tcPr marL="6583" marR="6583" marT="658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974624840"/>
                  </a:ext>
                </a:extLst>
              </a:tr>
              <a:tr h="578246">
                <a:tc>
                  <a:txBody>
                    <a:bodyPr/>
                    <a:lstStyle/>
                    <a:p>
                      <a:pPr algn="ctr" fontAlgn="ctr"/>
                      <a:r>
                        <a:rPr lang="en-US" sz="1400" b="0" i="0" u="none" strike="noStrike">
                          <a:solidFill>
                            <a:srgbClr val="000000"/>
                          </a:solidFill>
                          <a:effectLst/>
                          <a:latin typeface="Calibri" panose="020F0502020204030204" pitchFamily="34" charset="0"/>
                        </a:rPr>
                        <a:t>Povodom žalbe na rješenja</a:t>
                      </a:r>
                    </a:p>
                  </a:txBody>
                  <a:tcPr marL="6583" marR="6583" marT="658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98</a:t>
                      </a:r>
                    </a:p>
                  </a:txBody>
                  <a:tcPr marL="6583" marR="6583" marT="658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60</a:t>
                      </a:r>
                    </a:p>
                  </a:txBody>
                  <a:tcPr marL="6583" marR="6583" marT="658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9</a:t>
                      </a:r>
                    </a:p>
                  </a:txBody>
                  <a:tcPr marL="6583" marR="6583" marT="658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65</a:t>
                      </a:r>
                    </a:p>
                  </a:txBody>
                  <a:tcPr marL="6583" marR="6583" marT="658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232</a:t>
                      </a:r>
                    </a:p>
                  </a:txBody>
                  <a:tcPr marL="6583" marR="6583" marT="658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167</a:t>
                      </a:r>
                    </a:p>
                  </a:txBody>
                  <a:tcPr marL="6583" marR="6583" marT="658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72%</a:t>
                      </a:r>
                    </a:p>
                  </a:txBody>
                  <a:tcPr marL="6583" marR="6583" marT="658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a:t>
                      </a:r>
                    </a:p>
                  </a:txBody>
                  <a:tcPr marL="6583" marR="6583" marT="658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a:t>
                      </a:r>
                    </a:p>
                  </a:txBody>
                  <a:tcPr marL="6583" marR="6583" marT="658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138559682"/>
                  </a:ext>
                </a:extLst>
              </a:tr>
              <a:tr h="578246">
                <a:tc>
                  <a:txBody>
                    <a:bodyPr/>
                    <a:lstStyle/>
                    <a:p>
                      <a:pPr algn="ctr" fontAlgn="ctr"/>
                      <a:r>
                        <a:rPr lang="en-US" sz="1400" b="1" i="0" u="none" strike="noStrike" dirty="0" err="1">
                          <a:solidFill>
                            <a:srgbClr val="000000"/>
                          </a:solidFill>
                          <a:effectLst/>
                          <a:latin typeface="Calibri" panose="020F0502020204030204" pitchFamily="34" charset="0"/>
                        </a:rPr>
                        <a:t>ukupno</a:t>
                      </a:r>
                      <a:endParaRPr lang="en-US" sz="1400" b="1" i="0" u="none" strike="noStrike" dirty="0">
                        <a:solidFill>
                          <a:srgbClr val="000000"/>
                        </a:solidFill>
                        <a:effectLst/>
                        <a:latin typeface="Calibri" panose="020F0502020204030204" pitchFamily="34" charset="0"/>
                      </a:endParaRPr>
                    </a:p>
                  </a:txBody>
                  <a:tcPr marL="6583" marR="6583" marT="658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167</a:t>
                      </a:r>
                    </a:p>
                  </a:txBody>
                  <a:tcPr marL="6583" marR="6583" marT="658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191</a:t>
                      </a:r>
                    </a:p>
                  </a:txBody>
                  <a:tcPr marL="6583" marR="6583" marT="658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125</a:t>
                      </a:r>
                    </a:p>
                  </a:txBody>
                  <a:tcPr marL="6583" marR="6583" marT="658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173</a:t>
                      </a:r>
                    </a:p>
                  </a:txBody>
                  <a:tcPr marL="6583" marR="6583" marT="658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656</a:t>
                      </a:r>
                    </a:p>
                  </a:txBody>
                  <a:tcPr marL="6583" marR="6583" marT="658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483</a:t>
                      </a:r>
                    </a:p>
                  </a:txBody>
                  <a:tcPr marL="6583" marR="6583" marT="658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74%</a:t>
                      </a:r>
                    </a:p>
                  </a:txBody>
                  <a:tcPr marL="6583" marR="6583" marT="658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26%</a:t>
                      </a:r>
                    </a:p>
                  </a:txBody>
                  <a:tcPr marL="6583" marR="6583" marT="658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19%</a:t>
                      </a:r>
                    </a:p>
                  </a:txBody>
                  <a:tcPr marL="6583" marR="6583" marT="658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extLst>
                  <a:ext uri="{0D108BD9-81ED-4DB2-BD59-A6C34878D82A}">
                    <a16:rowId xmlns:a16="http://schemas.microsoft.com/office/drawing/2014/main" val="2030245549"/>
                  </a:ext>
                </a:extLst>
              </a:tr>
            </a:tbl>
          </a:graphicData>
        </a:graphic>
      </p:graphicFrame>
    </p:spTree>
    <p:extLst>
      <p:ext uri="{BB962C8B-B14F-4D97-AF65-F5344CB8AC3E}">
        <p14:creationId xmlns:p14="http://schemas.microsoft.com/office/powerpoint/2010/main" val="21279506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109137" y="548640"/>
            <a:ext cx="12344400" cy="1143000"/>
          </a:xfrm>
        </p:spPr>
        <p:txBody>
          <a:bodyPr/>
          <a:lstStyle/>
          <a:p>
            <a:r>
              <a:rPr lang="hr-HR" dirty="0">
                <a:latin typeface="+mj-lt"/>
                <a:cs typeface="IBM Plex Arabic" panose="020B0503050203000203" pitchFamily="34" charset="-78"/>
              </a:rPr>
              <a:t>Županijski – građanski drugostupanjski postupak – prosječna trajanja po vrsti spora</a:t>
            </a:r>
            <a:endParaRPr lang="en-US" dirty="0">
              <a:latin typeface="+mj-lt"/>
              <a:cs typeface="IBM Plex Arabic" panose="020B0503050203000203" pitchFamily="34" charset="-78"/>
            </a:endParaRPr>
          </a:p>
        </p:txBody>
      </p:sp>
      <p:graphicFrame>
        <p:nvGraphicFramePr>
          <p:cNvPr id="2" name="Table 1">
            <a:extLst>
              <a:ext uri="{FF2B5EF4-FFF2-40B4-BE49-F238E27FC236}">
                <a16:creationId xmlns:a16="http://schemas.microsoft.com/office/drawing/2014/main" id="{5901C215-D6B5-4D87-9D61-6B889B44B921}"/>
              </a:ext>
            </a:extLst>
          </p:cNvPr>
          <p:cNvGraphicFramePr>
            <a:graphicFrameLocks noGrp="1"/>
          </p:cNvGraphicFramePr>
          <p:nvPr>
            <p:extLst>
              <p:ext uri="{D42A27DB-BD31-4B8C-83A1-F6EECF244321}">
                <p14:modId xmlns:p14="http://schemas.microsoft.com/office/powerpoint/2010/main" val="1255559770"/>
              </p:ext>
            </p:extLst>
          </p:nvPr>
        </p:nvGraphicFramePr>
        <p:xfrm>
          <a:off x="822960" y="2194560"/>
          <a:ext cx="12115791" cy="5809275"/>
        </p:xfrm>
        <a:graphic>
          <a:graphicData uri="http://schemas.openxmlformats.org/drawingml/2006/table">
            <a:tbl>
              <a:tblPr/>
              <a:tblGrid>
                <a:gridCol w="1480223">
                  <a:extLst>
                    <a:ext uri="{9D8B030D-6E8A-4147-A177-3AD203B41FA5}">
                      <a16:colId xmlns:a16="http://schemas.microsoft.com/office/drawing/2014/main" val="1285231341"/>
                    </a:ext>
                  </a:extLst>
                </a:gridCol>
                <a:gridCol w="1483048">
                  <a:extLst>
                    <a:ext uri="{9D8B030D-6E8A-4147-A177-3AD203B41FA5}">
                      <a16:colId xmlns:a16="http://schemas.microsoft.com/office/drawing/2014/main" val="2967941919"/>
                    </a:ext>
                  </a:extLst>
                </a:gridCol>
                <a:gridCol w="915252">
                  <a:extLst>
                    <a:ext uri="{9D8B030D-6E8A-4147-A177-3AD203B41FA5}">
                      <a16:colId xmlns:a16="http://schemas.microsoft.com/office/drawing/2014/main" val="1656540233"/>
                    </a:ext>
                  </a:extLst>
                </a:gridCol>
                <a:gridCol w="915252">
                  <a:extLst>
                    <a:ext uri="{9D8B030D-6E8A-4147-A177-3AD203B41FA5}">
                      <a16:colId xmlns:a16="http://schemas.microsoft.com/office/drawing/2014/main" val="2381582122"/>
                    </a:ext>
                  </a:extLst>
                </a:gridCol>
                <a:gridCol w="915252">
                  <a:extLst>
                    <a:ext uri="{9D8B030D-6E8A-4147-A177-3AD203B41FA5}">
                      <a16:colId xmlns:a16="http://schemas.microsoft.com/office/drawing/2014/main" val="1135498708"/>
                    </a:ext>
                  </a:extLst>
                </a:gridCol>
                <a:gridCol w="915252">
                  <a:extLst>
                    <a:ext uri="{9D8B030D-6E8A-4147-A177-3AD203B41FA5}">
                      <a16:colId xmlns:a16="http://schemas.microsoft.com/office/drawing/2014/main" val="1057699126"/>
                    </a:ext>
                  </a:extLst>
                </a:gridCol>
                <a:gridCol w="915252">
                  <a:extLst>
                    <a:ext uri="{9D8B030D-6E8A-4147-A177-3AD203B41FA5}">
                      <a16:colId xmlns:a16="http://schemas.microsoft.com/office/drawing/2014/main" val="3860333282"/>
                    </a:ext>
                  </a:extLst>
                </a:gridCol>
                <a:gridCol w="915252">
                  <a:extLst>
                    <a:ext uri="{9D8B030D-6E8A-4147-A177-3AD203B41FA5}">
                      <a16:colId xmlns:a16="http://schemas.microsoft.com/office/drawing/2014/main" val="2883724356"/>
                    </a:ext>
                  </a:extLst>
                </a:gridCol>
                <a:gridCol w="915252">
                  <a:extLst>
                    <a:ext uri="{9D8B030D-6E8A-4147-A177-3AD203B41FA5}">
                      <a16:colId xmlns:a16="http://schemas.microsoft.com/office/drawing/2014/main" val="2819947376"/>
                    </a:ext>
                  </a:extLst>
                </a:gridCol>
                <a:gridCol w="915252">
                  <a:extLst>
                    <a:ext uri="{9D8B030D-6E8A-4147-A177-3AD203B41FA5}">
                      <a16:colId xmlns:a16="http://schemas.microsoft.com/office/drawing/2014/main" val="4105916537"/>
                    </a:ext>
                  </a:extLst>
                </a:gridCol>
                <a:gridCol w="915252">
                  <a:extLst>
                    <a:ext uri="{9D8B030D-6E8A-4147-A177-3AD203B41FA5}">
                      <a16:colId xmlns:a16="http://schemas.microsoft.com/office/drawing/2014/main" val="4063828509"/>
                    </a:ext>
                  </a:extLst>
                </a:gridCol>
                <a:gridCol w="915252">
                  <a:extLst>
                    <a:ext uri="{9D8B030D-6E8A-4147-A177-3AD203B41FA5}">
                      <a16:colId xmlns:a16="http://schemas.microsoft.com/office/drawing/2014/main" val="2146294827"/>
                    </a:ext>
                  </a:extLst>
                </a:gridCol>
              </a:tblGrid>
              <a:tr h="980831">
                <a:tc>
                  <a:txBody>
                    <a:bodyPr/>
                    <a:lstStyle/>
                    <a:p>
                      <a:pPr algn="ctr" fontAlgn="ctr"/>
                      <a:r>
                        <a:rPr lang="en-US" sz="1200" b="1" i="0" u="none" strike="noStrike" dirty="0" err="1">
                          <a:solidFill>
                            <a:srgbClr val="000000"/>
                          </a:solidFill>
                          <a:effectLst/>
                          <a:latin typeface="Calibri" panose="020F0502020204030204" pitchFamily="34" charset="0"/>
                        </a:rPr>
                        <a:t>Faza</a:t>
                      </a:r>
                      <a:endParaRPr lang="en-US" sz="1200" b="1" i="0" u="none" strike="noStrike" dirty="0">
                        <a:solidFill>
                          <a:srgbClr val="000000"/>
                        </a:solidFill>
                        <a:effectLst/>
                        <a:latin typeface="Calibri" panose="020F0502020204030204" pitchFamily="34" charset="0"/>
                      </a:endParaRP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200" b="1" i="0" u="none" strike="noStrike">
                          <a:solidFill>
                            <a:srgbClr val="000000"/>
                          </a:solidFill>
                          <a:effectLst/>
                          <a:latin typeface="Calibri" panose="020F0502020204030204" pitchFamily="34" charset="0"/>
                        </a:rPr>
                        <a:t>Aktivnost</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200" b="1" i="0" u="none" strike="noStrike" dirty="0" err="1">
                          <a:solidFill>
                            <a:srgbClr val="000000"/>
                          </a:solidFill>
                          <a:effectLst/>
                          <a:latin typeface="Calibri" panose="020F0502020204030204" pitchFamily="34" charset="0"/>
                        </a:rPr>
                        <a:t>Stvarno</a:t>
                      </a:r>
                      <a:r>
                        <a:rPr lang="en-US" sz="1200" b="1" i="0" u="none" strike="noStrike" dirty="0">
                          <a:solidFill>
                            <a:srgbClr val="000000"/>
                          </a:solidFill>
                          <a:effectLst/>
                          <a:latin typeface="Calibri" panose="020F0502020204030204" pitchFamily="34" charset="0"/>
                        </a:rPr>
                        <a:t> - </a:t>
                      </a:r>
                      <a:r>
                        <a:rPr lang="en-US" sz="1200" b="1" i="0" u="none" strike="noStrike" dirty="0" err="1">
                          <a:solidFill>
                            <a:srgbClr val="000000"/>
                          </a:solidFill>
                          <a:effectLst/>
                          <a:latin typeface="Calibri" panose="020F0502020204030204" pitchFamily="34" charset="0"/>
                        </a:rPr>
                        <a:t>Pravo</a:t>
                      </a:r>
                      <a:r>
                        <a:rPr lang="en-US" sz="1200" b="1" i="0" u="none" strike="noStrike" dirty="0">
                          <a:solidFill>
                            <a:srgbClr val="000000"/>
                          </a:solidFill>
                          <a:effectLst/>
                          <a:latin typeface="Calibri" panose="020F0502020204030204" pitchFamily="34" charset="0"/>
                        </a:rPr>
                        <a:t> </a:t>
                      </a:r>
                      <a:r>
                        <a:rPr lang="en-US" sz="1200" b="1" i="0" u="none" strike="noStrike" dirty="0" err="1">
                          <a:solidFill>
                            <a:srgbClr val="000000"/>
                          </a:solidFill>
                          <a:effectLst/>
                          <a:latin typeface="Calibri" panose="020F0502020204030204" pitchFamily="34" charset="0"/>
                        </a:rPr>
                        <a:t>vlasništva</a:t>
                      </a:r>
                      <a:r>
                        <a:rPr lang="en-US" sz="1200" b="1" i="0" u="none" strike="noStrike" dirty="0">
                          <a:solidFill>
                            <a:srgbClr val="000000"/>
                          </a:solidFill>
                          <a:effectLst/>
                          <a:latin typeface="Calibri" panose="020F0502020204030204" pitchFamily="34" charset="0"/>
                        </a:rPr>
                        <a:t> </a:t>
                      </a:r>
                      <a:r>
                        <a:rPr lang="en-US" sz="1200" b="1" i="0" u="none" strike="noStrike" dirty="0" err="1">
                          <a:solidFill>
                            <a:srgbClr val="000000"/>
                          </a:solidFill>
                          <a:effectLst/>
                          <a:latin typeface="Calibri" panose="020F0502020204030204" pitchFamily="34" charset="0"/>
                        </a:rPr>
                        <a:t>nekretnine</a:t>
                      </a:r>
                      <a:endParaRPr lang="en-US" sz="1200" b="1" i="0" u="none" strike="noStrike" dirty="0">
                        <a:solidFill>
                          <a:srgbClr val="000000"/>
                        </a:solidFill>
                        <a:effectLst/>
                        <a:latin typeface="Calibri" panose="020F0502020204030204" pitchFamily="34" charset="0"/>
                      </a:endParaRP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200" b="1" i="0" u="none" strike="noStrike" dirty="0" err="1">
                          <a:solidFill>
                            <a:srgbClr val="000000"/>
                          </a:solidFill>
                          <a:effectLst/>
                          <a:latin typeface="Calibri" panose="020F0502020204030204" pitchFamily="34" charset="0"/>
                        </a:rPr>
                        <a:t>Naknada</a:t>
                      </a:r>
                      <a:r>
                        <a:rPr lang="en-US" sz="1200" b="1" i="0" u="none" strike="noStrike" dirty="0">
                          <a:solidFill>
                            <a:srgbClr val="000000"/>
                          </a:solidFill>
                          <a:effectLst/>
                          <a:latin typeface="Calibri" panose="020F0502020204030204" pitchFamily="34" charset="0"/>
                        </a:rPr>
                        <a:t> </a:t>
                      </a:r>
                      <a:r>
                        <a:rPr lang="en-US" sz="1200" b="1" i="0" u="none" strike="noStrike" dirty="0" err="1">
                          <a:solidFill>
                            <a:srgbClr val="000000"/>
                          </a:solidFill>
                          <a:effectLst/>
                          <a:latin typeface="Calibri" panose="020F0502020204030204" pitchFamily="34" charset="0"/>
                        </a:rPr>
                        <a:t>štete</a:t>
                      </a:r>
                      <a:endParaRPr lang="en-US" sz="1200" b="1" i="0" u="none" strike="noStrike" dirty="0">
                        <a:solidFill>
                          <a:srgbClr val="000000"/>
                        </a:solidFill>
                        <a:effectLst/>
                        <a:latin typeface="Calibri" panose="020F0502020204030204" pitchFamily="34" charset="0"/>
                      </a:endParaRP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pl-PL" sz="1200" b="1" i="0" u="none" strike="noStrike">
                          <a:solidFill>
                            <a:srgbClr val="000000"/>
                          </a:solidFill>
                          <a:effectLst/>
                          <a:latin typeface="Calibri" panose="020F0502020204030204" pitchFamily="34" charset="0"/>
                        </a:rPr>
                        <a:t>Radno - (prestanak, otkaz, utvrđenje radnog odnosa)</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200" b="1" i="0" u="none" strike="noStrike" dirty="0" err="1">
                          <a:solidFill>
                            <a:srgbClr val="000000"/>
                          </a:solidFill>
                          <a:effectLst/>
                          <a:latin typeface="Calibri" panose="020F0502020204030204" pitchFamily="34" charset="0"/>
                        </a:rPr>
                        <a:t>Obvezno</a:t>
                      </a:r>
                      <a:r>
                        <a:rPr lang="en-US" sz="1200" b="1" i="0" u="none" strike="noStrike" dirty="0">
                          <a:solidFill>
                            <a:srgbClr val="000000"/>
                          </a:solidFill>
                          <a:effectLst/>
                          <a:latin typeface="Calibri" panose="020F0502020204030204" pitchFamily="34" charset="0"/>
                        </a:rPr>
                        <a:t> - </a:t>
                      </a:r>
                      <a:r>
                        <a:rPr lang="en-US" sz="1200" b="1" i="0" u="none" strike="noStrike" dirty="0" err="1">
                          <a:solidFill>
                            <a:srgbClr val="000000"/>
                          </a:solidFill>
                          <a:effectLst/>
                          <a:latin typeface="Calibri" panose="020F0502020204030204" pitchFamily="34" charset="0"/>
                        </a:rPr>
                        <a:t>isplata</a:t>
                      </a:r>
                      <a:endParaRPr lang="en-US" sz="1200" b="1" i="0" u="none" strike="noStrike" dirty="0">
                        <a:solidFill>
                          <a:srgbClr val="000000"/>
                        </a:solidFill>
                        <a:effectLst/>
                        <a:latin typeface="Calibri" panose="020F0502020204030204" pitchFamily="34" charset="0"/>
                      </a:endParaRP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200" b="1" i="0" u="none" strike="noStrike">
                          <a:solidFill>
                            <a:srgbClr val="000000"/>
                          </a:solidFill>
                          <a:effectLst/>
                          <a:latin typeface="Calibri" panose="020F0502020204030204" pitchFamily="34" charset="0"/>
                        </a:rPr>
                        <a:t>Obvezno - ništetnost</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200" b="1" i="0" u="none" strike="noStrike" dirty="0" err="1">
                          <a:solidFill>
                            <a:srgbClr val="000000"/>
                          </a:solidFill>
                          <a:effectLst/>
                          <a:latin typeface="Calibri" panose="020F0502020204030204" pitchFamily="34" charset="0"/>
                        </a:rPr>
                        <a:t>Obvezno</a:t>
                      </a:r>
                      <a:r>
                        <a:rPr lang="en-US" sz="1200" b="1" i="0" u="none" strike="noStrike" dirty="0">
                          <a:solidFill>
                            <a:srgbClr val="000000"/>
                          </a:solidFill>
                          <a:effectLst/>
                          <a:latin typeface="Calibri" panose="020F0502020204030204" pitchFamily="34" charset="0"/>
                        </a:rPr>
                        <a:t> </a:t>
                      </a:r>
                      <a:r>
                        <a:rPr lang="en-US" sz="1200" b="1" i="0" u="none" strike="noStrike" dirty="0" err="1">
                          <a:solidFill>
                            <a:srgbClr val="000000"/>
                          </a:solidFill>
                          <a:effectLst/>
                          <a:latin typeface="Calibri" panose="020F0502020204030204" pitchFamily="34" charset="0"/>
                        </a:rPr>
                        <a:t>isplata</a:t>
                      </a:r>
                      <a:r>
                        <a:rPr lang="en-US" sz="1200" b="1" i="0" u="none" strike="noStrike" dirty="0">
                          <a:solidFill>
                            <a:srgbClr val="000000"/>
                          </a:solidFill>
                          <a:effectLst/>
                          <a:latin typeface="Calibri" panose="020F0502020204030204" pitchFamily="34" charset="0"/>
                        </a:rPr>
                        <a:t> do 100.000,00 </a:t>
                      </a:r>
                      <a:r>
                        <a:rPr lang="en-US" sz="1200" b="1" i="0" u="none" strike="noStrike" dirty="0" err="1">
                          <a:solidFill>
                            <a:srgbClr val="000000"/>
                          </a:solidFill>
                          <a:effectLst/>
                          <a:latin typeface="Calibri" panose="020F0502020204030204" pitchFamily="34" charset="0"/>
                        </a:rPr>
                        <a:t>kn</a:t>
                      </a:r>
                      <a:endParaRPr lang="en-US" sz="1200" b="1" i="0" u="none" strike="noStrike" dirty="0">
                        <a:solidFill>
                          <a:srgbClr val="000000"/>
                        </a:solidFill>
                        <a:effectLst/>
                        <a:latin typeface="Calibri" panose="020F0502020204030204" pitchFamily="34" charset="0"/>
                      </a:endParaRP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200" b="1" i="0" u="none" strike="noStrike" dirty="0" err="1">
                          <a:solidFill>
                            <a:srgbClr val="000000"/>
                          </a:solidFill>
                          <a:effectLst/>
                          <a:latin typeface="Calibri" panose="020F0502020204030204" pitchFamily="34" charset="0"/>
                        </a:rPr>
                        <a:t>Radno</a:t>
                      </a:r>
                      <a:r>
                        <a:rPr lang="en-US" sz="1200" b="1" i="0" u="none" strike="noStrike" dirty="0">
                          <a:solidFill>
                            <a:srgbClr val="000000"/>
                          </a:solidFill>
                          <a:effectLst/>
                          <a:latin typeface="Calibri" panose="020F0502020204030204" pitchFamily="34" charset="0"/>
                        </a:rPr>
                        <a:t> - </a:t>
                      </a:r>
                      <a:r>
                        <a:rPr lang="en-US" sz="1200" b="1" i="0" u="none" strike="noStrike" dirty="0" err="1">
                          <a:solidFill>
                            <a:srgbClr val="000000"/>
                          </a:solidFill>
                          <a:effectLst/>
                          <a:latin typeface="Calibri" panose="020F0502020204030204" pitchFamily="34" charset="0"/>
                        </a:rPr>
                        <a:t>naknada</a:t>
                      </a:r>
                      <a:r>
                        <a:rPr lang="en-US" sz="1200" b="1" i="0" u="none" strike="noStrike" dirty="0">
                          <a:solidFill>
                            <a:srgbClr val="000000"/>
                          </a:solidFill>
                          <a:effectLst/>
                          <a:latin typeface="Calibri" panose="020F0502020204030204" pitchFamily="34" charset="0"/>
                        </a:rPr>
                        <a:t> </a:t>
                      </a:r>
                      <a:r>
                        <a:rPr lang="en-US" sz="1200" b="1" i="0" u="none" strike="noStrike" dirty="0" err="1">
                          <a:solidFill>
                            <a:srgbClr val="000000"/>
                          </a:solidFill>
                          <a:effectLst/>
                          <a:latin typeface="Calibri" panose="020F0502020204030204" pitchFamily="34" charset="0"/>
                        </a:rPr>
                        <a:t>štete</a:t>
                      </a:r>
                      <a:endParaRPr lang="en-US" sz="1200" b="1" i="0" u="none" strike="noStrike" dirty="0">
                        <a:solidFill>
                          <a:srgbClr val="000000"/>
                        </a:solidFill>
                        <a:effectLst/>
                        <a:latin typeface="Calibri" panose="020F0502020204030204" pitchFamily="34" charset="0"/>
                      </a:endParaRP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200" b="1" i="0" u="none" strike="noStrike" dirty="0" err="1">
                          <a:solidFill>
                            <a:srgbClr val="000000"/>
                          </a:solidFill>
                          <a:effectLst/>
                          <a:latin typeface="Calibri" panose="020F0502020204030204" pitchFamily="34" charset="0"/>
                        </a:rPr>
                        <a:t>Uzdržavanje</a:t>
                      </a:r>
                      <a:r>
                        <a:rPr lang="en-US" sz="1200" b="1" i="0" u="none" strike="noStrike" dirty="0">
                          <a:solidFill>
                            <a:srgbClr val="000000"/>
                          </a:solidFill>
                          <a:effectLst/>
                          <a:latin typeface="Calibri" panose="020F0502020204030204" pitchFamily="34" charset="0"/>
                        </a:rPr>
                        <a:t> </a:t>
                      </a:r>
                      <a:r>
                        <a:rPr lang="en-US" sz="1200" b="1" i="0" u="none" strike="noStrike" dirty="0" err="1">
                          <a:solidFill>
                            <a:srgbClr val="000000"/>
                          </a:solidFill>
                          <a:effectLst/>
                          <a:latin typeface="Calibri" panose="020F0502020204030204" pitchFamily="34" charset="0"/>
                        </a:rPr>
                        <a:t>djeteta</a:t>
                      </a:r>
                      <a:endParaRPr lang="en-US" sz="1200" b="1" i="0" u="none" strike="noStrike" dirty="0">
                        <a:solidFill>
                          <a:srgbClr val="000000"/>
                        </a:solidFill>
                        <a:effectLst/>
                        <a:latin typeface="Calibri" panose="020F0502020204030204" pitchFamily="34" charset="0"/>
                      </a:endParaRP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200" b="1" i="0" u="none" strike="noStrike" dirty="0" err="1">
                          <a:solidFill>
                            <a:srgbClr val="000000"/>
                          </a:solidFill>
                          <a:effectLst/>
                          <a:latin typeface="Calibri" panose="020F0502020204030204" pitchFamily="34" charset="0"/>
                        </a:rPr>
                        <a:t>Radno</a:t>
                      </a:r>
                      <a:r>
                        <a:rPr lang="en-US" sz="1200" b="1" i="0" u="none" strike="noStrike" dirty="0">
                          <a:solidFill>
                            <a:srgbClr val="000000"/>
                          </a:solidFill>
                          <a:effectLst/>
                          <a:latin typeface="Calibri" panose="020F0502020204030204" pitchFamily="34" charset="0"/>
                        </a:rPr>
                        <a:t> - </a:t>
                      </a:r>
                      <a:r>
                        <a:rPr lang="en-US" sz="1200" b="1" i="0" u="none" strike="noStrike" dirty="0" err="1">
                          <a:solidFill>
                            <a:srgbClr val="000000"/>
                          </a:solidFill>
                          <a:effectLst/>
                          <a:latin typeface="Calibri" panose="020F0502020204030204" pitchFamily="34" charset="0"/>
                        </a:rPr>
                        <a:t>materijalna</a:t>
                      </a:r>
                      <a:r>
                        <a:rPr lang="en-US" sz="1200" b="1" i="0" u="none" strike="noStrike" dirty="0">
                          <a:solidFill>
                            <a:srgbClr val="000000"/>
                          </a:solidFill>
                          <a:effectLst/>
                          <a:latin typeface="Calibri" panose="020F0502020204030204" pitchFamily="34" charset="0"/>
                        </a:rPr>
                        <a:t> </a:t>
                      </a:r>
                      <a:r>
                        <a:rPr lang="en-US" sz="1200" b="1" i="0" u="none" strike="noStrike" dirty="0" err="1">
                          <a:solidFill>
                            <a:srgbClr val="000000"/>
                          </a:solidFill>
                          <a:effectLst/>
                          <a:latin typeface="Calibri" panose="020F0502020204030204" pitchFamily="34" charset="0"/>
                        </a:rPr>
                        <a:t>davanja</a:t>
                      </a:r>
                      <a:r>
                        <a:rPr lang="en-US" sz="1200" b="1" i="0" u="none" strike="noStrike" dirty="0">
                          <a:solidFill>
                            <a:srgbClr val="000000"/>
                          </a:solidFill>
                          <a:effectLst/>
                          <a:latin typeface="Calibri" panose="020F0502020204030204" pitchFamily="34" charset="0"/>
                        </a:rPr>
                        <a:t> (</a:t>
                      </a:r>
                      <a:r>
                        <a:rPr lang="en-US" sz="1200" b="1" i="0" u="none" strike="noStrike" dirty="0" err="1">
                          <a:solidFill>
                            <a:srgbClr val="000000"/>
                          </a:solidFill>
                          <a:effectLst/>
                          <a:latin typeface="Calibri" panose="020F0502020204030204" pitchFamily="34" charset="0"/>
                        </a:rPr>
                        <a:t>isplata</a:t>
                      </a:r>
                      <a:r>
                        <a:rPr lang="en-US" sz="1200" b="1" i="0" u="none" strike="noStrike" dirty="0">
                          <a:solidFill>
                            <a:srgbClr val="000000"/>
                          </a:solidFill>
                          <a:effectLst/>
                          <a:latin typeface="Calibri" panose="020F0502020204030204" pitchFamily="34" charset="0"/>
                        </a:rPr>
                        <a:t>)</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pl-PL" sz="1200" b="1" i="0" u="none" strike="noStrike" dirty="0">
                          <a:solidFill>
                            <a:srgbClr val="000000"/>
                          </a:solidFill>
                          <a:effectLst/>
                          <a:latin typeface="Calibri" panose="020F0502020204030204" pitchFamily="34" charset="0"/>
                        </a:rPr>
                        <a:t>Predmeti proslijeđeni od JB po prigovoru …</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extLst>
                  <a:ext uri="{0D108BD9-81ED-4DB2-BD59-A6C34878D82A}">
                    <a16:rowId xmlns:a16="http://schemas.microsoft.com/office/drawing/2014/main" val="289350710"/>
                  </a:ext>
                </a:extLst>
              </a:tr>
              <a:tr h="379703">
                <a:tc rowSpan="3">
                  <a:txBody>
                    <a:bodyPr/>
                    <a:lstStyle/>
                    <a:p>
                      <a:pPr algn="ctr" fontAlgn="ctr"/>
                      <a:r>
                        <a:rPr lang="pl-PL" sz="1200" b="0" i="0" u="none" strike="noStrike">
                          <a:solidFill>
                            <a:srgbClr val="000000"/>
                          </a:solidFill>
                          <a:effectLst/>
                          <a:latin typeface="Calibri" panose="020F0502020204030204" pitchFamily="34" charset="0"/>
                        </a:rPr>
                        <a:t>Faza1 Priprema za rad na spisu</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Proučavanje spisa </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247</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141</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228</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212</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153</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126</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123</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131</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115</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81</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081214760"/>
                  </a:ext>
                </a:extLst>
              </a:tr>
              <a:tr h="492567">
                <a:tc vMerge="1">
                  <a:txBody>
                    <a:bodyPr/>
                    <a:lstStyle/>
                    <a:p>
                      <a:endParaRPr lang="en-US"/>
                    </a:p>
                  </a:txBody>
                  <a:tcPr/>
                </a:tc>
                <a:tc>
                  <a:txBody>
                    <a:bodyPr/>
                    <a:lstStyle/>
                    <a:p>
                      <a:pPr algn="ctr" fontAlgn="ctr"/>
                      <a:r>
                        <a:rPr lang="en-US" sz="1200" b="0" i="0" u="none" strike="noStrike">
                          <a:solidFill>
                            <a:srgbClr val="000000"/>
                          </a:solidFill>
                          <a:effectLst/>
                          <a:latin typeface="Calibri" panose="020F0502020204030204" pitchFamily="34" charset="0"/>
                        </a:rPr>
                        <a:t>Proučavanja sudske prakse i materijalnog prava</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157</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106</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190</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114</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96</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93</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79</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66</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88</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64</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689744580"/>
                  </a:ext>
                </a:extLst>
              </a:tr>
              <a:tr h="379703">
                <a:tc vMerge="1">
                  <a:txBody>
                    <a:bodyPr/>
                    <a:lstStyle/>
                    <a:p>
                      <a:endParaRPr lang="en-US"/>
                    </a:p>
                  </a:txBody>
                  <a:tcPr/>
                </a:tc>
                <a:tc>
                  <a:txBody>
                    <a:bodyPr/>
                    <a:lstStyle/>
                    <a:p>
                      <a:pPr algn="ctr" fontAlgn="ctr"/>
                      <a:r>
                        <a:rPr lang="en-US" sz="1200" b="0" i="0" u="none" strike="noStrike">
                          <a:solidFill>
                            <a:srgbClr val="000000"/>
                          </a:solidFill>
                          <a:effectLst/>
                          <a:latin typeface="Calibri" panose="020F0502020204030204" pitchFamily="34" charset="0"/>
                        </a:rPr>
                        <a:t>Remisorno vraćanje</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811647015"/>
                  </a:ext>
                </a:extLst>
              </a:tr>
              <a:tr h="379703">
                <a:tc rowSpan="2">
                  <a:txBody>
                    <a:bodyPr/>
                    <a:lstStyle/>
                    <a:p>
                      <a:pPr algn="ctr" fontAlgn="ctr"/>
                      <a:r>
                        <a:rPr lang="en-US" sz="1200" b="0" i="0" u="none" strike="noStrike">
                          <a:solidFill>
                            <a:srgbClr val="000000"/>
                          </a:solidFill>
                          <a:effectLst/>
                          <a:latin typeface="Calibri" panose="020F0502020204030204" pitchFamily="34" charset="0"/>
                        </a:rPr>
                        <a:t>Faza2 Vijećanje</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Vijećanje</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38</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46</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42</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34</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30</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30</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22</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29</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20</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206988276"/>
                  </a:ext>
                </a:extLst>
              </a:tr>
              <a:tr h="379703">
                <a:tc vMerge="1">
                  <a:txBody>
                    <a:bodyPr/>
                    <a:lstStyle/>
                    <a:p>
                      <a:endParaRPr lang="en-US"/>
                    </a:p>
                  </a:txBody>
                  <a:tcPr/>
                </a:tc>
                <a:tc>
                  <a:txBody>
                    <a:bodyPr/>
                    <a:lstStyle/>
                    <a:p>
                      <a:pPr algn="ctr" fontAlgn="ctr"/>
                      <a:r>
                        <a:rPr lang="en-US" sz="1200" b="0" i="0" u="none" strike="noStrike">
                          <a:solidFill>
                            <a:srgbClr val="000000"/>
                          </a:solidFill>
                          <a:effectLst/>
                          <a:latin typeface="Calibri" panose="020F0502020204030204" pitchFamily="34" charset="0"/>
                        </a:rPr>
                        <a:t>Ponovno vijećanje</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20</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120</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160</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15</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241101802"/>
                  </a:ext>
                </a:extLst>
              </a:tr>
              <a:tr h="379703">
                <a:tc>
                  <a:txBody>
                    <a:bodyPr/>
                    <a:lstStyle/>
                    <a:p>
                      <a:pPr algn="ctr" fontAlgn="ctr"/>
                      <a:r>
                        <a:rPr lang="en-US" sz="1200" b="0" i="0" u="none" strike="noStrike">
                          <a:solidFill>
                            <a:srgbClr val="000000"/>
                          </a:solidFill>
                          <a:effectLst/>
                          <a:latin typeface="Calibri" panose="020F0502020204030204" pitchFamily="34" charset="0"/>
                        </a:rPr>
                        <a:t>Faza2 Rasprava</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Ročište za raspravu</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200</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30</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60</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973928359"/>
                  </a:ext>
                </a:extLst>
              </a:tr>
              <a:tr h="379703">
                <a:tc rowSpan="5">
                  <a:txBody>
                    <a:bodyPr/>
                    <a:lstStyle/>
                    <a:p>
                      <a:pPr algn="ctr" fontAlgn="ctr"/>
                      <a:r>
                        <a:rPr lang="en-US" sz="1200" b="0" i="0" u="none" strike="noStrike">
                          <a:solidFill>
                            <a:srgbClr val="000000"/>
                          </a:solidFill>
                          <a:effectLst/>
                          <a:latin typeface="Calibri" panose="020F0502020204030204" pitchFamily="34" charset="0"/>
                        </a:rPr>
                        <a:t>Faza3 Izrada odluke</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Izrada odluke </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335</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235</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287</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235</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214</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146</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183</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155</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139</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99</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014999273"/>
                  </a:ext>
                </a:extLst>
              </a:tr>
              <a:tr h="379703">
                <a:tc vMerge="1">
                  <a:txBody>
                    <a:bodyPr/>
                    <a:lstStyle/>
                    <a:p>
                      <a:endParaRPr lang="en-US"/>
                    </a:p>
                  </a:txBody>
                  <a:tcPr/>
                </a:tc>
                <a:tc>
                  <a:txBody>
                    <a:bodyPr/>
                    <a:lstStyle/>
                    <a:p>
                      <a:pPr algn="ctr" fontAlgn="ctr"/>
                      <a:r>
                        <a:rPr lang="en-US" sz="1200" b="0" i="0" u="none" strike="noStrike">
                          <a:solidFill>
                            <a:srgbClr val="000000"/>
                          </a:solidFill>
                          <a:effectLst/>
                          <a:latin typeface="Calibri" panose="020F0502020204030204" pitchFamily="34" charset="0"/>
                        </a:rPr>
                        <a:t>Pregled teksta odluke nakon prijepisa </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41</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29</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39</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31</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30</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24</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26</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17</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29</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21</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32612608"/>
                  </a:ext>
                </a:extLst>
              </a:tr>
              <a:tr h="655322">
                <a:tc vMerge="1">
                  <a:txBody>
                    <a:bodyPr/>
                    <a:lstStyle/>
                    <a:p>
                      <a:endParaRPr lang="en-US"/>
                    </a:p>
                  </a:txBody>
                  <a:tcPr/>
                </a:tc>
                <a:tc>
                  <a:txBody>
                    <a:bodyPr/>
                    <a:lstStyle/>
                    <a:p>
                      <a:pPr algn="ctr" fontAlgn="ctr"/>
                      <a:r>
                        <a:rPr lang="en-US" sz="1200" b="0" i="0" u="none" strike="noStrike">
                          <a:solidFill>
                            <a:srgbClr val="000000"/>
                          </a:solidFill>
                          <a:effectLst/>
                          <a:latin typeface="Calibri" panose="020F0502020204030204" pitchFamily="34" charset="0"/>
                        </a:rPr>
                        <a:t>Ispravak teksta odluke po primjedbama predsjednika vijeća ili evidencije</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85</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56</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180</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43</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30</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53</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30</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58</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77</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16</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533535930"/>
                  </a:ext>
                </a:extLst>
              </a:tr>
              <a:tr h="379703">
                <a:tc vMerge="1">
                  <a:txBody>
                    <a:bodyPr/>
                    <a:lstStyle/>
                    <a:p>
                      <a:endParaRPr lang="en-US"/>
                    </a:p>
                  </a:txBody>
                  <a:tcPr/>
                </a:tc>
                <a:tc>
                  <a:txBody>
                    <a:bodyPr/>
                    <a:lstStyle/>
                    <a:p>
                      <a:pPr algn="ctr" fontAlgn="ctr"/>
                      <a:r>
                        <a:rPr lang="en-US" sz="1200" b="0" i="0" u="none" strike="noStrike">
                          <a:solidFill>
                            <a:srgbClr val="000000"/>
                          </a:solidFill>
                          <a:effectLst/>
                          <a:latin typeface="Calibri" panose="020F0502020204030204" pitchFamily="34" charset="0"/>
                        </a:rPr>
                        <a:t>Aktivnosti nakon donošenja odluke</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25</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22</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19</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15</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19</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60</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15</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691281747"/>
                  </a:ext>
                </a:extLst>
              </a:tr>
              <a:tr h="379703">
                <a:tc vMerge="1">
                  <a:txBody>
                    <a:bodyPr/>
                    <a:lstStyle/>
                    <a:p>
                      <a:endParaRPr lang="en-US"/>
                    </a:p>
                  </a:txBody>
                  <a:tcPr/>
                </a:tc>
                <a:tc>
                  <a:txBody>
                    <a:bodyPr/>
                    <a:lstStyle/>
                    <a:p>
                      <a:pPr algn="ctr" fontAlgn="ctr"/>
                      <a:r>
                        <a:rPr lang="en-US" sz="1200" b="0" i="0" u="none" strike="noStrike">
                          <a:solidFill>
                            <a:srgbClr val="000000"/>
                          </a:solidFill>
                          <a:effectLst/>
                          <a:latin typeface="Calibri" panose="020F0502020204030204" pitchFamily="34" charset="0"/>
                        </a:rPr>
                        <a:t>Ostale radnje povodom odluke </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17</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12</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21</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17</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23</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22</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13</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19</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14</a:t>
                      </a:r>
                    </a:p>
                  </a:txBody>
                  <a:tcPr marL="4836" marR="4836" marT="483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612002053"/>
                  </a:ext>
                </a:extLst>
              </a:tr>
            </a:tbl>
          </a:graphicData>
        </a:graphic>
      </p:graphicFrame>
      <p:sp>
        <p:nvSpPr>
          <p:cNvPr id="4" name="Rectangle 3">
            <a:extLst>
              <a:ext uri="{FF2B5EF4-FFF2-40B4-BE49-F238E27FC236}">
                <a16:creationId xmlns:a16="http://schemas.microsoft.com/office/drawing/2014/main" id="{156E0789-2248-426C-99E5-74EFAAED608C}"/>
              </a:ext>
            </a:extLst>
          </p:cNvPr>
          <p:cNvSpPr/>
          <p:nvPr/>
        </p:nvSpPr>
        <p:spPr>
          <a:xfrm>
            <a:off x="274320" y="1691640"/>
            <a:ext cx="5094472" cy="400110"/>
          </a:xfrm>
          <a:prstGeom prst="rect">
            <a:avLst/>
          </a:prstGeom>
        </p:spPr>
        <p:txBody>
          <a:bodyPr wrap="none">
            <a:spAutoFit/>
          </a:bodyPr>
          <a:lstStyle/>
          <a:p>
            <a:pPr marL="457200" algn="just"/>
            <a:r>
              <a:rPr lang="hr-HR" sz="2000" dirty="0">
                <a:latin typeface="Calibri" panose="020F0502020204030204" pitchFamily="34" charset="0"/>
                <a:cs typeface="Times New Roman" panose="02020603050405020304" pitchFamily="18" charset="0"/>
              </a:rPr>
              <a:t>Povodom žalbe na prvostupanjske presude</a:t>
            </a:r>
          </a:p>
        </p:txBody>
      </p:sp>
    </p:spTree>
    <p:extLst>
      <p:ext uri="{BB962C8B-B14F-4D97-AF65-F5344CB8AC3E}">
        <p14:creationId xmlns:p14="http://schemas.microsoft.com/office/powerpoint/2010/main" val="15762442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109137" y="548640"/>
            <a:ext cx="12344400" cy="1143000"/>
          </a:xfrm>
        </p:spPr>
        <p:txBody>
          <a:bodyPr/>
          <a:lstStyle/>
          <a:p>
            <a:r>
              <a:rPr lang="hr-HR" dirty="0">
                <a:latin typeface="+mj-lt"/>
                <a:cs typeface="IBM Plex Arabic" panose="020B0503050203000203" pitchFamily="34" charset="-78"/>
              </a:rPr>
              <a:t>Županijski – građanski drugostupanjski postupak – prosječna trajanja aktivnosti</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4" name="Table 3">
            <a:extLst>
              <a:ext uri="{FF2B5EF4-FFF2-40B4-BE49-F238E27FC236}">
                <a16:creationId xmlns:a16="http://schemas.microsoft.com/office/drawing/2014/main" id="{54BD77C1-C351-4A3E-95B6-2287C884E085}"/>
              </a:ext>
            </a:extLst>
          </p:cNvPr>
          <p:cNvGraphicFramePr>
            <a:graphicFrameLocks noGrp="1"/>
          </p:cNvGraphicFramePr>
          <p:nvPr>
            <p:extLst>
              <p:ext uri="{D42A27DB-BD31-4B8C-83A1-F6EECF244321}">
                <p14:modId xmlns:p14="http://schemas.microsoft.com/office/powerpoint/2010/main" val="4248403689"/>
              </p:ext>
            </p:extLst>
          </p:nvPr>
        </p:nvGraphicFramePr>
        <p:xfrm>
          <a:off x="634956" y="2304556"/>
          <a:ext cx="11292761" cy="4560084"/>
        </p:xfrm>
        <a:graphic>
          <a:graphicData uri="http://schemas.openxmlformats.org/drawingml/2006/table">
            <a:tbl>
              <a:tblPr/>
              <a:tblGrid>
                <a:gridCol w="3151468">
                  <a:extLst>
                    <a:ext uri="{9D8B030D-6E8A-4147-A177-3AD203B41FA5}">
                      <a16:colId xmlns:a16="http://schemas.microsoft.com/office/drawing/2014/main" val="1467458918"/>
                    </a:ext>
                  </a:extLst>
                </a:gridCol>
                <a:gridCol w="3151468">
                  <a:extLst>
                    <a:ext uri="{9D8B030D-6E8A-4147-A177-3AD203B41FA5}">
                      <a16:colId xmlns:a16="http://schemas.microsoft.com/office/drawing/2014/main" val="1928749237"/>
                    </a:ext>
                  </a:extLst>
                </a:gridCol>
                <a:gridCol w="997965">
                  <a:extLst>
                    <a:ext uri="{9D8B030D-6E8A-4147-A177-3AD203B41FA5}">
                      <a16:colId xmlns:a16="http://schemas.microsoft.com/office/drawing/2014/main" val="3415955721"/>
                    </a:ext>
                  </a:extLst>
                </a:gridCol>
                <a:gridCol w="997965">
                  <a:extLst>
                    <a:ext uri="{9D8B030D-6E8A-4147-A177-3AD203B41FA5}">
                      <a16:colId xmlns:a16="http://schemas.microsoft.com/office/drawing/2014/main" val="682520189"/>
                    </a:ext>
                  </a:extLst>
                </a:gridCol>
                <a:gridCol w="997965">
                  <a:extLst>
                    <a:ext uri="{9D8B030D-6E8A-4147-A177-3AD203B41FA5}">
                      <a16:colId xmlns:a16="http://schemas.microsoft.com/office/drawing/2014/main" val="1606973506"/>
                    </a:ext>
                  </a:extLst>
                </a:gridCol>
                <a:gridCol w="997965">
                  <a:extLst>
                    <a:ext uri="{9D8B030D-6E8A-4147-A177-3AD203B41FA5}">
                      <a16:colId xmlns:a16="http://schemas.microsoft.com/office/drawing/2014/main" val="374459624"/>
                    </a:ext>
                  </a:extLst>
                </a:gridCol>
                <a:gridCol w="997965">
                  <a:extLst>
                    <a:ext uri="{9D8B030D-6E8A-4147-A177-3AD203B41FA5}">
                      <a16:colId xmlns:a16="http://schemas.microsoft.com/office/drawing/2014/main" val="4194789021"/>
                    </a:ext>
                  </a:extLst>
                </a:gridCol>
              </a:tblGrid>
              <a:tr h="299778">
                <a:tc>
                  <a:txBody>
                    <a:bodyPr/>
                    <a:lstStyle/>
                    <a:p>
                      <a:pPr algn="ctr" fontAlgn="ctr"/>
                      <a:r>
                        <a:rPr lang="en-US" sz="1400" b="1" i="0" u="none" strike="noStrike" dirty="0" err="1">
                          <a:solidFill>
                            <a:srgbClr val="000000"/>
                          </a:solidFill>
                          <a:effectLst/>
                          <a:latin typeface="Calibri" panose="020F0502020204030204" pitchFamily="34" charset="0"/>
                        </a:rPr>
                        <a:t>Faza</a:t>
                      </a:r>
                      <a:endParaRPr lang="en-US" sz="1400" b="1" i="0" u="none" strike="noStrike" dirty="0">
                        <a:solidFill>
                          <a:srgbClr val="000000"/>
                        </a:solidFill>
                        <a:effectLst/>
                        <a:latin typeface="Calibri" panose="020F0502020204030204" pitchFamily="34" charset="0"/>
                      </a:endParaRP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Aktivnost</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jednostavan</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err="1">
                          <a:solidFill>
                            <a:srgbClr val="000000"/>
                          </a:solidFill>
                          <a:effectLst/>
                          <a:latin typeface="Calibri" panose="020F0502020204030204" pitchFamily="34" charset="0"/>
                        </a:rPr>
                        <a:t>srednje</a:t>
                      </a:r>
                      <a:r>
                        <a:rPr lang="en-US" sz="1400" b="1" i="0" u="none" strike="noStrike" dirty="0">
                          <a:solidFill>
                            <a:srgbClr val="000000"/>
                          </a:solidFill>
                          <a:effectLst/>
                          <a:latin typeface="Calibri" panose="020F0502020204030204" pitchFamily="34" charset="0"/>
                        </a:rPr>
                        <a:t> </a:t>
                      </a:r>
                      <a:br>
                        <a:rPr lang="en-US" sz="1400" b="1" i="0" u="none" strike="noStrike" dirty="0">
                          <a:solidFill>
                            <a:srgbClr val="000000"/>
                          </a:solidFill>
                          <a:effectLst/>
                          <a:latin typeface="Calibri" panose="020F0502020204030204" pitchFamily="34" charset="0"/>
                        </a:rPr>
                      </a:br>
                      <a:r>
                        <a:rPr lang="en-US" sz="1400" b="1" i="0" u="none" strike="noStrike" dirty="0" err="1">
                          <a:solidFill>
                            <a:srgbClr val="000000"/>
                          </a:solidFill>
                          <a:effectLst/>
                          <a:latin typeface="Calibri" panose="020F0502020204030204" pitchFamily="34" charset="0"/>
                        </a:rPr>
                        <a:t>složen</a:t>
                      </a:r>
                      <a:endParaRPr lang="en-US" sz="1400" b="1" i="0" u="none" strike="noStrike" dirty="0">
                        <a:solidFill>
                          <a:srgbClr val="000000"/>
                        </a:solidFill>
                        <a:effectLst/>
                        <a:latin typeface="Calibri" panose="020F0502020204030204" pitchFamily="34" charset="0"/>
                      </a:endParaRP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err="1">
                          <a:solidFill>
                            <a:srgbClr val="000000"/>
                          </a:solidFill>
                          <a:effectLst/>
                          <a:latin typeface="Calibri" panose="020F0502020204030204" pitchFamily="34" charset="0"/>
                        </a:rPr>
                        <a:t>složen</a:t>
                      </a:r>
                      <a:endParaRPr lang="en-US" sz="1400" b="1" i="0" u="none" strike="noStrike" dirty="0">
                        <a:solidFill>
                          <a:srgbClr val="000000"/>
                        </a:solidFill>
                        <a:effectLst/>
                        <a:latin typeface="Calibri" panose="020F0502020204030204" pitchFamily="34" charset="0"/>
                      </a:endParaRP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hr-HR" sz="1400" b="1" i="0" u="none" strike="noStrike" dirty="0">
                          <a:solidFill>
                            <a:srgbClr val="000000"/>
                          </a:solidFill>
                          <a:effectLst/>
                          <a:latin typeface="Calibri" panose="020F0502020204030204" pitchFamily="34" charset="0"/>
                        </a:rPr>
                        <a:t>nije procijenjeno</a:t>
                      </a:r>
                      <a:endParaRPr lang="en-US" sz="1400" b="1" i="0" u="none" strike="noStrike" dirty="0">
                        <a:solidFill>
                          <a:srgbClr val="000000"/>
                        </a:solidFill>
                        <a:effectLst/>
                        <a:latin typeface="Calibri" panose="020F0502020204030204" pitchFamily="34" charset="0"/>
                      </a:endParaRP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err="1">
                          <a:solidFill>
                            <a:srgbClr val="000000"/>
                          </a:solidFill>
                          <a:effectLst/>
                          <a:latin typeface="Calibri" panose="020F0502020204030204" pitchFamily="34" charset="0"/>
                        </a:rPr>
                        <a:t>neovisno</a:t>
                      </a:r>
                      <a:r>
                        <a:rPr lang="en-US" sz="1400" b="1" i="0" u="none" strike="noStrike" dirty="0">
                          <a:solidFill>
                            <a:srgbClr val="000000"/>
                          </a:solidFill>
                          <a:effectLst/>
                          <a:latin typeface="Calibri" panose="020F0502020204030204" pitchFamily="34" charset="0"/>
                        </a:rPr>
                        <a:t> o </a:t>
                      </a:r>
                      <a:r>
                        <a:rPr lang="en-US" sz="1400" b="1" i="0" u="none" strike="noStrike" dirty="0" err="1">
                          <a:solidFill>
                            <a:srgbClr val="000000"/>
                          </a:solidFill>
                          <a:effectLst/>
                          <a:latin typeface="Calibri" panose="020F0502020204030204" pitchFamily="34" charset="0"/>
                        </a:rPr>
                        <a:t>složenosti</a:t>
                      </a:r>
                      <a:endParaRPr lang="en-US" sz="1400" b="1" i="0" u="none" strike="noStrike" dirty="0">
                        <a:solidFill>
                          <a:srgbClr val="000000"/>
                        </a:solidFill>
                        <a:effectLst/>
                        <a:latin typeface="Calibri" panose="020F0502020204030204" pitchFamily="34" charset="0"/>
                      </a:endParaRP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extLst>
                  <a:ext uri="{0D108BD9-81ED-4DB2-BD59-A6C34878D82A}">
                    <a16:rowId xmlns:a16="http://schemas.microsoft.com/office/drawing/2014/main" val="559774184"/>
                  </a:ext>
                </a:extLst>
              </a:tr>
              <a:tr h="361497">
                <a:tc rowSpan="3">
                  <a:txBody>
                    <a:bodyPr/>
                    <a:lstStyle/>
                    <a:p>
                      <a:pPr algn="ctr" fontAlgn="ctr"/>
                      <a:r>
                        <a:rPr lang="pl-PL" sz="1400" b="0" i="0" u="none" strike="noStrike">
                          <a:solidFill>
                            <a:srgbClr val="000000"/>
                          </a:solidFill>
                          <a:effectLst/>
                          <a:latin typeface="Calibri" panose="020F0502020204030204" pitchFamily="34" charset="0"/>
                        </a:rPr>
                        <a:t>Faza1 Priprema za rad na spisu</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Proučavanje spisa </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55</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86</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242</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90</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85</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821483889"/>
                  </a:ext>
                </a:extLst>
              </a:tr>
              <a:tr h="361497">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Proučavanja sudske prakse i materijalnog prava</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44</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90</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151</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67</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73</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694253657"/>
                  </a:ext>
                </a:extLst>
              </a:tr>
              <a:tr h="361497">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Remisorno vraćanje</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40</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23</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43</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145291415"/>
                  </a:ext>
                </a:extLst>
              </a:tr>
              <a:tr h="361497">
                <a:tc rowSpan="2">
                  <a:txBody>
                    <a:bodyPr/>
                    <a:lstStyle/>
                    <a:p>
                      <a:pPr algn="ctr" fontAlgn="ctr"/>
                      <a:r>
                        <a:rPr lang="en-US" sz="1400" b="0" i="0" u="none" strike="noStrike">
                          <a:solidFill>
                            <a:srgbClr val="000000"/>
                          </a:solidFill>
                          <a:effectLst/>
                          <a:latin typeface="Calibri" panose="020F0502020204030204" pitchFamily="34" charset="0"/>
                        </a:rPr>
                        <a:t>Faza2 Vijećanje</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Vijećanje</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16</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30</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90</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20</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28</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909164393"/>
                  </a:ext>
                </a:extLst>
              </a:tr>
              <a:tr h="361497">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Ponovno vijećanje</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830088422"/>
                  </a:ext>
                </a:extLst>
              </a:tr>
              <a:tr h="361497">
                <a:tc>
                  <a:txBody>
                    <a:bodyPr/>
                    <a:lstStyle/>
                    <a:p>
                      <a:pPr algn="ctr" fontAlgn="ctr"/>
                      <a:r>
                        <a:rPr lang="en-US" sz="1400" b="0" i="0" u="none" strike="noStrike">
                          <a:solidFill>
                            <a:srgbClr val="000000"/>
                          </a:solidFill>
                          <a:effectLst/>
                          <a:latin typeface="Calibri" panose="020F0502020204030204" pitchFamily="34" charset="0"/>
                        </a:rPr>
                        <a:t>Faza2 Rasprava</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Ročište za raspravu</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56805803"/>
                  </a:ext>
                </a:extLst>
              </a:tr>
              <a:tr h="361497">
                <a:tc rowSpan="5">
                  <a:txBody>
                    <a:bodyPr/>
                    <a:lstStyle/>
                    <a:p>
                      <a:pPr algn="ctr" fontAlgn="ctr"/>
                      <a:r>
                        <a:rPr lang="en-US" sz="1400" b="0" i="0" u="none" strike="noStrike">
                          <a:solidFill>
                            <a:srgbClr val="000000"/>
                          </a:solidFill>
                          <a:effectLst/>
                          <a:latin typeface="Calibri" panose="020F0502020204030204" pitchFamily="34" charset="0"/>
                        </a:rPr>
                        <a:t>Faza3 Izrada odluke</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Izrada odluke </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73</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137</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210</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86</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100</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46773176"/>
                  </a:ext>
                </a:extLst>
              </a:tr>
              <a:tr h="361497">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Pregled teksta odluke nakon prijepisa </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20</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22</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25</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23</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21</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151421257"/>
                  </a:ext>
                </a:extLst>
              </a:tr>
              <a:tr h="361497">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Ispravak teksta odluke po primjedbama predsjednika vijeća ili evidencije</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39</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40</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69</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40</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874420567"/>
                  </a:ext>
                </a:extLst>
              </a:tr>
              <a:tr h="361497">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Aktivnosti nakon donošenja odluke</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21</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18</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15</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26</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21</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480456394"/>
                  </a:ext>
                </a:extLst>
              </a:tr>
              <a:tr h="361497">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Ostale radnje povodom odluke </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15</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15</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13</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18</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16</a:t>
                      </a:r>
                    </a:p>
                  </a:txBody>
                  <a:tcPr marL="8817" marR="8817" marT="8817"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562560707"/>
                  </a:ext>
                </a:extLst>
              </a:tr>
            </a:tbl>
          </a:graphicData>
        </a:graphic>
      </p:graphicFrame>
      <p:sp>
        <p:nvSpPr>
          <p:cNvPr id="13" name="Rectangle 12">
            <a:extLst>
              <a:ext uri="{FF2B5EF4-FFF2-40B4-BE49-F238E27FC236}">
                <a16:creationId xmlns:a16="http://schemas.microsoft.com/office/drawing/2014/main" id="{05E6E20A-ACFA-4FD6-8A9C-5BBDF92B90F5}"/>
              </a:ext>
            </a:extLst>
          </p:cNvPr>
          <p:cNvSpPr/>
          <p:nvPr/>
        </p:nvSpPr>
        <p:spPr>
          <a:xfrm>
            <a:off x="109137" y="1714143"/>
            <a:ext cx="5072927" cy="400110"/>
          </a:xfrm>
          <a:prstGeom prst="rect">
            <a:avLst/>
          </a:prstGeom>
        </p:spPr>
        <p:txBody>
          <a:bodyPr wrap="none">
            <a:spAutoFit/>
          </a:bodyPr>
          <a:lstStyle/>
          <a:p>
            <a:pPr marL="457200" algn="just"/>
            <a:r>
              <a:rPr lang="hr-HR" sz="2000" dirty="0">
                <a:latin typeface="Calibri" panose="020F0502020204030204" pitchFamily="34" charset="0"/>
                <a:cs typeface="Times New Roman" panose="02020603050405020304" pitchFamily="18" charset="0"/>
              </a:rPr>
              <a:t>Povodom žalbe na prvostupanjska rješenja</a:t>
            </a:r>
          </a:p>
        </p:txBody>
      </p:sp>
    </p:spTree>
    <p:extLst>
      <p:ext uri="{BB962C8B-B14F-4D97-AF65-F5344CB8AC3E}">
        <p14:creationId xmlns:p14="http://schemas.microsoft.com/office/powerpoint/2010/main" val="19563855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457200" y="685800"/>
            <a:ext cx="12344400" cy="1143000"/>
          </a:xfrm>
        </p:spPr>
        <p:txBody>
          <a:bodyPr/>
          <a:lstStyle/>
          <a:p>
            <a:r>
              <a:rPr lang="hr-HR" dirty="0">
                <a:latin typeface="+mj-lt"/>
                <a:cs typeface="IBM Plex Arabic" panose="020B0503050203000203" pitchFamily="34" charset="-78"/>
              </a:rPr>
              <a:t>Županijski – građanski drugostupanjski postupak – rezultati</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2" name="Table 1">
            <a:extLst>
              <a:ext uri="{FF2B5EF4-FFF2-40B4-BE49-F238E27FC236}">
                <a16:creationId xmlns:a16="http://schemas.microsoft.com/office/drawing/2014/main" id="{C5EDE6EC-580D-4E89-9A8C-88600AF15149}"/>
              </a:ext>
            </a:extLst>
          </p:cNvPr>
          <p:cNvGraphicFramePr>
            <a:graphicFrameLocks noGrp="1"/>
          </p:cNvGraphicFramePr>
          <p:nvPr>
            <p:extLst>
              <p:ext uri="{D42A27DB-BD31-4B8C-83A1-F6EECF244321}">
                <p14:modId xmlns:p14="http://schemas.microsoft.com/office/powerpoint/2010/main" val="3561812634"/>
              </p:ext>
            </p:extLst>
          </p:nvPr>
        </p:nvGraphicFramePr>
        <p:xfrm>
          <a:off x="1005840" y="2160652"/>
          <a:ext cx="5890846" cy="5230745"/>
        </p:xfrm>
        <a:graphic>
          <a:graphicData uri="http://schemas.openxmlformats.org/drawingml/2006/table">
            <a:tbl>
              <a:tblPr/>
              <a:tblGrid>
                <a:gridCol w="3173626">
                  <a:extLst>
                    <a:ext uri="{9D8B030D-6E8A-4147-A177-3AD203B41FA5}">
                      <a16:colId xmlns:a16="http://schemas.microsoft.com/office/drawing/2014/main" val="2416344440"/>
                    </a:ext>
                  </a:extLst>
                </a:gridCol>
                <a:gridCol w="679305">
                  <a:extLst>
                    <a:ext uri="{9D8B030D-6E8A-4147-A177-3AD203B41FA5}">
                      <a16:colId xmlns:a16="http://schemas.microsoft.com/office/drawing/2014/main" val="1085455716"/>
                    </a:ext>
                  </a:extLst>
                </a:gridCol>
                <a:gridCol w="679305">
                  <a:extLst>
                    <a:ext uri="{9D8B030D-6E8A-4147-A177-3AD203B41FA5}">
                      <a16:colId xmlns:a16="http://schemas.microsoft.com/office/drawing/2014/main" val="1969239795"/>
                    </a:ext>
                  </a:extLst>
                </a:gridCol>
                <a:gridCol w="679305">
                  <a:extLst>
                    <a:ext uri="{9D8B030D-6E8A-4147-A177-3AD203B41FA5}">
                      <a16:colId xmlns:a16="http://schemas.microsoft.com/office/drawing/2014/main" val="210455445"/>
                    </a:ext>
                  </a:extLst>
                </a:gridCol>
                <a:gridCol w="679305">
                  <a:extLst>
                    <a:ext uri="{9D8B030D-6E8A-4147-A177-3AD203B41FA5}">
                      <a16:colId xmlns:a16="http://schemas.microsoft.com/office/drawing/2014/main" val="1427883358"/>
                    </a:ext>
                  </a:extLst>
                </a:gridCol>
              </a:tblGrid>
              <a:tr h="372029">
                <a:tc>
                  <a:txBody>
                    <a:bodyPr/>
                    <a:lstStyle/>
                    <a:p>
                      <a:pPr algn="ctr" fontAlgn="ctr"/>
                      <a:r>
                        <a:rPr lang="hr-HR" sz="1400" b="1" i="0" u="none" strike="noStrike" dirty="0">
                          <a:solidFill>
                            <a:srgbClr val="000000"/>
                          </a:solidFill>
                          <a:effectLst/>
                          <a:latin typeface="Calibri" panose="020F0502020204030204" pitchFamily="34" charset="0"/>
                        </a:rPr>
                        <a:t>kategorija</a:t>
                      </a:r>
                      <a:endParaRPr lang="en-US" sz="1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minute</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OM </a:t>
                      </a:r>
                      <a:r>
                        <a:rPr lang="en-US" sz="1400" b="1" i="0" u="none" strike="noStrike" dirty="0" err="1">
                          <a:solidFill>
                            <a:srgbClr val="000000"/>
                          </a:solidFill>
                          <a:effectLst/>
                          <a:latin typeface="Calibri" panose="020F0502020204030204" pitchFamily="34" charset="0"/>
                        </a:rPr>
                        <a:t>prije</a:t>
                      </a:r>
                      <a:endParaRPr lang="en-US" sz="1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OM sad</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err="1">
                          <a:solidFill>
                            <a:srgbClr val="000000"/>
                          </a:solidFill>
                          <a:effectLst/>
                          <a:latin typeface="Calibri" panose="020F0502020204030204" pitchFamily="34" charset="0"/>
                        </a:rPr>
                        <a:t>rezultat</a:t>
                      </a:r>
                      <a:endParaRPr lang="en-US" sz="1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extLst>
                  <a:ext uri="{0D108BD9-81ED-4DB2-BD59-A6C34878D82A}">
                    <a16:rowId xmlns:a16="http://schemas.microsoft.com/office/drawing/2014/main" val="94172147"/>
                  </a:ext>
                </a:extLst>
              </a:tr>
              <a:tr h="467679">
                <a:tc>
                  <a:txBody>
                    <a:bodyPr/>
                    <a:lstStyle/>
                    <a:p>
                      <a:pPr algn="ctr" fontAlgn="ctr"/>
                      <a:r>
                        <a:rPr lang="en-US" sz="1400" b="0" i="0" u="none" strike="noStrike" dirty="0" err="1">
                          <a:solidFill>
                            <a:srgbClr val="000000"/>
                          </a:solidFill>
                          <a:effectLst/>
                          <a:latin typeface="Calibri" panose="020F0502020204030204" pitchFamily="34" charset="0"/>
                        </a:rPr>
                        <a:t>Stvarno</a:t>
                      </a:r>
                      <a:r>
                        <a:rPr lang="en-US" sz="1400" b="0" i="0" u="none" strike="noStrike" dirty="0">
                          <a:solidFill>
                            <a:srgbClr val="000000"/>
                          </a:solidFill>
                          <a:effectLst/>
                          <a:latin typeface="Calibri" panose="020F0502020204030204" pitchFamily="34" charset="0"/>
                        </a:rPr>
                        <a:t> - </a:t>
                      </a:r>
                      <a:r>
                        <a:rPr lang="en-US" sz="1400" b="0" i="0" u="none" strike="noStrike" dirty="0" err="1">
                          <a:solidFill>
                            <a:srgbClr val="000000"/>
                          </a:solidFill>
                          <a:effectLst/>
                          <a:latin typeface="Calibri" panose="020F0502020204030204" pitchFamily="34" charset="0"/>
                        </a:rPr>
                        <a:t>Pravo</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vlasništva</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nekretnine</a:t>
                      </a:r>
                      <a:endParaRPr lang="en-U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771</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180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220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137</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701987625"/>
                  </a:ext>
                </a:extLst>
              </a:tr>
              <a:tr h="467679">
                <a:tc>
                  <a:txBody>
                    <a:bodyPr/>
                    <a:lstStyle/>
                    <a:p>
                      <a:pPr algn="ctr" fontAlgn="ctr"/>
                      <a:r>
                        <a:rPr lang="pl-PL" sz="1400" b="0" i="0" u="none" strike="noStrike" dirty="0">
                          <a:solidFill>
                            <a:srgbClr val="000000"/>
                          </a:solidFill>
                          <a:effectLst/>
                          <a:latin typeface="Calibri" panose="020F0502020204030204" pitchFamily="34" charset="0"/>
                        </a:rPr>
                        <a:t>Radno - (prestanak, otkaz, utvrđenje radnog odnosa)</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760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200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220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139</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475925495"/>
                  </a:ext>
                </a:extLst>
              </a:tr>
              <a:tr h="467679">
                <a:tc>
                  <a:txBody>
                    <a:bodyPr/>
                    <a:lstStyle/>
                    <a:p>
                      <a:pPr algn="ctr" fontAlgn="ctr"/>
                      <a:r>
                        <a:rPr lang="en-US" sz="1400" b="0" i="0" u="none" strike="noStrike" dirty="0" err="1">
                          <a:solidFill>
                            <a:srgbClr val="000000"/>
                          </a:solidFill>
                          <a:effectLst/>
                          <a:latin typeface="Calibri" panose="020F0502020204030204" pitchFamily="34" charset="0"/>
                        </a:rPr>
                        <a:t>Obvezno</a:t>
                      </a:r>
                      <a:r>
                        <a:rPr lang="en-US" sz="1400" b="0" i="0" u="none" strike="noStrike" dirty="0">
                          <a:solidFill>
                            <a:srgbClr val="000000"/>
                          </a:solidFill>
                          <a:effectLst/>
                          <a:latin typeface="Calibri" panose="020F0502020204030204" pitchFamily="34" charset="0"/>
                        </a:rPr>
                        <a:t> - </a:t>
                      </a:r>
                      <a:r>
                        <a:rPr lang="en-US" sz="1400" b="0" i="0" u="none" strike="noStrike" dirty="0" err="1">
                          <a:solidFill>
                            <a:srgbClr val="000000"/>
                          </a:solidFill>
                          <a:effectLst/>
                          <a:latin typeface="Calibri" panose="020F0502020204030204" pitchFamily="34" charset="0"/>
                        </a:rPr>
                        <a:t>isplata</a:t>
                      </a:r>
                      <a:endParaRPr lang="en-U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583</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180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220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181</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990884854"/>
                  </a:ext>
                </a:extLst>
              </a:tr>
              <a:tr h="467679">
                <a:tc>
                  <a:txBody>
                    <a:bodyPr/>
                    <a:lstStyle/>
                    <a:p>
                      <a:pPr algn="ctr" fontAlgn="ctr"/>
                      <a:r>
                        <a:rPr lang="en-US" sz="1400" b="0" i="0" u="none" strike="noStrike" dirty="0" err="1">
                          <a:solidFill>
                            <a:srgbClr val="000000"/>
                          </a:solidFill>
                          <a:effectLst/>
                          <a:latin typeface="Calibri" panose="020F0502020204030204" pitchFamily="34" charset="0"/>
                        </a:rPr>
                        <a:t>Naknada</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štete</a:t>
                      </a:r>
                      <a:endParaRPr lang="en-U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532</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240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220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198</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7475861"/>
                  </a:ext>
                </a:extLst>
              </a:tr>
              <a:tr h="467679">
                <a:tc>
                  <a:txBody>
                    <a:bodyPr/>
                    <a:lstStyle/>
                    <a:p>
                      <a:pPr algn="ctr" fontAlgn="ctr"/>
                      <a:r>
                        <a:rPr lang="en-US" sz="1400" b="0" i="0" u="none" strike="noStrike">
                          <a:solidFill>
                            <a:srgbClr val="000000"/>
                          </a:solidFill>
                          <a:effectLst/>
                          <a:latin typeface="Calibri" panose="020F0502020204030204" pitchFamily="34" charset="0"/>
                        </a:rPr>
                        <a:t>Obvezno - ništetnost</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516</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180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220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205</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482033136"/>
                  </a:ext>
                </a:extLst>
              </a:tr>
              <a:tr h="467679">
                <a:tc>
                  <a:txBody>
                    <a:bodyPr/>
                    <a:lstStyle/>
                    <a:p>
                      <a:pPr algn="ctr" fontAlgn="ctr"/>
                      <a:r>
                        <a:rPr lang="en-US" sz="1400" b="0" i="0" u="none" strike="noStrike">
                          <a:solidFill>
                            <a:srgbClr val="000000"/>
                          </a:solidFill>
                          <a:effectLst/>
                          <a:latin typeface="Calibri" panose="020F0502020204030204" pitchFamily="34" charset="0"/>
                        </a:rPr>
                        <a:t>Radno - naknada štete</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397</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180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220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266</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152312966"/>
                  </a:ext>
                </a:extLst>
              </a:tr>
              <a:tr h="467679">
                <a:tc>
                  <a:txBody>
                    <a:bodyPr/>
                    <a:lstStyle/>
                    <a:p>
                      <a:pPr algn="ctr" fontAlgn="ctr"/>
                      <a:r>
                        <a:rPr lang="en-US" sz="1400" b="0" i="0" u="none" strike="noStrike">
                          <a:solidFill>
                            <a:srgbClr val="000000"/>
                          </a:solidFill>
                          <a:effectLst/>
                          <a:latin typeface="Calibri" panose="020F0502020204030204" pitchFamily="34" charset="0"/>
                        </a:rPr>
                        <a:t>Obvezno isplata do 100.000,00 kn</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388</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180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220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272</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13403170"/>
                  </a:ext>
                </a:extLst>
              </a:tr>
              <a:tr h="467679">
                <a:tc>
                  <a:txBody>
                    <a:bodyPr/>
                    <a:lstStyle/>
                    <a:p>
                      <a:pPr algn="ctr" fontAlgn="ctr"/>
                      <a:r>
                        <a:rPr lang="en-US" sz="1400" b="0" i="0" u="none" strike="noStrike">
                          <a:solidFill>
                            <a:srgbClr val="000000"/>
                          </a:solidFill>
                          <a:effectLst/>
                          <a:latin typeface="Calibri" panose="020F0502020204030204" pitchFamily="34" charset="0"/>
                        </a:rPr>
                        <a:t>Uzdržavanje djeteta</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372</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280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220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284</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711834041"/>
                  </a:ext>
                </a:extLst>
              </a:tr>
              <a:tr h="467679">
                <a:tc>
                  <a:txBody>
                    <a:bodyPr/>
                    <a:lstStyle/>
                    <a:p>
                      <a:pPr algn="ctr" fontAlgn="ctr"/>
                      <a:r>
                        <a:rPr lang="en-US" sz="1400" b="0" i="0" u="none" strike="noStrike">
                          <a:solidFill>
                            <a:srgbClr val="000000"/>
                          </a:solidFill>
                          <a:effectLst/>
                          <a:latin typeface="Calibri" panose="020F0502020204030204" pitchFamily="34" charset="0"/>
                        </a:rPr>
                        <a:t>Radno - materijalna davanja (isplata)</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345</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450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220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306</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245166107"/>
                  </a:ext>
                </a:extLst>
              </a:tr>
              <a:tr h="569051">
                <a:tc>
                  <a:txBody>
                    <a:bodyPr/>
                    <a:lstStyle/>
                    <a:p>
                      <a:pPr algn="ctr" fontAlgn="ctr"/>
                      <a:r>
                        <a:rPr lang="en-US" sz="1400" b="0" i="0" u="none" strike="noStrike">
                          <a:solidFill>
                            <a:srgbClr val="000000"/>
                          </a:solidFill>
                          <a:effectLst/>
                          <a:latin typeface="Calibri" panose="020F0502020204030204" pitchFamily="34" charset="0"/>
                        </a:rPr>
                        <a:t>Predmeti proslijeđeni od JB po prigovoru na rješenje o ovrsi na temelju vjerodostojne isprave do 100.000,00 kn</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255</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350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220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414</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049117103"/>
                  </a:ext>
                </a:extLst>
              </a:tr>
            </a:tbl>
          </a:graphicData>
        </a:graphic>
      </p:graphicFrame>
      <p:sp>
        <p:nvSpPr>
          <p:cNvPr id="4" name="Rectangle 3">
            <a:extLst>
              <a:ext uri="{FF2B5EF4-FFF2-40B4-BE49-F238E27FC236}">
                <a16:creationId xmlns:a16="http://schemas.microsoft.com/office/drawing/2014/main" id="{F9ACCBD6-4845-4BF5-AADC-E8581CB94094}"/>
              </a:ext>
            </a:extLst>
          </p:cNvPr>
          <p:cNvSpPr/>
          <p:nvPr/>
        </p:nvSpPr>
        <p:spPr>
          <a:xfrm>
            <a:off x="1325880" y="1514088"/>
            <a:ext cx="5094472" cy="400110"/>
          </a:xfrm>
          <a:prstGeom prst="rect">
            <a:avLst/>
          </a:prstGeom>
        </p:spPr>
        <p:txBody>
          <a:bodyPr wrap="none">
            <a:spAutoFit/>
          </a:bodyPr>
          <a:lstStyle/>
          <a:p>
            <a:pPr marL="457200" algn="just"/>
            <a:r>
              <a:rPr lang="hr-HR" sz="2000" dirty="0">
                <a:latin typeface="Calibri" panose="020F0502020204030204" pitchFamily="34" charset="0"/>
                <a:cs typeface="Times New Roman" panose="02020603050405020304" pitchFamily="18" charset="0"/>
              </a:rPr>
              <a:t>Povodom žalbe na prvostupanjske presude</a:t>
            </a:r>
          </a:p>
        </p:txBody>
      </p:sp>
      <p:graphicFrame>
        <p:nvGraphicFramePr>
          <p:cNvPr id="5" name="Table 4">
            <a:extLst>
              <a:ext uri="{FF2B5EF4-FFF2-40B4-BE49-F238E27FC236}">
                <a16:creationId xmlns:a16="http://schemas.microsoft.com/office/drawing/2014/main" id="{13FC72B8-D8B5-4813-941E-B253AFD0F33F}"/>
              </a:ext>
            </a:extLst>
          </p:cNvPr>
          <p:cNvGraphicFramePr>
            <a:graphicFrameLocks noGrp="1"/>
          </p:cNvGraphicFramePr>
          <p:nvPr>
            <p:extLst>
              <p:ext uri="{D42A27DB-BD31-4B8C-83A1-F6EECF244321}">
                <p14:modId xmlns:p14="http://schemas.microsoft.com/office/powerpoint/2010/main" val="213395628"/>
              </p:ext>
            </p:extLst>
          </p:nvPr>
        </p:nvGraphicFramePr>
        <p:xfrm>
          <a:off x="7932420" y="2190002"/>
          <a:ext cx="3742004" cy="753417"/>
        </p:xfrm>
        <a:graphic>
          <a:graphicData uri="http://schemas.openxmlformats.org/drawingml/2006/table">
            <a:tbl>
              <a:tblPr/>
              <a:tblGrid>
                <a:gridCol w="935501">
                  <a:extLst>
                    <a:ext uri="{9D8B030D-6E8A-4147-A177-3AD203B41FA5}">
                      <a16:colId xmlns:a16="http://schemas.microsoft.com/office/drawing/2014/main" val="3368812302"/>
                    </a:ext>
                  </a:extLst>
                </a:gridCol>
                <a:gridCol w="935501">
                  <a:extLst>
                    <a:ext uri="{9D8B030D-6E8A-4147-A177-3AD203B41FA5}">
                      <a16:colId xmlns:a16="http://schemas.microsoft.com/office/drawing/2014/main" val="3463071405"/>
                    </a:ext>
                  </a:extLst>
                </a:gridCol>
                <a:gridCol w="935501">
                  <a:extLst>
                    <a:ext uri="{9D8B030D-6E8A-4147-A177-3AD203B41FA5}">
                      <a16:colId xmlns:a16="http://schemas.microsoft.com/office/drawing/2014/main" val="1318464505"/>
                    </a:ext>
                  </a:extLst>
                </a:gridCol>
                <a:gridCol w="935501">
                  <a:extLst>
                    <a:ext uri="{9D8B030D-6E8A-4147-A177-3AD203B41FA5}">
                      <a16:colId xmlns:a16="http://schemas.microsoft.com/office/drawing/2014/main" val="917765270"/>
                    </a:ext>
                  </a:extLst>
                </a:gridCol>
              </a:tblGrid>
              <a:tr h="285558">
                <a:tc>
                  <a:txBody>
                    <a:bodyPr/>
                    <a:lstStyle/>
                    <a:p>
                      <a:pPr algn="ctr" fontAlgn="ctr"/>
                      <a:r>
                        <a:rPr lang="en-US" sz="1400" b="1" i="0" u="none" strike="noStrike" dirty="0">
                          <a:solidFill>
                            <a:srgbClr val="000000"/>
                          </a:solidFill>
                          <a:effectLst/>
                          <a:latin typeface="Calibri" panose="020F0502020204030204" pitchFamily="34" charset="0"/>
                        </a:rPr>
                        <a:t>minute</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OM </a:t>
                      </a:r>
                      <a:r>
                        <a:rPr lang="en-US" sz="1400" b="1" i="0" u="none" strike="noStrike" dirty="0" err="1">
                          <a:solidFill>
                            <a:srgbClr val="000000"/>
                          </a:solidFill>
                          <a:effectLst/>
                          <a:latin typeface="Calibri" panose="020F0502020204030204" pitchFamily="34" charset="0"/>
                        </a:rPr>
                        <a:t>prije</a:t>
                      </a:r>
                      <a:endParaRPr lang="en-US" sz="1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OM sad</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en-US" sz="1400" b="1" i="0" u="none" strike="noStrike" dirty="0" err="1">
                          <a:solidFill>
                            <a:srgbClr val="000000"/>
                          </a:solidFill>
                          <a:effectLst/>
                          <a:latin typeface="Calibri" panose="020F0502020204030204" pitchFamily="34" charset="0"/>
                        </a:rPr>
                        <a:t>rezultat</a:t>
                      </a:r>
                      <a:endParaRPr lang="en-US" sz="1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extLst>
                  <a:ext uri="{0D108BD9-81ED-4DB2-BD59-A6C34878D82A}">
                    <a16:rowId xmlns:a16="http://schemas.microsoft.com/office/drawing/2014/main" val="4106159842"/>
                  </a:ext>
                </a:extLst>
              </a:tr>
              <a:tr h="467859">
                <a:tc>
                  <a:txBody>
                    <a:bodyPr/>
                    <a:lstStyle/>
                    <a:p>
                      <a:pPr algn="ctr" fontAlgn="ctr"/>
                      <a:r>
                        <a:rPr lang="en-US" sz="1400" b="0" i="0" u="none" strike="noStrike">
                          <a:solidFill>
                            <a:srgbClr val="000000"/>
                          </a:solidFill>
                          <a:effectLst/>
                          <a:latin typeface="Calibri" panose="020F0502020204030204" pitchFamily="34" charset="0"/>
                        </a:rPr>
                        <a:t>247</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500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300</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428</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722802522"/>
                  </a:ext>
                </a:extLst>
              </a:tr>
            </a:tbl>
          </a:graphicData>
        </a:graphic>
      </p:graphicFrame>
      <p:sp>
        <p:nvSpPr>
          <p:cNvPr id="13" name="Rectangle 12">
            <a:extLst>
              <a:ext uri="{FF2B5EF4-FFF2-40B4-BE49-F238E27FC236}">
                <a16:creationId xmlns:a16="http://schemas.microsoft.com/office/drawing/2014/main" id="{5CFF4CA8-A50F-4FDB-8B9E-E337D7D2531C}"/>
              </a:ext>
            </a:extLst>
          </p:cNvPr>
          <p:cNvSpPr/>
          <p:nvPr/>
        </p:nvSpPr>
        <p:spPr>
          <a:xfrm>
            <a:off x="6907459" y="1514088"/>
            <a:ext cx="5072927" cy="400110"/>
          </a:xfrm>
          <a:prstGeom prst="rect">
            <a:avLst/>
          </a:prstGeom>
        </p:spPr>
        <p:txBody>
          <a:bodyPr wrap="none">
            <a:spAutoFit/>
          </a:bodyPr>
          <a:lstStyle/>
          <a:p>
            <a:pPr marL="457200" algn="just"/>
            <a:r>
              <a:rPr lang="hr-HR" sz="2000" dirty="0">
                <a:latin typeface="Calibri" panose="020F0502020204030204" pitchFamily="34" charset="0"/>
                <a:cs typeface="Times New Roman" panose="02020603050405020304" pitchFamily="18" charset="0"/>
              </a:rPr>
              <a:t>Povodom žalbe na prvostupanjska rješenja</a:t>
            </a:r>
          </a:p>
        </p:txBody>
      </p:sp>
    </p:spTree>
    <p:extLst>
      <p:ext uri="{BB962C8B-B14F-4D97-AF65-F5344CB8AC3E}">
        <p14:creationId xmlns:p14="http://schemas.microsoft.com/office/powerpoint/2010/main" val="21866400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457200" y="685800"/>
            <a:ext cx="12344400" cy="1143000"/>
          </a:xfrm>
        </p:spPr>
        <p:txBody>
          <a:bodyPr/>
          <a:lstStyle/>
          <a:p>
            <a:r>
              <a:rPr lang="hr-HR" dirty="0">
                <a:latin typeface="+mj-lt"/>
                <a:cs typeface="IBM Plex Arabic" panose="020B0503050203000203" pitchFamily="34" charset="-78"/>
              </a:rPr>
              <a:t>Županijski – građanski drugostupanjski postupak – rezultati</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14" name="Chart 13">
            <a:extLst>
              <a:ext uri="{FF2B5EF4-FFF2-40B4-BE49-F238E27FC236}">
                <a16:creationId xmlns:a16="http://schemas.microsoft.com/office/drawing/2014/main" id="{DF375F23-4FFB-4BE4-B56E-C55402A586E4}"/>
              </a:ext>
            </a:extLst>
          </p:cNvPr>
          <p:cNvGraphicFramePr>
            <a:graphicFrameLocks/>
          </p:cNvGraphicFramePr>
          <p:nvPr>
            <p:extLst>
              <p:ext uri="{D42A27DB-BD31-4B8C-83A1-F6EECF244321}">
                <p14:modId xmlns:p14="http://schemas.microsoft.com/office/powerpoint/2010/main" val="15749698"/>
              </p:ext>
            </p:extLst>
          </p:nvPr>
        </p:nvGraphicFramePr>
        <p:xfrm>
          <a:off x="1162092" y="1700353"/>
          <a:ext cx="10185234" cy="56518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079851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457200" y="685800"/>
            <a:ext cx="12344400" cy="1143000"/>
          </a:xfrm>
        </p:spPr>
        <p:txBody>
          <a:bodyPr/>
          <a:lstStyle/>
          <a:p>
            <a:r>
              <a:rPr lang="hr-HR" dirty="0">
                <a:cs typeface="IBM Plex Arabic" panose="020B0503050203000203" pitchFamily="34" charset="-78"/>
              </a:rPr>
              <a:t>Županijski – drugostupanjski građanski postupak – dodatne analize po atributima predmeta</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8" name="Table 7">
            <a:extLst>
              <a:ext uri="{FF2B5EF4-FFF2-40B4-BE49-F238E27FC236}">
                <a16:creationId xmlns:a16="http://schemas.microsoft.com/office/drawing/2014/main" id="{E15EAAFF-5692-4A6F-ADFC-F8F34080F623}"/>
              </a:ext>
            </a:extLst>
          </p:cNvPr>
          <p:cNvGraphicFramePr>
            <a:graphicFrameLocks noGrp="1"/>
          </p:cNvGraphicFramePr>
          <p:nvPr>
            <p:extLst>
              <p:ext uri="{D42A27DB-BD31-4B8C-83A1-F6EECF244321}">
                <p14:modId xmlns:p14="http://schemas.microsoft.com/office/powerpoint/2010/main" val="2972065705"/>
              </p:ext>
            </p:extLst>
          </p:nvPr>
        </p:nvGraphicFramePr>
        <p:xfrm>
          <a:off x="457201" y="2514600"/>
          <a:ext cx="13121643" cy="3611879"/>
        </p:xfrm>
        <a:graphic>
          <a:graphicData uri="http://schemas.openxmlformats.org/drawingml/2006/table">
            <a:tbl>
              <a:tblPr/>
              <a:tblGrid>
                <a:gridCol w="1607790">
                  <a:extLst>
                    <a:ext uri="{9D8B030D-6E8A-4147-A177-3AD203B41FA5}">
                      <a16:colId xmlns:a16="http://schemas.microsoft.com/office/drawing/2014/main" val="52766982"/>
                    </a:ext>
                  </a:extLst>
                </a:gridCol>
                <a:gridCol w="1279317">
                  <a:extLst>
                    <a:ext uri="{9D8B030D-6E8A-4147-A177-3AD203B41FA5}">
                      <a16:colId xmlns:a16="http://schemas.microsoft.com/office/drawing/2014/main" val="1262425301"/>
                    </a:ext>
                  </a:extLst>
                </a:gridCol>
                <a:gridCol w="1279317">
                  <a:extLst>
                    <a:ext uri="{9D8B030D-6E8A-4147-A177-3AD203B41FA5}">
                      <a16:colId xmlns:a16="http://schemas.microsoft.com/office/drawing/2014/main" val="1675331791"/>
                    </a:ext>
                  </a:extLst>
                </a:gridCol>
                <a:gridCol w="1279317">
                  <a:extLst>
                    <a:ext uri="{9D8B030D-6E8A-4147-A177-3AD203B41FA5}">
                      <a16:colId xmlns:a16="http://schemas.microsoft.com/office/drawing/2014/main" val="2715496319"/>
                    </a:ext>
                  </a:extLst>
                </a:gridCol>
                <a:gridCol w="1279317">
                  <a:extLst>
                    <a:ext uri="{9D8B030D-6E8A-4147-A177-3AD203B41FA5}">
                      <a16:colId xmlns:a16="http://schemas.microsoft.com/office/drawing/2014/main" val="758193162"/>
                    </a:ext>
                  </a:extLst>
                </a:gridCol>
                <a:gridCol w="1279317">
                  <a:extLst>
                    <a:ext uri="{9D8B030D-6E8A-4147-A177-3AD203B41FA5}">
                      <a16:colId xmlns:a16="http://schemas.microsoft.com/office/drawing/2014/main" val="2732832204"/>
                    </a:ext>
                  </a:extLst>
                </a:gridCol>
                <a:gridCol w="1279317">
                  <a:extLst>
                    <a:ext uri="{9D8B030D-6E8A-4147-A177-3AD203B41FA5}">
                      <a16:colId xmlns:a16="http://schemas.microsoft.com/office/drawing/2014/main" val="2234188134"/>
                    </a:ext>
                  </a:extLst>
                </a:gridCol>
                <a:gridCol w="1279317">
                  <a:extLst>
                    <a:ext uri="{9D8B030D-6E8A-4147-A177-3AD203B41FA5}">
                      <a16:colId xmlns:a16="http://schemas.microsoft.com/office/drawing/2014/main" val="3800925850"/>
                    </a:ext>
                  </a:extLst>
                </a:gridCol>
                <a:gridCol w="1279317">
                  <a:extLst>
                    <a:ext uri="{9D8B030D-6E8A-4147-A177-3AD203B41FA5}">
                      <a16:colId xmlns:a16="http://schemas.microsoft.com/office/drawing/2014/main" val="1670109395"/>
                    </a:ext>
                  </a:extLst>
                </a:gridCol>
                <a:gridCol w="1279317">
                  <a:extLst>
                    <a:ext uri="{9D8B030D-6E8A-4147-A177-3AD203B41FA5}">
                      <a16:colId xmlns:a16="http://schemas.microsoft.com/office/drawing/2014/main" val="2530654970"/>
                    </a:ext>
                  </a:extLst>
                </a:gridCol>
              </a:tblGrid>
              <a:tr h="1077227">
                <a:tc>
                  <a:txBody>
                    <a:bodyPr/>
                    <a:lstStyle/>
                    <a:p>
                      <a:pPr algn="ctr" fontAlgn="ctr"/>
                      <a:r>
                        <a:rPr lang="hr-HR" sz="1400" b="1" i="0" u="none" strike="noStrike" dirty="0">
                          <a:solidFill>
                            <a:srgbClr val="000000"/>
                          </a:solidFill>
                          <a:effectLst/>
                          <a:latin typeface="Calibri" panose="020F0502020204030204" pitchFamily="34" charset="0"/>
                        </a:rPr>
                        <a:t>Vrsta predmeta</a:t>
                      </a:r>
                      <a:endParaRPr lang="en-US" sz="1400" b="1" i="0" u="none" strike="noStrike" dirty="0">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hr-HR" sz="1400" b="1" i="0" u="none" strike="noStrike" dirty="0">
                          <a:solidFill>
                            <a:srgbClr val="000000"/>
                          </a:solidFill>
                          <a:effectLst/>
                          <a:latin typeface="Calibri" panose="020F0502020204030204" pitchFamily="34" charset="0"/>
                        </a:rPr>
                        <a:t>složenost</a:t>
                      </a:r>
                      <a:endParaRPr lang="en-US" sz="1400" b="1" i="0" u="none" strike="noStrike" dirty="0">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hr-HR" sz="1400" b="1" i="0" u="none" strike="noStrike" dirty="0">
                          <a:solidFill>
                            <a:srgbClr val="000000"/>
                          </a:solidFill>
                          <a:effectLst/>
                          <a:latin typeface="Calibri" panose="020F0502020204030204" pitchFamily="34" charset="0"/>
                        </a:rPr>
                        <a:t>broj predmeta</a:t>
                      </a:r>
                      <a:endParaRPr lang="en-US" sz="1400" b="1" i="0" u="none" strike="noStrike" dirty="0">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hr-HR" sz="1400" b="1" i="0" u="none" strike="noStrike" dirty="0">
                          <a:solidFill>
                            <a:srgbClr val="000000"/>
                          </a:solidFill>
                          <a:effectLst/>
                          <a:latin typeface="Calibri" panose="020F0502020204030204" pitchFamily="34" charset="0"/>
                        </a:rPr>
                        <a:t>prosječno izmjereno trajanje</a:t>
                      </a:r>
                      <a:endParaRPr lang="en-US" sz="1400" b="1" i="0" u="none" strike="noStrike" dirty="0">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hr-HR" sz="1400" b="1" i="0" u="none" strike="noStrike" dirty="0">
                          <a:solidFill>
                            <a:srgbClr val="000000"/>
                          </a:solidFill>
                          <a:effectLst/>
                          <a:latin typeface="Calibri" panose="020F0502020204030204" pitchFamily="34" charset="0"/>
                        </a:rPr>
                        <a:t>trajanje (dani) </a:t>
                      </a:r>
                      <a:br>
                        <a:rPr lang="hr-HR" sz="1400" b="1" i="0" u="none" strike="noStrike" dirty="0">
                          <a:solidFill>
                            <a:srgbClr val="000000"/>
                          </a:solidFill>
                          <a:effectLst/>
                          <a:latin typeface="Calibri" panose="020F0502020204030204" pitchFamily="34" charset="0"/>
                        </a:rPr>
                      </a:br>
                      <a:r>
                        <a:rPr lang="hr-HR" sz="1400" b="1" i="0" u="none" strike="noStrike" dirty="0">
                          <a:solidFill>
                            <a:srgbClr val="000000"/>
                          </a:solidFill>
                          <a:effectLst/>
                          <a:latin typeface="Calibri" panose="020F0502020204030204" pitchFamily="34" charset="0"/>
                        </a:rPr>
                        <a:t>od </a:t>
                      </a:r>
                      <a:r>
                        <a:rPr lang="hr-HR" sz="1400" b="1" i="0" u="none" strike="noStrike" dirty="0" err="1">
                          <a:solidFill>
                            <a:srgbClr val="000000"/>
                          </a:solidFill>
                          <a:effectLst/>
                          <a:latin typeface="Calibri" panose="020F0502020204030204" pitchFamily="34" charset="0"/>
                        </a:rPr>
                        <a:t>poč</a:t>
                      </a:r>
                      <a:r>
                        <a:rPr lang="hr-HR" sz="1400" b="1" i="0" u="none" strike="noStrike" dirty="0">
                          <a:solidFill>
                            <a:srgbClr val="000000"/>
                          </a:solidFill>
                          <a:effectLst/>
                          <a:latin typeface="Calibri" panose="020F0502020204030204" pitchFamily="34" charset="0"/>
                        </a:rPr>
                        <a:t>. postupka </a:t>
                      </a:r>
                      <a:br>
                        <a:rPr lang="hr-HR" sz="1400" b="1" i="0" u="none" strike="noStrike" dirty="0">
                          <a:solidFill>
                            <a:srgbClr val="000000"/>
                          </a:solidFill>
                          <a:effectLst/>
                          <a:latin typeface="Calibri" panose="020F0502020204030204" pitchFamily="34" charset="0"/>
                        </a:rPr>
                      </a:br>
                      <a:r>
                        <a:rPr lang="hr-HR" sz="1400" b="1" i="0" u="none" strike="noStrike" dirty="0">
                          <a:solidFill>
                            <a:srgbClr val="000000"/>
                          </a:solidFill>
                          <a:effectLst/>
                          <a:latin typeface="Calibri" panose="020F0502020204030204" pitchFamily="34" charset="0"/>
                        </a:rPr>
                        <a:t>do rješavanja</a:t>
                      </a:r>
                      <a:endParaRPr lang="en-US" sz="1400" b="1" i="0" u="none" strike="noStrike" dirty="0">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hr-HR" sz="1400" b="1" i="0" u="none" strike="noStrike" dirty="0">
                          <a:solidFill>
                            <a:srgbClr val="000000"/>
                          </a:solidFill>
                          <a:effectLst/>
                          <a:latin typeface="Calibri" panose="020F0502020204030204" pitchFamily="34" charset="0"/>
                        </a:rPr>
                        <a:t>trajanje (dani) </a:t>
                      </a:r>
                      <a:br>
                        <a:rPr lang="hr-HR" sz="1400" b="1" i="0" u="none" strike="noStrike" dirty="0">
                          <a:solidFill>
                            <a:srgbClr val="000000"/>
                          </a:solidFill>
                          <a:effectLst/>
                          <a:latin typeface="Calibri" panose="020F0502020204030204" pitchFamily="34" charset="0"/>
                        </a:rPr>
                      </a:br>
                      <a:r>
                        <a:rPr lang="hr-HR" sz="1400" b="1" i="0" u="none" strike="noStrike" dirty="0">
                          <a:solidFill>
                            <a:srgbClr val="000000"/>
                          </a:solidFill>
                          <a:effectLst/>
                          <a:latin typeface="Calibri" panose="020F0502020204030204" pitchFamily="34" charset="0"/>
                        </a:rPr>
                        <a:t>od  osnivanja </a:t>
                      </a:r>
                      <a:br>
                        <a:rPr lang="hr-HR" sz="1400" b="1" i="0" u="none" strike="noStrike" dirty="0">
                          <a:solidFill>
                            <a:srgbClr val="000000"/>
                          </a:solidFill>
                          <a:effectLst/>
                          <a:latin typeface="Calibri" panose="020F0502020204030204" pitchFamily="34" charset="0"/>
                        </a:rPr>
                      </a:br>
                      <a:r>
                        <a:rPr lang="hr-HR" sz="1400" b="1" i="0" u="none" strike="noStrike" dirty="0">
                          <a:solidFill>
                            <a:srgbClr val="000000"/>
                          </a:solidFill>
                          <a:effectLst/>
                          <a:latin typeface="Calibri" panose="020F0502020204030204" pitchFamily="34" charset="0"/>
                        </a:rPr>
                        <a:t>do rješavanja</a:t>
                      </a:r>
                      <a:endParaRPr lang="en-US" sz="1400" b="1" i="0" u="none" strike="noStrike" dirty="0">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hr-HR" sz="1400" b="1" i="0" u="none" strike="noStrike" dirty="0">
                          <a:solidFill>
                            <a:srgbClr val="000000"/>
                          </a:solidFill>
                          <a:effectLst/>
                          <a:latin typeface="Calibri" panose="020F0502020204030204" pitchFamily="34" charset="0"/>
                        </a:rPr>
                        <a:t> broj stranica odluke kojom je predmet riješen</a:t>
                      </a:r>
                      <a:endParaRPr lang="en-US" sz="1400" b="1" i="0" u="none" strike="noStrike" dirty="0">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hr-HR" sz="1400" b="1" i="0" u="none" strike="noStrike" dirty="0">
                          <a:solidFill>
                            <a:srgbClr val="000000"/>
                          </a:solidFill>
                          <a:effectLst/>
                          <a:latin typeface="Calibri" panose="020F0502020204030204" pitchFamily="34" charset="0"/>
                        </a:rPr>
                        <a:t>VPS</a:t>
                      </a:r>
                      <a:endParaRPr lang="en-US" sz="1400" b="1" i="0" u="none" strike="noStrike" dirty="0">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hr-HR" sz="1400" b="1" i="0" u="none" strike="noStrike" dirty="0">
                          <a:solidFill>
                            <a:srgbClr val="000000"/>
                          </a:solidFill>
                          <a:effectLst/>
                          <a:latin typeface="Calibri" panose="020F0502020204030204" pitchFamily="34" charset="0"/>
                        </a:rPr>
                        <a:t>broj odluka</a:t>
                      </a:r>
                      <a:endParaRPr lang="en-US" sz="1400" b="1" i="0" u="none" strike="noStrike" dirty="0">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hr-HR" sz="1400" b="1" i="0" u="none" strike="noStrike" dirty="0">
                          <a:solidFill>
                            <a:srgbClr val="000000"/>
                          </a:solidFill>
                          <a:effectLst/>
                          <a:latin typeface="Calibri" panose="020F0502020204030204" pitchFamily="34" charset="0"/>
                        </a:rPr>
                        <a:t>broj podnesaka</a:t>
                      </a:r>
                      <a:endParaRPr lang="en-US" sz="1400" b="1" i="0" u="none" strike="noStrike" dirty="0">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extLst>
                  <a:ext uri="{0D108BD9-81ED-4DB2-BD59-A6C34878D82A}">
                    <a16:rowId xmlns:a16="http://schemas.microsoft.com/office/drawing/2014/main" val="1924933777"/>
                  </a:ext>
                </a:extLst>
              </a:tr>
              <a:tr h="422442">
                <a:tc rowSpan="3">
                  <a:txBody>
                    <a:bodyPr/>
                    <a:lstStyle/>
                    <a:p>
                      <a:pPr algn="ctr" fontAlgn="ctr"/>
                      <a:r>
                        <a:rPr lang="hr-HR" sz="1400" b="0" i="0" u="none" strike="noStrike">
                          <a:solidFill>
                            <a:srgbClr val="000000"/>
                          </a:solidFill>
                          <a:effectLst/>
                          <a:latin typeface="Calibri" panose="020F0502020204030204" pitchFamily="34" charset="0"/>
                        </a:rPr>
                        <a:t>Povodom žalbe na prvostupanjske presude</a:t>
                      </a:r>
                      <a:endParaRPr lang="en-US" sz="1400" b="0" i="0" u="none" strike="noStrike">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jednostavan</a:t>
                      </a:r>
                      <a:endParaRPr lang="en-US" sz="1400" b="0" i="0" u="none" strike="noStrike">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69</a:t>
                      </a:r>
                      <a:endParaRPr lang="en-US" sz="1400" b="0" i="0" u="none" strike="noStrike">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196</a:t>
                      </a:r>
                      <a:endParaRPr lang="en-US" sz="1400" b="0" i="0" u="none" strike="noStrike">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dirty="0">
                          <a:solidFill>
                            <a:srgbClr val="000000"/>
                          </a:solidFill>
                          <a:effectLst/>
                          <a:latin typeface="Calibri" panose="020F0502020204030204" pitchFamily="34" charset="0"/>
                        </a:rPr>
                        <a:t>1046</a:t>
                      </a:r>
                      <a:endParaRPr lang="en-US" sz="1400" b="0" i="0" u="none" strike="noStrike" dirty="0">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248</a:t>
                      </a:r>
                      <a:endParaRPr lang="en-US" sz="1400" b="0" i="0" u="none" strike="noStrike">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4</a:t>
                      </a:r>
                      <a:endParaRPr lang="en-US" sz="1400" b="0" i="0" u="none" strike="noStrike">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32030</a:t>
                      </a:r>
                      <a:endParaRPr lang="en-US" sz="1400" b="0" i="0" u="none" strike="noStrike">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1,09</a:t>
                      </a:r>
                      <a:endParaRPr lang="en-US" sz="1400" b="0" i="0" u="none" strike="noStrike">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dirty="0">
                          <a:solidFill>
                            <a:srgbClr val="000000"/>
                          </a:solidFill>
                          <a:effectLst/>
                          <a:latin typeface="Calibri" panose="020F0502020204030204" pitchFamily="34" charset="0"/>
                        </a:rPr>
                        <a:t>1,3</a:t>
                      </a:r>
                      <a:endParaRPr lang="en-US" sz="1400" b="0" i="0" u="none" strike="noStrike" dirty="0">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434676638"/>
                  </a:ext>
                </a:extLst>
              </a:tr>
              <a:tr h="422442">
                <a:tc vMerge="1">
                  <a:txBody>
                    <a:bodyPr/>
                    <a:lstStyle/>
                    <a:p>
                      <a:endParaRPr lang="en-US"/>
                    </a:p>
                  </a:txBody>
                  <a:tcPr/>
                </a:tc>
                <a:tc>
                  <a:txBody>
                    <a:bodyPr/>
                    <a:lstStyle/>
                    <a:p>
                      <a:pPr algn="ctr" fontAlgn="ctr"/>
                      <a:r>
                        <a:rPr lang="hr-HR" sz="1400" b="0" i="0" u="none" strike="noStrike">
                          <a:solidFill>
                            <a:srgbClr val="000000"/>
                          </a:solidFill>
                          <a:effectLst/>
                          <a:latin typeface="Calibri" panose="020F0502020204030204" pitchFamily="34" charset="0"/>
                        </a:rPr>
                        <a:t>srednje složen</a:t>
                      </a:r>
                      <a:endParaRPr lang="en-US" sz="1400" b="0" i="0" u="none" strike="noStrike">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131</a:t>
                      </a:r>
                      <a:endParaRPr lang="en-US" sz="1400" b="0" i="0" u="none" strike="noStrike">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425</a:t>
                      </a:r>
                      <a:endParaRPr lang="en-US" sz="1400" b="0" i="0" u="none" strike="noStrike">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dirty="0">
                          <a:solidFill>
                            <a:srgbClr val="000000"/>
                          </a:solidFill>
                          <a:effectLst/>
                          <a:latin typeface="Calibri" panose="020F0502020204030204" pitchFamily="34" charset="0"/>
                        </a:rPr>
                        <a:t>1686</a:t>
                      </a:r>
                      <a:endParaRPr lang="en-US" sz="1400" b="0" i="0" u="none" strike="noStrike" dirty="0">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276</a:t>
                      </a:r>
                      <a:endParaRPr lang="en-US" sz="1400" b="0" i="0" u="none" strike="noStrike">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4</a:t>
                      </a:r>
                      <a:endParaRPr lang="en-US" sz="1400" b="0" i="0" u="none" strike="noStrike">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dirty="0">
                          <a:solidFill>
                            <a:srgbClr val="000000"/>
                          </a:solidFill>
                          <a:effectLst/>
                          <a:latin typeface="Calibri" panose="020F0502020204030204" pitchFamily="34" charset="0"/>
                        </a:rPr>
                        <a:t>45227</a:t>
                      </a:r>
                      <a:endParaRPr lang="en-US" sz="1400" b="0" i="0" u="none" strike="noStrike" dirty="0">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1,11</a:t>
                      </a:r>
                      <a:endParaRPr lang="en-US" sz="1400" b="0" i="0" u="none" strike="noStrike">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dirty="0">
                          <a:solidFill>
                            <a:srgbClr val="000000"/>
                          </a:solidFill>
                          <a:effectLst/>
                          <a:latin typeface="Calibri" panose="020F0502020204030204" pitchFamily="34" charset="0"/>
                        </a:rPr>
                        <a:t>1,45</a:t>
                      </a:r>
                      <a:endParaRPr lang="en-US" sz="1400" b="0" i="0" u="none" strike="noStrike" dirty="0">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748499981"/>
                  </a:ext>
                </a:extLst>
              </a:tr>
              <a:tr h="422442">
                <a:tc vMerge="1">
                  <a:txBody>
                    <a:bodyPr/>
                    <a:lstStyle/>
                    <a:p>
                      <a:endParaRPr lang="en-US"/>
                    </a:p>
                  </a:txBody>
                  <a:tcPr/>
                </a:tc>
                <a:tc>
                  <a:txBody>
                    <a:bodyPr/>
                    <a:lstStyle/>
                    <a:p>
                      <a:pPr algn="ctr" fontAlgn="ctr"/>
                      <a:r>
                        <a:rPr lang="hr-HR" sz="1400" b="0" i="0" u="none" strike="noStrike" dirty="0">
                          <a:solidFill>
                            <a:srgbClr val="000000"/>
                          </a:solidFill>
                          <a:effectLst/>
                          <a:latin typeface="Calibri" panose="020F0502020204030204" pitchFamily="34" charset="0"/>
                        </a:rPr>
                        <a:t>složen</a:t>
                      </a:r>
                      <a:endParaRPr lang="en-US" sz="1400" b="0" i="0" u="none" strike="noStrike" dirty="0">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dirty="0">
                          <a:solidFill>
                            <a:srgbClr val="000000"/>
                          </a:solidFill>
                          <a:effectLst/>
                          <a:latin typeface="Calibri" panose="020F0502020204030204" pitchFamily="34" charset="0"/>
                        </a:rPr>
                        <a:t>116</a:t>
                      </a:r>
                      <a:endParaRPr lang="en-US" sz="1400" b="0" i="0" u="none" strike="noStrike" dirty="0">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dirty="0">
                          <a:solidFill>
                            <a:srgbClr val="000000"/>
                          </a:solidFill>
                          <a:effectLst/>
                          <a:latin typeface="Calibri" panose="020F0502020204030204" pitchFamily="34" charset="0"/>
                        </a:rPr>
                        <a:t>783</a:t>
                      </a:r>
                      <a:endParaRPr lang="en-US" sz="1400" b="0" i="0" u="none" strike="noStrike" dirty="0">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7E1F2"/>
                    </a:solidFill>
                  </a:tcPr>
                </a:tc>
                <a:tc>
                  <a:txBody>
                    <a:bodyPr/>
                    <a:lstStyle/>
                    <a:p>
                      <a:pPr algn="ctr" fontAlgn="ctr"/>
                      <a:r>
                        <a:rPr lang="hr-HR" sz="1400" b="0" i="0" u="none" strike="noStrike" dirty="0">
                          <a:solidFill>
                            <a:srgbClr val="000000"/>
                          </a:solidFill>
                          <a:effectLst/>
                          <a:latin typeface="Calibri" panose="020F0502020204030204" pitchFamily="34" charset="0"/>
                        </a:rPr>
                        <a:t>2980</a:t>
                      </a:r>
                      <a:endParaRPr lang="en-US" sz="1400" b="0" i="0" u="none" strike="noStrike" dirty="0">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7E1F2"/>
                    </a:solidFill>
                  </a:tcPr>
                </a:tc>
                <a:tc>
                  <a:txBody>
                    <a:bodyPr/>
                    <a:lstStyle/>
                    <a:p>
                      <a:pPr algn="ctr" fontAlgn="ctr"/>
                      <a:r>
                        <a:rPr lang="hr-HR" sz="1400" b="0" i="0" u="none" strike="noStrike" dirty="0">
                          <a:solidFill>
                            <a:srgbClr val="000000"/>
                          </a:solidFill>
                          <a:effectLst/>
                          <a:latin typeface="Calibri" panose="020F0502020204030204" pitchFamily="34" charset="0"/>
                        </a:rPr>
                        <a:t>363</a:t>
                      </a:r>
                      <a:endParaRPr lang="en-US" sz="1400" b="0" i="0" u="none" strike="noStrike" dirty="0">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7E1F2"/>
                    </a:solidFill>
                  </a:tcPr>
                </a:tc>
                <a:tc>
                  <a:txBody>
                    <a:bodyPr/>
                    <a:lstStyle/>
                    <a:p>
                      <a:pPr algn="ctr" fontAlgn="ctr"/>
                      <a:r>
                        <a:rPr lang="hr-HR" sz="1400" b="0" i="0" u="none" strike="noStrike" dirty="0">
                          <a:solidFill>
                            <a:srgbClr val="000000"/>
                          </a:solidFill>
                          <a:effectLst/>
                          <a:latin typeface="Calibri" panose="020F0502020204030204" pitchFamily="34" charset="0"/>
                        </a:rPr>
                        <a:t>6</a:t>
                      </a:r>
                      <a:endParaRPr lang="en-US" sz="1400" b="0" i="0" u="none" strike="noStrike" dirty="0">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7E1F2"/>
                    </a:solidFill>
                  </a:tcPr>
                </a:tc>
                <a:tc>
                  <a:txBody>
                    <a:bodyPr/>
                    <a:lstStyle/>
                    <a:p>
                      <a:pPr algn="ctr" fontAlgn="ctr"/>
                      <a:r>
                        <a:rPr lang="hr-HR" sz="1400" b="0" i="0" u="none" strike="noStrike" dirty="0">
                          <a:solidFill>
                            <a:srgbClr val="000000"/>
                          </a:solidFill>
                          <a:effectLst/>
                          <a:latin typeface="Calibri" panose="020F0502020204030204" pitchFamily="34" charset="0"/>
                        </a:rPr>
                        <a:t>248956</a:t>
                      </a:r>
                      <a:endParaRPr lang="en-US" sz="1400" b="0" i="0" u="none" strike="noStrike" dirty="0">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7E1F2"/>
                    </a:solidFill>
                  </a:tcPr>
                </a:tc>
                <a:tc>
                  <a:txBody>
                    <a:bodyPr/>
                    <a:lstStyle/>
                    <a:p>
                      <a:pPr algn="ctr" fontAlgn="ctr"/>
                      <a:r>
                        <a:rPr lang="hr-HR" sz="1400" b="0" i="0" u="none" strike="noStrike" dirty="0">
                          <a:solidFill>
                            <a:srgbClr val="000000"/>
                          </a:solidFill>
                          <a:effectLst/>
                          <a:latin typeface="Calibri" panose="020F0502020204030204" pitchFamily="34" charset="0"/>
                        </a:rPr>
                        <a:t>1,27</a:t>
                      </a:r>
                      <a:endParaRPr lang="en-US" sz="1400" b="0" i="0" u="none" strike="noStrike" dirty="0">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7E1F2"/>
                    </a:solidFill>
                  </a:tcPr>
                </a:tc>
                <a:tc>
                  <a:txBody>
                    <a:bodyPr/>
                    <a:lstStyle/>
                    <a:p>
                      <a:pPr algn="ctr" fontAlgn="ctr"/>
                      <a:r>
                        <a:rPr lang="hr-HR" sz="1400" b="0" i="0" u="none" strike="noStrike" dirty="0">
                          <a:solidFill>
                            <a:srgbClr val="000000"/>
                          </a:solidFill>
                          <a:effectLst/>
                          <a:latin typeface="Calibri" panose="020F0502020204030204" pitchFamily="34" charset="0"/>
                        </a:rPr>
                        <a:t>1,54</a:t>
                      </a:r>
                      <a:endParaRPr lang="en-US" sz="1400" b="0" i="0" u="none" strike="noStrike" dirty="0">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7E1F2"/>
                    </a:solidFill>
                  </a:tcPr>
                </a:tc>
                <a:extLst>
                  <a:ext uri="{0D108BD9-81ED-4DB2-BD59-A6C34878D82A}">
                    <a16:rowId xmlns:a16="http://schemas.microsoft.com/office/drawing/2014/main" val="4190731373"/>
                  </a:ext>
                </a:extLst>
              </a:tr>
              <a:tr h="422442">
                <a:tc rowSpan="3">
                  <a:txBody>
                    <a:bodyPr/>
                    <a:lstStyle/>
                    <a:p>
                      <a:pPr algn="ctr" fontAlgn="ctr"/>
                      <a:r>
                        <a:rPr lang="hr-HR" sz="1400" b="0" i="0" u="none" strike="noStrike">
                          <a:solidFill>
                            <a:srgbClr val="000000"/>
                          </a:solidFill>
                          <a:effectLst/>
                          <a:latin typeface="Calibri" panose="020F0502020204030204" pitchFamily="34" charset="0"/>
                        </a:rPr>
                        <a:t>Povodom žalbe na rješenja</a:t>
                      </a:r>
                      <a:endParaRPr lang="en-US" sz="1400" b="0" i="0" u="none" strike="noStrike">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dirty="0">
                          <a:solidFill>
                            <a:srgbClr val="000000"/>
                          </a:solidFill>
                          <a:effectLst/>
                          <a:latin typeface="Calibri" panose="020F0502020204030204" pitchFamily="34" charset="0"/>
                        </a:rPr>
                        <a:t>jednostavan</a:t>
                      </a:r>
                      <a:endParaRPr lang="en-US" sz="1400" b="0" i="0" u="none" strike="noStrike" dirty="0">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dirty="0">
                          <a:solidFill>
                            <a:srgbClr val="000000"/>
                          </a:solidFill>
                          <a:effectLst/>
                          <a:latin typeface="Calibri" panose="020F0502020204030204" pitchFamily="34" charset="0"/>
                        </a:rPr>
                        <a:t>98</a:t>
                      </a:r>
                      <a:endParaRPr lang="en-US" sz="1400" b="0" i="0" u="none" strike="noStrike" dirty="0">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175</a:t>
                      </a:r>
                      <a:endParaRPr lang="en-US" sz="1400" b="0" i="0" u="none" strike="noStrike">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dirty="0">
                          <a:solidFill>
                            <a:srgbClr val="000000"/>
                          </a:solidFill>
                          <a:effectLst/>
                          <a:latin typeface="Calibri" panose="020F0502020204030204" pitchFamily="34" charset="0"/>
                        </a:rPr>
                        <a:t>1503</a:t>
                      </a:r>
                      <a:endParaRPr lang="en-US" sz="1400" b="0" i="0" u="none" strike="noStrike" dirty="0">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153</a:t>
                      </a:r>
                      <a:endParaRPr lang="en-US" sz="1400" b="0" i="0" u="none" strike="noStrike">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3</a:t>
                      </a:r>
                      <a:endParaRPr lang="en-US" sz="1400" b="0" i="0" u="none" strike="noStrike">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392418</a:t>
                      </a:r>
                      <a:endParaRPr lang="en-US" sz="1400" b="0" i="0" u="none" strike="noStrike">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1,08</a:t>
                      </a:r>
                      <a:endParaRPr lang="en-US" sz="1400" b="0" i="0" u="none" strike="noStrike">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dirty="0">
                          <a:solidFill>
                            <a:srgbClr val="000000"/>
                          </a:solidFill>
                          <a:effectLst/>
                          <a:latin typeface="Calibri" panose="020F0502020204030204" pitchFamily="34" charset="0"/>
                        </a:rPr>
                        <a:t>1,33</a:t>
                      </a:r>
                      <a:endParaRPr lang="en-US" sz="1400" b="0" i="0" u="none" strike="noStrike" dirty="0">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4092073503"/>
                  </a:ext>
                </a:extLst>
              </a:tr>
              <a:tr h="422442">
                <a:tc vMerge="1">
                  <a:txBody>
                    <a:bodyPr/>
                    <a:lstStyle/>
                    <a:p>
                      <a:endParaRPr lang="en-US"/>
                    </a:p>
                  </a:txBody>
                  <a:tcPr/>
                </a:tc>
                <a:tc>
                  <a:txBody>
                    <a:bodyPr/>
                    <a:lstStyle/>
                    <a:p>
                      <a:pPr algn="ctr" fontAlgn="ctr"/>
                      <a:r>
                        <a:rPr lang="hr-HR" sz="1400" b="0" i="0" u="none" strike="noStrike">
                          <a:solidFill>
                            <a:srgbClr val="000000"/>
                          </a:solidFill>
                          <a:effectLst/>
                          <a:latin typeface="Calibri" panose="020F0502020204030204" pitchFamily="34" charset="0"/>
                        </a:rPr>
                        <a:t>srednje složen</a:t>
                      </a:r>
                      <a:endParaRPr lang="en-US" sz="1400" b="0" i="0" u="none" strike="noStrike">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60</a:t>
                      </a:r>
                      <a:endParaRPr lang="en-US" sz="1400" b="0" i="0" u="none" strike="noStrike">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317</a:t>
                      </a:r>
                      <a:endParaRPr lang="en-US" sz="1400" b="0" i="0" u="none" strike="noStrike">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dirty="0">
                          <a:solidFill>
                            <a:srgbClr val="000000"/>
                          </a:solidFill>
                          <a:effectLst/>
                          <a:latin typeface="Calibri" panose="020F0502020204030204" pitchFamily="34" charset="0"/>
                        </a:rPr>
                        <a:t>1593</a:t>
                      </a:r>
                      <a:endParaRPr lang="en-US" sz="1400" b="0" i="0" u="none" strike="noStrike" dirty="0">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155</a:t>
                      </a:r>
                      <a:endParaRPr lang="en-US" sz="1400" b="0" i="0" u="none" strike="noStrike">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3</a:t>
                      </a:r>
                      <a:endParaRPr lang="en-US" sz="1400" b="0" i="0" u="none" strike="noStrike">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78608</a:t>
                      </a:r>
                      <a:endParaRPr lang="en-US" sz="1400" b="0" i="0" u="none" strike="noStrike">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1,17</a:t>
                      </a:r>
                      <a:endParaRPr lang="en-US" sz="1400" b="0" i="0" u="none" strike="noStrike">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dirty="0">
                          <a:solidFill>
                            <a:srgbClr val="000000"/>
                          </a:solidFill>
                          <a:effectLst/>
                          <a:latin typeface="Calibri" panose="020F0502020204030204" pitchFamily="34" charset="0"/>
                        </a:rPr>
                        <a:t>1,17</a:t>
                      </a:r>
                      <a:endParaRPr lang="en-US" sz="1400" b="0" i="0" u="none" strike="noStrike" dirty="0">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627873492"/>
                  </a:ext>
                </a:extLst>
              </a:tr>
              <a:tr h="422442">
                <a:tc vMerge="1">
                  <a:txBody>
                    <a:bodyPr/>
                    <a:lstStyle/>
                    <a:p>
                      <a:endParaRPr lang="en-US"/>
                    </a:p>
                  </a:txBody>
                  <a:tcPr/>
                </a:tc>
                <a:tc>
                  <a:txBody>
                    <a:bodyPr/>
                    <a:lstStyle/>
                    <a:p>
                      <a:pPr algn="ctr" fontAlgn="ctr"/>
                      <a:r>
                        <a:rPr lang="hr-HR" sz="1400" b="0" i="0" u="none" strike="noStrike">
                          <a:solidFill>
                            <a:srgbClr val="000000"/>
                          </a:solidFill>
                          <a:effectLst/>
                          <a:latin typeface="Calibri" panose="020F0502020204030204" pitchFamily="34" charset="0"/>
                        </a:rPr>
                        <a:t>složen</a:t>
                      </a:r>
                      <a:endParaRPr lang="en-US" sz="1400" b="0" i="0" u="none" strike="noStrike">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panose="020F0502020204030204" pitchFamily="34" charset="0"/>
                        </a:rPr>
                        <a:t>9</a:t>
                      </a:r>
                      <a:endParaRPr lang="en-US" sz="1400" b="0" i="0" u="none" strike="noStrike">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dirty="0">
                          <a:solidFill>
                            <a:srgbClr val="000000"/>
                          </a:solidFill>
                          <a:effectLst/>
                          <a:latin typeface="Calibri" panose="020F0502020204030204" pitchFamily="34" charset="0"/>
                        </a:rPr>
                        <a:t>534</a:t>
                      </a:r>
                      <a:endParaRPr lang="en-US" sz="1400" b="0" i="0" u="none" strike="noStrike" dirty="0">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dirty="0">
                          <a:solidFill>
                            <a:srgbClr val="000000"/>
                          </a:solidFill>
                          <a:effectLst/>
                          <a:latin typeface="Calibri" panose="020F0502020204030204" pitchFamily="34" charset="0"/>
                        </a:rPr>
                        <a:t>1900</a:t>
                      </a:r>
                      <a:endParaRPr lang="en-US" sz="1400" b="0" i="0" u="none" strike="noStrike" dirty="0">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dirty="0">
                          <a:solidFill>
                            <a:srgbClr val="000000"/>
                          </a:solidFill>
                          <a:effectLst/>
                          <a:latin typeface="Calibri" panose="020F0502020204030204" pitchFamily="34" charset="0"/>
                        </a:rPr>
                        <a:t>133</a:t>
                      </a:r>
                      <a:endParaRPr lang="en-US" sz="1400" b="0" i="0" u="none" strike="noStrike" dirty="0">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dirty="0">
                          <a:solidFill>
                            <a:srgbClr val="000000"/>
                          </a:solidFill>
                          <a:effectLst/>
                          <a:latin typeface="Calibri" panose="020F0502020204030204" pitchFamily="34" charset="0"/>
                        </a:rPr>
                        <a:t>3</a:t>
                      </a:r>
                      <a:endParaRPr lang="en-US" sz="1400" b="0" i="0" u="none" strike="noStrike" dirty="0">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dirty="0">
                          <a:solidFill>
                            <a:srgbClr val="000000"/>
                          </a:solidFill>
                          <a:effectLst/>
                          <a:latin typeface="Calibri" panose="020F0502020204030204" pitchFamily="34" charset="0"/>
                        </a:rPr>
                        <a:t>8117417</a:t>
                      </a:r>
                      <a:endParaRPr lang="en-US" sz="1400" b="0" i="0" u="none" strike="noStrike" dirty="0">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dirty="0">
                          <a:solidFill>
                            <a:srgbClr val="000000"/>
                          </a:solidFill>
                          <a:effectLst/>
                          <a:latin typeface="Calibri" panose="020F0502020204030204" pitchFamily="34" charset="0"/>
                        </a:rPr>
                        <a:t>1,33</a:t>
                      </a:r>
                      <a:endParaRPr lang="en-US" sz="1400" b="0" i="0" u="none" strike="noStrike" dirty="0">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dirty="0">
                          <a:solidFill>
                            <a:srgbClr val="000000"/>
                          </a:solidFill>
                          <a:effectLst/>
                          <a:latin typeface="Calibri" panose="020F0502020204030204" pitchFamily="34" charset="0"/>
                        </a:rPr>
                        <a:t>1,56</a:t>
                      </a:r>
                      <a:endParaRPr lang="en-US" sz="1400" b="0" i="0" u="none" strike="noStrike" dirty="0">
                        <a:solidFill>
                          <a:srgbClr val="000000"/>
                        </a:solidFill>
                        <a:effectLst/>
                        <a:latin typeface="Calibri" panose="020F0502020204030204" pitchFamily="34" charset="0"/>
                      </a:endParaRPr>
                    </a:p>
                  </a:txBody>
                  <a:tcPr marL="6505" marR="6505" marT="650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572250104"/>
                  </a:ext>
                </a:extLst>
              </a:tr>
            </a:tbl>
          </a:graphicData>
        </a:graphic>
      </p:graphicFrame>
    </p:spTree>
    <p:extLst>
      <p:ext uri="{BB962C8B-B14F-4D97-AF65-F5344CB8AC3E}">
        <p14:creationId xmlns:p14="http://schemas.microsoft.com/office/powerpoint/2010/main" val="28255370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sp>
        <p:nvSpPr>
          <p:cNvPr id="21" name="Content Placeholder 12">
            <a:extLst>
              <a:ext uri="{FF2B5EF4-FFF2-40B4-BE49-F238E27FC236}">
                <a16:creationId xmlns:a16="http://schemas.microsoft.com/office/drawing/2014/main" id="{1ADDA321-5AA8-4CDB-A31C-E3B22F291C77}"/>
              </a:ext>
            </a:extLst>
          </p:cNvPr>
          <p:cNvSpPr txBox="1">
            <a:spLocks/>
          </p:cNvSpPr>
          <p:nvPr/>
        </p:nvSpPr>
        <p:spPr>
          <a:xfrm>
            <a:off x="1695878" y="1280160"/>
            <a:ext cx="11238643" cy="5094070"/>
          </a:xfrm>
          <a:prstGeom prst="rect">
            <a:avLst/>
          </a:prstGeom>
        </p:spPr>
        <p:txBody>
          <a:bodyPr anchor="ctr"/>
          <a:lstStyle>
            <a:lvl1pPr marL="0" indent="0" algn="l" defTabSz="685800" rtl="0" eaLnBrk="1" latinLnBrk="0" hangingPunct="1">
              <a:lnSpc>
                <a:spcPct val="105000"/>
              </a:lnSpc>
              <a:spcBef>
                <a:spcPts val="750"/>
              </a:spcBef>
              <a:buFontTx/>
              <a:buNone/>
              <a:tabLst/>
              <a:defRPr sz="1300" b="0" i="0" kern="1200">
                <a:solidFill>
                  <a:schemeClr val="tx1"/>
                </a:solidFill>
                <a:latin typeface="IBM Plex Sans" charset="0"/>
                <a:ea typeface="IBM Plex Sans" charset="0"/>
                <a:cs typeface="IBM Plex Sans" charset="0"/>
              </a:defRPr>
            </a:lvl1pPr>
            <a:lvl2pPr marL="142875" indent="-142875" algn="l" defTabSz="685800" rtl="0" eaLnBrk="1" latinLnBrk="0" hangingPunct="1">
              <a:lnSpc>
                <a:spcPct val="105000"/>
              </a:lnSpc>
              <a:spcBef>
                <a:spcPts val="625"/>
              </a:spcBef>
              <a:buFont typeface="LucidaGrande" charset="0"/>
              <a:buChar char="-"/>
              <a:defRPr sz="1300" b="0" i="0" kern="1200">
                <a:solidFill>
                  <a:schemeClr val="tx1"/>
                </a:solidFill>
                <a:latin typeface="IBM Plex Sans" charset="0"/>
                <a:ea typeface="IBM Plex Sans" charset="0"/>
                <a:cs typeface="IBM Plex Sans" charset="0"/>
              </a:defRPr>
            </a:lvl2pPr>
            <a:lvl3pPr marL="285750" indent="-142875" algn="l" defTabSz="685800" rtl="0" eaLnBrk="1" latinLnBrk="0" hangingPunct="1">
              <a:lnSpc>
                <a:spcPct val="105000"/>
              </a:lnSpc>
              <a:spcBef>
                <a:spcPts val="0"/>
              </a:spcBef>
              <a:buSzPct val="80000"/>
              <a:buFont typeface="Arial" panose="020B0604020202020204" pitchFamily="34" charset="0"/>
              <a:buChar char="•"/>
              <a:defRPr sz="1300" b="0" i="0" kern="1200">
                <a:solidFill>
                  <a:schemeClr val="tx1"/>
                </a:solidFill>
                <a:latin typeface="IBM Plex Sans" charset="0"/>
                <a:ea typeface="IBM Plex Sans" charset="0"/>
                <a:cs typeface="IBM Plex Sans" charset="0"/>
              </a:defRPr>
            </a:lvl3pPr>
            <a:lvl4pPr marL="428625" indent="-142875" algn="l" defTabSz="685800" rtl="0" eaLnBrk="1" latinLnBrk="0" hangingPunct="1">
              <a:lnSpc>
                <a:spcPct val="105000"/>
              </a:lnSpc>
              <a:spcBef>
                <a:spcPts val="0"/>
              </a:spcBef>
              <a:buFont typeface=".AppleSystemUIFont" charset="-120"/>
              <a:buChar char="–"/>
              <a:defRPr sz="1300" b="0" i="0" kern="1200">
                <a:solidFill>
                  <a:schemeClr val="tx1"/>
                </a:solidFill>
                <a:latin typeface="IBM Plex Sans" charset="0"/>
                <a:ea typeface="IBM Plex Sans" charset="0"/>
                <a:cs typeface="IBM Plex Sans" charset="0"/>
              </a:defRPr>
            </a:lvl4pPr>
            <a:lvl5pPr marL="571500" indent="-142875" algn="l" defTabSz="685800" rtl="0" eaLnBrk="1" latinLnBrk="0" hangingPunct="1">
              <a:lnSpc>
                <a:spcPct val="105000"/>
              </a:lnSpc>
              <a:spcBef>
                <a:spcPts val="0"/>
              </a:spcBef>
              <a:buSzPct val="80000"/>
              <a:buFont typeface="Arial" panose="020B0604020202020204" pitchFamily="34" charset="0"/>
              <a:buChar char="•"/>
              <a:defRPr sz="1300" b="0" i="0" kern="1200">
                <a:solidFill>
                  <a:schemeClr val="tx1"/>
                </a:solidFill>
                <a:latin typeface="IBM Plex Sans" charset="0"/>
                <a:ea typeface="IBM Plex Sans" charset="0"/>
                <a:cs typeface="IBM Plex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a:spcBef>
                <a:spcPts val="480"/>
              </a:spcBef>
              <a:defRPr/>
            </a:pPr>
            <a:r>
              <a:rPr lang="hr-HR" sz="5000" dirty="0">
                <a:solidFill>
                  <a:srgbClr val="000000"/>
                </a:solidFill>
                <a:latin typeface="+mn-lt"/>
              </a:rPr>
              <a:t>Visoki upravni sud</a:t>
            </a:r>
            <a:endParaRPr lang="en-US" sz="5000" dirty="0">
              <a:solidFill>
                <a:srgbClr val="000000"/>
              </a:solidFill>
            </a:endParaRPr>
          </a:p>
        </p:txBody>
      </p:sp>
    </p:spTree>
    <p:extLst>
      <p:ext uri="{BB962C8B-B14F-4D97-AF65-F5344CB8AC3E}">
        <p14:creationId xmlns:p14="http://schemas.microsoft.com/office/powerpoint/2010/main" val="30881192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457200" y="685800"/>
            <a:ext cx="12344400" cy="1143000"/>
          </a:xfrm>
        </p:spPr>
        <p:txBody>
          <a:bodyPr/>
          <a:lstStyle/>
          <a:p>
            <a:r>
              <a:rPr lang="hr-HR" dirty="0">
                <a:latin typeface="+mj-lt"/>
                <a:cs typeface="IBM Plex Arabic" panose="020B0503050203000203" pitchFamily="34" charset="-78"/>
              </a:rPr>
              <a:t>Visoki upravni sud – opći podaci</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4" name="Table 3">
            <a:extLst>
              <a:ext uri="{FF2B5EF4-FFF2-40B4-BE49-F238E27FC236}">
                <a16:creationId xmlns:a16="http://schemas.microsoft.com/office/drawing/2014/main" id="{533D8849-3F0E-41FC-9B78-455D1C571D4B}"/>
              </a:ext>
            </a:extLst>
          </p:cNvPr>
          <p:cNvGraphicFramePr>
            <a:graphicFrameLocks noGrp="1"/>
          </p:cNvGraphicFramePr>
          <p:nvPr>
            <p:extLst>
              <p:ext uri="{D42A27DB-BD31-4B8C-83A1-F6EECF244321}">
                <p14:modId xmlns:p14="http://schemas.microsoft.com/office/powerpoint/2010/main" val="1500148619"/>
              </p:ext>
            </p:extLst>
          </p:nvPr>
        </p:nvGraphicFramePr>
        <p:xfrm>
          <a:off x="594360" y="1665736"/>
          <a:ext cx="13075921" cy="2614509"/>
        </p:xfrm>
        <a:graphic>
          <a:graphicData uri="http://schemas.openxmlformats.org/drawingml/2006/table">
            <a:tbl>
              <a:tblPr/>
              <a:tblGrid>
                <a:gridCol w="2012545">
                  <a:extLst>
                    <a:ext uri="{9D8B030D-6E8A-4147-A177-3AD203B41FA5}">
                      <a16:colId xmlns:a16="http://schemas.microsoft.com/office/drawing/2014/main" val="706562332"/>
                    </a:ext>
                  </a:extLst>
                </a:gridCol>
                <a:gridCol w="1229264">
                  <a:extLst>
                    <a:ext uri="{9D8B030D-6E8A-4147-A177-3AD203B41FA5}">
                      <a16:colId xmlns:a16="http://schemas.microsoft.com/office/drawing/2014/main" val="144086662"/>
                    </a:ext>
                  </a:extLst>
                </a:gridCol>
                <a:gridCol w="1229264">
                  <a:extLst>
                    <a:ext uri="{9D8B030D-6E8A-4147-A177-3AD203B41FA5}">
                      <a16:colId xmlns:a16="http://schemas.microsoft.com/office/drawing/2014/main" val="3831328488"/>
                    </a:ext>
                  </a:extLst>
                </a:gridCol>
                <a:gridCol w="1229264">
                  <a:extLst>
                    <a:ext uri="{9D8B030D-6E8A-4147-A177-3AD203B41FA5}">
                      <a16:colId xmlns:a16="http://schemas.microsoft.com/office/drawing/2014/main" val="385450298"/>
                    </a:ext>
                  </a:extLst>
                </a:gridCol>
                <a:gridCol w="1229264">
                  <a:extLst>
                    <a:ext uri="{9D8B030D-6E8A-4147-A177-3AD203B41FA5}">
                      <a16:colId xmlns:a16="http://schemas.microsoft.com/office/drawing/2014/main" val="273879124"/>
                    </a:ext>
                  </a:extLst>
                </a:gridCol>
                <a:gridCol w="1229264">
                  <a:extLst>
                    <a:ext uri="{9D8B030D-6E8A-4147-A177-3AD203B41FA5}">
                      <a16:colId xmlns:a16="http://schemas.microsoft.com/office/drawing/2014/main" val="92899983"/>
                    </a:ext>
                  </a:extLst>
                </a:gridCol>
                <a:gridCol w="1229264">
                  <a:extLst>
                    <a:ext uri="{9D8B030D-6E8A-4147-A177-3AD203B41FA5}">
                      <a16:colId xmlns:a16="http://schemas.microsoft.com/office/drawing/2014/main" val="510454597"/>
                    </a:ext>
                  </a:extLst>
                </a:gridCol>
                <a:gridCol w="1229264">
                  <a:extLst>
                    <a:ext uri="{9D8B030D-6E8A-4147-A177-3AD203B41FA5}">
                      <a16:colId xmlns:a16="http://schemas.microsoft.com/office/drawing/2014/main" val="607956633"/>
                    </a:ext>
                  </a:extLst>
                </a:gridCol>
                <a:gridCol w="1229264">
                  <a:extLst>
                    <a:ext uri="{9D8B030D-6E8A-4147-A177-3AD203B41FA5}">
                      <a16:colId xmlns:a16="http://schemas.microsoft.com/office/drawing/2014/main" val="3033575945"/>
                    </a:ext>
                  </a:extLst>
                </a:gridCol>
                <a:gridCol w="1229264">
                  <a:extLst>
                    <a:ext uri="{9D8B030D-6E8A-4147-A177-3AD203B41FA5}">
                      <a16:colId xmlns:a16="http://schemas.microsoft.com/office/drawing/2014/main" val="2687357317"/>
                    </a:ext>
                  </a:extLst>
                </a:gridCol>
              </a:tblGrid>
              <a:tr h="969833">
                <a:tc>
                  <a:txBody>
                    <a:bodyPr/>
                    <a:lstStyle/>
                    <a:p>
                      <a:pPr algn="ctr" fontAlgn="ctr"/>
                      <a:r>
                        <a:rPr lang="hr-HR" sz="1400" b="1" i="0" u="none" strike="noStrike" noProof="0">
                          <a:solidFill>
                            <a:srgbClr val="000000"/>
                          </a:solidFill>
                          <a:effectLst/>
                          <a:latin typeface="Calibri" panose="020F0502020204030204" pitchFamily="34" charset="0"/>
                        </a:rPr>
                        <a:t>upisnik</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jednostavan</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srednje složen</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složen</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nije procijenjeno</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ukupno</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ukupno </a:t>
                      </a:r>
                      <a:br>
                        <a:rPr lang="hr-HR" sz="1400" b="1" i="0" u="none" strike="noStrike" noProof="0">
                          <a:solidFill>
                            <a:srgbClr val="000000"/>
                          </a:solidFill>
                          <a:effectLst/>
                          <a:latin typeface="Calibri" panose="020F0502020204030204" pitchFamily="34" charset="0"/>
                        </a:rPr>
                      </a:br>
                      <a:r>
                        <a:rPr lang="hr-HR" sz="1400" b="1" i="0" u="none" strike="noStrike" noProof="0">
                          <a:solidFill>
                            <a:srgbClr val="000000"/>
                          </a:solidFill>
                          <a:effectLst/>
                          <a:latin typeface="Calibri" panose="020F0502020204030204" pitchFamily="34" charset="0"/>
                        </a:rPr>
                        <a:t>procijenjeno</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postotak procijenjenih </a:t>
                      </a:r>
                      <a:br>
                        <a:rPr lang="hr-HR" sz="1400" b="1" i="0" u="none" strike="noStrike" noProof="0">
                          <a:solidFill>
                            <a:srgbClr val="000000"/>
                          </a:solidFill>
                          <a:effectLst/>
                          <a:latin typeface="Calibri" panose="020F0502020204030204" pitchFamily="34" charset="0"/>
                        </a:rPr>
                      </a:br>
                      <a:r>
                        <a:rPr lang="hr-HR" sz="1400" b="1" i="0" u="none" strike="noStrike" noProof="0">
                          <a:solidFill>
                            <a:srgbClr val="000000"/>
                          </a:solidFill>
                          <a:effectLst/>
                          <a:latin typeface="Calibri" panose="020F0502020204030204" pitchFamily="34" charset="0"/>
                        </a:rPr>
                        <a:t>u ukupno </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postotak složenih </a:t>
                      </a:r>
                      <a:br>
                        <a:rPr lang="hr-HR" sz="1400" b="1" i="0" u="none" strike="noStrike" noProof="0">
                          <a:solidFill>
                            <a:srgbClr val="000000"/>
                          </a:solidFill>
                          <a:effectLst/>
                          <a:latin typeface="Calibri" panose="020F0502020204030204" pitchFamily="34" charset="0"/>
                        </a:rPr>
                      </a:br>
                      <a:r>
                        <a:rPr lang="hr-HR" sz="1400" b="1" i="0" u="none" strike="noStrike" noProof="0">
                          <a:solidFill>
                            <a:srgbClr val="000000"/>
                          </a:solidFill>
                          <a:effectLst/>
                          <a:latin typeface="Calibri" panose="020F0502020204030204" pitchFamily="34" charset="0"/>
                        </a:rPr>
                        <a:t>u ukupno </a:t>
                      </a:r>
                      <a:br>
                        <a:rPr lang="hr-HR" sz="1400" b="1" i="0" u="none" strike="noStrike" noProof="0">
                          <a:solidFill>
                            <a:srgbClr val="000000"/>
                          </a:solidFill>
                          <a:effectLst/>
                          <a:latin typeface="Calibri" panose="020F0502020204030204" pitchFamily="34" charset="0"/>
                        </a:rPr>
                      </a:br>
                      <a:r>
                        <a:rPr lang="hr-HR" sz="1400" b="1" i="0" u="none" strike="noStrike" noProof="0">
                          <a:solidFill>
                            <a:srgbClr val="000000"/>
                          </a:solidFill>
                          <a:effectLst/>
                          <a:latin typeface="Calibri" panose="020F0502020204030204" pitchFamily="34" charset="0"/>
                        </a:rPr>
                        <a:t>procijenjenima</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postotak složenih </a:t>
                      </a:r>
                      <a:br>
                        <a:rPr lang="hr-HR" sz="1400" b="1" i="0" u="none" strike="noStrike" noProof="0">
                          <a:solidFill>
                            <a:srgbClr val="000000"/>
                          </a:solidFill>
                          <a:effectLst/>
                          <a:latin typeface="Calibri" panose="020F0502020204030204" pitchFamily="34" charset="0"/>
                        </a:rPr>
                      </a:br>
                      <a:r>
                        <a:rPr lang="hr-HR" sz="1400" b="1" i="0" u="none" strike="noStrike" noProof="0">
                          <a:solidFill>
                            <a:srgbClr val="000000"/>
                          </a:solidFill>
                          <a:effectLst/>
                          <a:latin typeface="Calibri" panose="020F0502020204030204" pitchFamily="34" charset="0"/>
                        </a:rPr>
                        <a:t>u ukupno </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extLst>
                  <a:ext uri="{0D108BD9-81ED-4DB2-BD59-A6C34878D82A}">
                    <a16:rowId xmlns:a16="http://schemas.microsoft.com/office/drawing/2014/main" val="1942159449"/>
                  </a:ext>
                </a:extLst>
              </a:tr>
              <a:tr h="404098">
                <a:tc>
                  <a:txBody>
                    <a:bodyPr/>
                    <a:lstStyle/>
                    <a:p>
                      <a:pPr algn="ctr" fontAlgn="ctr"/>
                      <a:r>
                        <a:rPr lang="hr-HR" sz="1400" b="0" i="0" u="none" strike="noStrike" noProof="0">
                          <a:solidFill>
                            <a:srgbClr val="000000"/>
                          </a:solidFill>
                          <a:effectLst/>
                          <a:latin typeface="Calibri" panose="020F0502020204030204" pitchFamily="34" charset="0"/>
                        </a:rPr>
                        <a:t>Žalbeni postupak</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16</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60</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19</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98</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193</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hr-HR" sz="1400" b="0" i="0" u="none" strike="noStrike" noProof="0">
                          <a:solidFill>
                            <a:srgbClr val="000000"/>
                          </a:solidFill>
                          <a:effectLst/>
                          <a:latin typeface="Calibri" panose="020F0502020204030204" pitchFamily="34" charset="0"/>
                        </a:rPr>
                        <a:t>95</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hr-HR" sz="1400" b="0" i="0" u="none" strike="noStrike" noProof="0">
                          <a:solidFill>
                            <a:srgbClr val="000000"/>
                          </a:solidFill>
                          <a:effectLst/>
                          <a:latin typeface="Calibri" panose="020F0502020204030204" pitchFamily="34" charset="0"/>
                        </a:rPr>
                        <a:t>49%</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hr-HR" sz="1400" b="0" i="0" u="none" strike="noStrike" noProof="0">
                          <a:solidFill>
                            <a:srgbClr val="000000"/>
                          </a:solidFill>
                          <a:effectLst/>
                          <a:latin typeface="Calibri" panose="020F0502020204030204" pitchFamily="34" charset="0"/>
                        </a:rPr>
                        <a:t>20%</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hr-HR" sz="1400" b="0" i="0" u="none" strike="noStrike" noProof="0">
                          <a:solidFill>
                            <a:srgbClr val="000000"/>
                          </a:solidFill>
                          <a:effectLst/>
                          <a:latin typeface="Calibri" panose="020F0502020204030204" pitchFamily="34" charset="0"/>
                        </a:rPr>
                        <a:t>10%</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62719438"/>
                  </a:ext>
                </a:extLst>
              </a:tr>
              <a:tr h="404098">
                <a:tc>
                  <a:txBody>
                    <a:bodyPr/>
                    <a:lstStyle/>
                    <a:p>
                      <a:pPr algn="ctr" fontAlgn="ctr"/>
                      <a:r>
                        <a:rPr lang="hr-HR" sz="1400" b="0" i="0" u="none" strike="noStrike" noProof="0">
                          <a:solidFill>
                            <a:srgbClr val="000000"/>
                          </a:solidFill>
                          <a:effectLst/>
                          <a:latin typeface="Calibri" panose="020F0502020204030204" pitchFamily="34" charset="0"/>
                        </a:rPr>
                        <a:t>Ocjena zakonitosti općih akata</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2</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1</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3</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23</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29</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hr-HR" sz="1400" b="0" i="0" u="none" strike="noStrike" noProof="0">
                          <a:solidFill>
                            <a:srgbClr val="000000"/>
                          </a:solidFill>
                          <a:effectLst/>
                          <a:latin typeface="Calibri" panose="020F0502020204030204" pitchFamily="34" charset="0"/>
                        </a:rPr>
                        <a:t>6</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hr-HR" sz="1400" b="0" i="0" u="none" strike="noStrike" noProof="0">
                          <a:solidFill>
                            <a:srgbClr val="000000"/>
                          </a:solidFill>
                          <a:effectLst/>
                          <a:latin typeface="Calibri" panose="020F0502020204030204" pitchFamily="34" charset="0"/>
                        </a:rPr>
                        <a:t>21%</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hr-HR" sz="1400" b="0" i="0" u="none" strike="noStrike" noProof="0">
                          <a:solidFill>
                            <a:srgbClr val="000000"/>
                          </a:solidFill>
                          <a:effectLst/>
                          <a:latin typeface="Calibri" panose="020F0502020204030204" pitchFamily="34" charset="0"/>
                        </a:rPr>
                        <a:t>50%</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hr-HR" sz="1400" b="0" i="0" u="none" strike="noStrike" noProof="0">
                          <a:solidFill>
                            <a:srgbClr val="000000"/>
                          </a:solidFill>
                          <a:effectLst/>
                          <a:latin typeface="Calibri" panose="020F0502020204030204" pitchFamily="34" charset="0"/>
                        </a:rPr>
                        <a:t>10%</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382568677"/>
                  </a:ext>
                </a:extLst>
              </a:tr>
              <a:tr h="404098">
                <a:tc>
                  <a:txBody>
                    <a:bodyPr/>
                    <a:lstStyle/>
                    <a:p>
                      <a:pPr algn="ctr" fontAlgn="ctr"/>
                      <a:r>
                        <a:rPr lang="hr-HR" sz="1400" b="0" i="0" u="none" strike="noStrike" noProof="0">
                          <a:solidFill>
                            <a:srgbClr val="000000"/>
                          </a:solidFill>
                          <a:effectLst/>
                          <a:latin typeface="Calibri" panose="020F0502020204030204" pitchFamily="34" charset="0"/>
                        </a:rPr>
                        <a:t>Suđenje u prvom stupnju</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9</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8</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9</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35</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hr-HR" sz="1400" b="0" i="0" u="none" strike="noStrike" noProof="0">
                          <a:solidFill>
                            <a:srgbClr val="000000"/>
                          </a:solidFill>
                          <a:effectLst/>
                          <a:latin typeface="Calibri" panose="020F0502020204030204" pitchFamily="34" charset="0"/>
                        </a:rPr>
                        <a:t>61</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hr-HR" sz="1400" b="0" i="0" u="none" strike="noStrike" noProof="0">
                          <a:solidFill>
                            <a:srgbClr val="000000"/>
                          </a:solidFill>
                          <a:effectLst/>
                          <a:latin typeface="Calibri" panose="020F0502020204030204" pitchFamily="34" charset="0"/>
                        </a:rPr>
                        <a:t>26</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hr-HR" sz="1400" b="0" i="0" u="none" strike="noStrike" noProof="0">
                          <a:solidFill>
                            <a:srgbClr val="000000"/>
                          </a:solidFill>
                          <a:effectLst/>
                          <a:latin typeface="Calibri" panose="020F0502020204030204" pitchFamily="34" charset="0"/>
                        </a:rPr>
                        <a:t>43%</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hr-HR" sz="1400" b="0" i="0" u="none" strike="noStrike" noProof="0">
                          <a:solidFill>
                            <a:srgbClr val="000000"/>
                          </a:solidFill>
                          <a:effectLst/>
                          <a:latin typeface="Calibri" panose="020F0502020204030204" pitchFamily="34" charset="0"/>
                        </a:rPr>
                        <a:t>35%</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hr-HR" sz="1400" b="0" i="0" u="none" strike="noStrike" noProof="0">
                          <a:solidFill>
                            <a:srgbClr val="000000"/>
                          </a:solidFill>
                          <a:effectLst/>
                          <a:latin typeface="Calibri" panose="020F0502020204030204" pitchFamily="34" charset="0"/>
                        </a:rPr>
                        <a:t>15%</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751452681"/>
                  </a:ext>
                </a:extLst>
              </a:tr>
              <a:tr h="404098">
                <a:tc>
                  <a:txBody>
                    <a:bodyPr/>
                    <a:lstStyle/>
                    <a:p>
                      <a:pPr algn="ctr" fontAlgn="ctr"/>
                      <a:r>
                        <a:rPr lang="hr-HR" sz="1400" b="1" i="0" u="none" strike="noStrike" noProof="0">
                          <a:solidFill>
                            <a:srgbClr val="000000"/>
                          </a:solidFill>
                          <a:effectLst/>
                          <a:latin typeface="Calibri" panose="020F0502020204030204" pitchFamily="34" charset="0"/>
                        </a:rPr>
                        <a:t>ukupno</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27</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69</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31</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156</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283</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ctr"/>
                      <a:r>
                        <a:rPr lang="hr-HR" sz="1400" b="1" i="0" u="none" strike="noStrike" noProof="0">
                          <a:solidFill>
                            <a:srgbClr val="000000"/>
                          </a:solidFill>
                          <a:effectLst/>
                          <a:latin typeface="Calibri" panose="020F0502020204030204" pitchFamily="34" charset="0"/>
                        </a:rPr>
                        <a:t>127</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hr-HR" sz="1400" b="1" i="0" u="none" strike="noStrike" noProof="0">
                          <a:solidFill>
                            <a:srgbClr val="000000"/>
                          </a:solidFill>
                          <a:effectLst/>
                          <a:latin typeface="Calibri" panose="020F0502020204030204" pitchFamily="34" charset="0"/>
                        </a:rPr>
                        <a:t>45%</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hr-HR" sz="1400" b="1" i="0" u="none" strike="noStrike" noProof="0">
                          <a:solidFill>
                            <a:srgbClr val="000000"/>
                          </a:solidFill>
                          <a:effectLst/>
                          <a:latin typeface="Calibri" panose="020F0502020204030204" pitchFamily="34" charset="0"/>
                        </a:rPr>
                        <a:t>24%</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tc>
                  <a:txBody>
                    <a:bodyPr/>
                    <a:lstStyle/>
                    <a:p>
                      <a:pPr algn="ctr" fontAlgn="b"/>
                      <a:r>
                        <a:rPr lang="hr-HR" sz="1400" b="1" i="0" u="none" strike="noStrike" noProof="0" dirty="0">
                          <a:solidFill>
                            <a:srgbClr val="000000"/>
                          </a:solidFill>
                          <a:effectLst/>
                          <a:latin typeface="Calibri" panose="020F0502020204030204" pitchFamily="34" charset="0"/>
                        </a:rPr>
                        <a:t>11%</a:t>
                      </a:r>
                    </a:p>
                  </a:txBody>
                  <a:tcPr marL="5662" marR="5662" marT="5662"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9E1F2"/>
                    </a:solidFill>
                  </a:tcPr>
                </a:tc>
                <a:extLst>
                  <a:ext uri="{0D108BD9-81ED-4DB2-BD59-A6C34878D82A}">
                    <a16:rowId xmlns:a16="http://schemas.microsoft.com/office/drawing/2014/main" val="179304563"/>
                  </a:ext>
                </a:extLst>
              </a:tr>
            </a:tbl>
          </a:graphicData>
        </a:graphic>
      </p:graphicFrame>
      <p:sp>
        <p:nvSpPr>
          <p:cNvPr id="9" name="Rectangle 8">
            <a:extLst>
              <a:ext uri="{FF2B5EF4-FFF2-40B4-BE49-F238E27FC236}">
                <a16:creationId xmlns:a16="http://schemas.microsoft.com/office/drawing/2014/main" id="{D663DD30-43A2-41C9-9107-56D9C406FA18}"/>
              </a:ext>
            </a:extLst>
          </p:cNvPr>
          <p:cNvSpPr/>
          <p:nvPr/>
        </p:nvSpPr>
        <p:spPr>
          <a:xfrm>
            <a:off x="594360" y="4863709"/>
            <a:ext cx="3794760" cy="369332"/>
          </a:xfrm>
          <a:prstGeom prst="rect">
            <a:avLst/>
          </a:prstGeom>
        </p:spPr>
        <p:txBody>
          <a:bodyPr wrap="square">
            <a:spAutoFit/>
          </a:bodyPr>
          <a:lstStyle/>
          <a:p>
            <a:pPr>
              <a:spcAft>
                <a:spcPts val="0"/>
              </a:spcAft>
            </a:pPr>
            <a:r>
              <a:rPr lang="hr-HR" sz="1800" dirty="0">
                <a:effectLst/>
                <a:latin typeface="Calibri" panose="020F0502020204030204" pitchFamily="34" charset="0"/>
                <a:ea typeface="Calibri" panose="020F0502020204030204" pitchFamily="34" charset="0"/>
                <a:cs typeface="Times New Roman" panose="02020603050405020304" pitchFamily="18" charset="0"/>
              </a:rPr>
              <a:t>U mjerenju je sudjelovalo 6 sudaca.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2395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457200" y="685800"/>
            <a:ext cx="12344400" cy="1143000"/>
          </a:xfrm>
        </p:spPr>
        <p:txBody>
          <a:bodyPr/>
          <a:lstStyle/>
          <a:p>
            <a:r>
              <a:rPr lang="hr-HR" b="1" dirty="0">
                <a:latin typeface="+mj-lt"/>
                <a:cs typeface="IBM Plex Arabic" panose="020B0503050203000203" pitchFamily="34" charset="-78"/>
              </a:rPr>
              <a:t>Faze provedbe studije složenosti</a:t>
            </a:r>
            <a:endParaRPr lang="en-US" b="1"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marL="0" marR="0" lvl="0" indent="0" algn="r" defTabSz="1097280" rtl="0" eaLnBrk="1" fontAlgn="auto" latinLnBrk="0" hangingPunct="1">
              <a:lnSpc>
                <a:spcPct val="100000"/>
              </a:lnSpc>
              <a:spcBef>
                <a:spcPts val="0"/>
              </a:spcBef>
              <a:spcAft>
                <a:spcPts val="0"/>
              </a:spcAft>
              <a:buClrTx/>
              <a:buSzTx/>
              <a:buFontTx/>
              <a:buNone/>
              <a:tabLst/>
              <a:defRPr/>
            </a:pPr>
            <a:r>
              <a:rPr kumimoji="0" lang="hr-HR" sz="1200" b="0" i="1" u="none" strike="noStrike" kern="1200" cap="none" spc="0" normalizeH="0" baseline="0" noProof="0" dirty="0">
                <a:ln>
                  <a:noFill/>
                </a:ln>
                <a:solidFill>
                  <a:srgbClr val="000000"/>
                </a:solidFill>
                <a:effectLst/>
                <a:uLnTx/>
                <a:uFillTx/>
                <a:latin typeface="Arial" panose="020B0604020202020204"/>
                <a:ea typeface="+mn-ea"/>
                <a:cs typeface="+mn-cs"/>
              </a:rPr>
              <a:t>Ovaj projekt sufinancira Europska unija </a:t>
            </a:r>
            <a:br>
              <a:rPr kumimoji="0" lang="hr-HR" sz="1200" b="0" i="1" u="none" strike="noStrike" kern="1200" cap="none" spc="0" normalizeH="0" baseline="0" noProof="0" dirty="0">
                <a:ln>
                  <a:noFill/>
                </a:ln>
                <a:solidFill>
                  <a:srgbClr val="000000"/>
                </a:solidFill>
                <a:effectLst/>
                <a:uLnTx/>
                <a:uFillTx/>
                <a:latin typeface="Arial" panose="020B0604020202020204"/>
                <a:ea typeface="+mn-ea"/>
                <a:cs typeface="+mn-cs"/>
              </a:rPr>
            </a:br>
            <a:r>
              <a:rPr kumimoji="0" lang="hr-HR" sz="1200" b="0" i="1" u="none" strike="noStrike" kern="1200" cap="none" spc="0" normalizeH="0" baseline="0" noProof="0" dirty="0">
                <a:ln>
                  <a:noFill/>
                </a:ln>
                <a:solidFill>
                  <a:srgbClr val="000000"/>
                </a:solidFill>
                <a:effectLst/>
                <a:uLnTx/>
                <a:uFillTx/>
                <a:latin typeface="Arial" panose="020B0604020202020204"/>
                <a:ea typeface="+mn-ea"/>
                <a:cs typeface="+mn-cs"/>
              </a:rPr>
              <a:t>iz Europskog socijalnog fonda. </a:t>
            </a:r>
            <a:endParaRPr kumimoji="0" lang="hr-HR"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14" name="Diagram 13">
            <a:extLst>
              <a:ext uri="{FF2B5EF4-FFF2-40B4-BE49-F238E27FC236}">
                <a16:creationId xmlns:a16="http://schemas.microsoft.com/office/drawing/2014/main" id="{7214B105-2C84-4B57-8E21-6F3EC3F959E3}"/>
              </a:ext>
            </a:extLst>
          </p:cNvPr>
          <p:cNvGraphicFramePr/>
          <p:nvPr>
            <p:extLst>
              <p:ext uri="{D42A27DB-BD31-4B8C-83A1-F6EECF244321}">
                <p14:modId xmlns:p14="http://schemas.microsoft.com/office/powerpoint/2010/main" val="3725338395"/>
              </p:ext>
            </p:extLst>
          </p:nvPr>
        </p:nvGraphicFramePr>
        <p:xfrm>
          <a:off x="185570" y="1257300"/>
          <a:ext cx="14036040" cy="279273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Rectangle 5">
            <a:extLst>
              <a:ext uri="{FF2B5EF4-FFF2-40B4-BE49-F238E27FC236}">
                <a16:creationId xmlns:a16="http://schemas.microsoft.com/office/drawing/2014/main" id="{9E9C9A67-A287-42A0-871E-DF04BF07621B}"/>
              </a:ext>
            </a:extLst>
          </p:cNvPr>
          <p:cNvSpPr/>
          <p:nvPr/>
        </p:nvSpPr>
        <p:spPr>
          <a:xfrm>
            <a:off x="408790" y="3930133"/>
            <a:ext cx="13441680" cy="830997"/>
          </a:xfrm>
          <a:prstGeom prst="rect">
            <a:avLst/>
          </a:prstGeom>
        </p:spPr>
        <p:txBody>
          <a:bodyPr wrap="square">
            <a:spAutoFit/>
          </a:bodyPr>
          <a:lstStyle/>
          <a:p>
            <a:pPr algn="just">
              <a:spcAft>
                <a:spcPts val="0"/>
              </a:spcAft>
            </a:pPr>
            <a:r>
              <a:rPr lang="hr-HR" sz="2400" dirty="0">
                <a:latin typeface="Calibri" panose="020F0502020204030204" pitchFamily="34" charset="0"/>
                <a:ea typeface="Calibri" panose="020F0502020204030204" pitchFamily="34" charset="0"/>
                <a:cs typeface="Times New Roman" panose="02020603050405020304" pitchFamily="18" charset="0"/>
              </a:rPr>
              <a:t>Studija složenosti provedena je u više faza te je u svim pripremnim fazama sudjelovanje stručnjaka iz radne skupine bilo od visoke važnosti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5C2261CA-6F6B-4558-A499-B389BB8DB2F2}"/>
              </a:ext>
            </a:extLst>
          </p:cNvPr>
          <p:cNvSpPr/>
          <p:nvPr/>
        </p:nvSpPr>
        <p:spPr>
          <a:xfrm>
            <a:off x="-16136" y="5213805"/>
            <a:ext cx="13850470" cy="1200329"/>
          </a:xfrm>
          <a:prstGeom prst="rect">
            <a:avLst/>
          </a:prstGeom>
        </p:spPr>
        <p:txBody>
          <a:bodyPr wrap="square">
            <a:spAutoFit/>
          </a:bodyPr>
          <a:lstStyle/>
          <a:p>
            <a:pPr marL="457200" algn="just">
              <a:spcAft>
                <a:spcPts val="0"/>
              </a:spcAft>
            </a:pPr>
            <a:r>
              <a:rPr lang="hr-HR" sz="2400" dirty="0">
                <a:latin typeface="Calibri" panose="020F0502020204030204" pitchFamily="34" charset="0"/>
                <a:ea typeface="Calibri" panose="020F0502020204030204" pitchFamily="34" charset="0"/>
                <a:cs typeface="Times New Roman" panose="02020603050405020304" pitchFamily="18" charset="0"/>
              </a:rPr>
              <a:t>Na uvodnom sastanku sa svim članovima radne skupine postavljen je cilj projekta te su pripremljeni radni materijali (statistički pokazatelji, primjer obrasca s aktivnostima) na osnovu kojih je nastavljen rad sa stručnjacima u manjim skupinama, podijeljenim prema području prava.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16889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457200" y="685800"/>
            <a:ext cx="12344400" cy="1143000"/>
          </a:xfrm>
        </p:spPr>
        <p:txBody>
          <a:bodyPr/>
          <a:lstStyle/>
          <a:p>
            <a:r>
              <a:rPr lang="hr-HR" dirty="0">
                <a:latin typeface="+mj-lt"/>
                <a:cs typeface="IBM Plex Arabic" panose="020B0503050203000203" pitchFamily="34" charset="-78"/>
              </a:rPr>
              <a:t>Visoki upravni sud – prosječna trajanja po vrsti predmeta (Ocjena zakonitosti općih akata – </a:t>
            </a:r>
            <a:r>
              <a:rPr lang="hr-HR" dirty="0" err="1">
                <a:latin typeface="+mj-lt"/>
                <a:cs typeface="IBM Plex Arabic" panose="020B0503050203000203" pitchFamily="34" charset="-78"/>
              </a:rPr>
              <a:t>UsOz</a:t>
            </a:r>
            <a:r>
              <a:rPr lang="hr-HR" dirty="0">
                <a:latin typeface="+mj-lt"/>
                <a:cs typeface="IBM Plex Arabic" panose="020B0503050203000203" pitchFamily="34" charset="-78"/>
              </a:rPr>
              <a:t>)</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5" name="Table 4">
            <a:extLst>
              <a:ext uri="{FF2B5EF4-FFF2-40B4-BE49-F238E27FC236}">
                <a16:creationId xmlns:a16="http://schemas.microsoft.com/office/drawing/2014/main" id="{69E4E787-B930-4950-BFFD-FF9CD1F0784F}"/>
              </a:ext>
            </a:extLst>
          </p:cNvPr>
          <p:cNvGraphicFramePr>
            <a:graphicFrameLocks noGrp="1"/>
          </p:cNvGraphicFramePr>
          <p:nvPr>
            <p:extLst>
              <p:ext uri="{D42A27DB-BD31-4B8C-83A1-F6EECF244321}">
                <p14:modId xmlns:p14="http://schemas.microsoft.com/office/powerpoint/2010/main" val="2406693359"/>
              </p:ext>
            </p:extLst>
          </p:nvPr>
        </p:nvGraphicFramePr>
        <p:xfrm>
          <a:off x="3403526" y="1841036"/>
          <a:ext cx="6126480" cy="5434965"/>
        </p:xfrm>
        <a:graphic>
          <a:graphicData uri="http://schemas.openxmlformats.org/drawingml/2006/table">
            <a:tbl>
              <a:tblPr firstRow="1" firstCol="1" bandRow="1"/>
              <a:tblGrid>
                <a:gridCol w="1371600">
                  <a:extLst>
                    <a:ext uri="{9D8B030D-6E8A-4147-A177-3AD203B41FA5}">
                      <a16:colId xmlns:a16="http://schemas.microsoft.com/office/drawing/2014/main" val="3266846963"/>
                    </a:ext>
                  </a:extLst>
                </a:gridCol>
                <a:gridCol w="3634740">
                  <a:extLst>
                    <a:ext uri="{9D8B030D-6E8A-4147-A177-3AD203B41FA5}">
                      <a16:colId xmlns:a16="http://schemas.microsoft.com/office/drawing/2014/main" val="138161350"/>
                    </a:ext>
                  </a:extLst>
                </a:gridCol>
                <a:gridCol w="1120140">
                  <a:extLst>
                    <a:ext uri="{9D8B030D-6E8A-4147-A177-3AD203B41FA5}">
                      <a16:colId xmlns:a16="http://schemas.microsoft.com/office/drawing/2014/main" val="3205868918"/>
                    </a:ext>
                  </a:extLst>
                </a:gridCol>
              </a:tblGrid>
              <a:tr h="304800">
                <a:tc>
                  <a:txBody>
                    <a:bodyPr/>
                    <a:lstStyle/>
                    <a:p>
                      <a:pPr algn="ctr" fontAlgn="ctr"/>
                      <a:r>
                        <a:rPr lang="en-US" sz="1400" b="1" i="0" u="none" strike="noStrike" dirty="0" err="1">
                          <a:solidFill>
                            <a:srgbClr val="000000"/>
                          </a:solidFill>
                          <a:effectLst/>
                          <a:latin typeface="Calibri" panose="020F0502020204030204" pitchFamily="34" charset="0"/>
                        </a:rPr>
                        <a:t>Faza</a:t>
                      </a:r>
                      <a:endParaRPr lang="en-US" sz="1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dirty="0" err="1">
                          <a:solidFill>
                            <a:srgbClr val="000000"/>
                          </a:solidFill>
                          <a:effectLst/>
                          <a:latin typeface="Calibri" panose="020F0502020204030204" pitchFamily="34" charset="0"/>
                        </a:rPr>
                        <a:t>Aktivnost</a:t>
                      </a:r>
                      <a:endParaRPr lang="en-US" sz="1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Prosječno trajanje</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2971550479"/>
                  </a:ext>
                </a:extLst>
              </a:tr>
              <a:tr h="266700">
                <a:tc rowSpan="4">
                  <a:txBody>
                    <a:bodyPr/>
                    <a:lstStyle/>
                    <a:p>
                      <a:pPr algn="ctr" fontAlgn="ctr"/>
                      <a:r>
                        <a:rPr lang="en-US" sz="1400" b="0" i="0" u="none" strike="noStrike">
                          <a:solidFill>
                            <a:srgbClr val="000000"/>
                          </a:solidFill>
                          <a:effectLst/>
                          <a:latin typeface="Calibri" panose="020F0502020204030204" pitchFamily="34" charset="0"/>
                        </a:rPr>
                        <a:t>Faza1 Zahtjev</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dirty="0" err="1">
                          <a:solidFill>
                            <a:srgbClr val="000000"/>
                          </a:solidFill>
                          <a:effectLst/>
                          <a:latin typeface="Calibri" panose="020F0502020204030204" pitchFamily="34" charset="0"/>
                        </a:rPr>
                        <a:t>Ispitivanje</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zahtjeva</a:t>
                      </a:r>
                      <a:endParaRPr lang="en-U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39</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604018474"/>
                  </a:ext>
                </a:extLst>
              </a:tr>
              <a:tr h="266700">
                <a:tc vMerge="1">
                  <a:txBody>
                    <a:bodyPr/>
                    <a:lstStyle/>
                    <a:p>
                      <a:endParaRPr lang="en-US"/>
                    </a:p>
                  </a:txBody>
                  <a:tcPr/>
                </a:tc>
                <a:tc>
                  <a:txBody>
                    <a:bodyPr/>
                    <a:lstStyle/>
                    <a:p>
                      <a:pPr algn="ctr" fontAlgn="ctr"/>
                      <a:r>
                        <a:rPr lang="en-US" sz="1400" b="0" i="0" u="none" strike="noStrike" dirty="0" err="1">
                          <a:solidFill>
                            <a:srgbClr val="000000"/>
                          </a:solidFill>
                          <a:effectLst/>
                          <a:latin typeface="Calibri" panose="020F0502020204030204" pitchFamily="34" charset="0"/>
                        </a:rPr>
                        <a:t>Proučavanje</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propisa</a:t>
                      </a:r>
                      <a:r>
                        <a:rPr lang="en-US" sz="1400" b="0" i="0" u="none" strike="noStrike" dirty="0">
                          <a:solidFill>
                            <a:srgbClr val="000000"/>
                          </a:solidFill>
                          <a:effectLst/>
                          <a:latin typeface="Calibri" panose="020F0502020204030204" pitchFamily="34" charset="0"/>
                        </a:rPr>
                        <a:t> i </a:t>
                      </a:r>
                      <a:r>
                        <a:rPr lang="en-US" sz="1400" b="0" i="0" u="none" strike="noStrike" dirty="0" err="1">
                          <a:solidFill>
                            <a:srgbClr val="000000"/>
                          </a:solidFill>
                          <a:effectLst/>
                          <a:latin typeface="Calibri" panose="020F0502020204030204" pitchFamily="34" charset="0"/>
                        </a:rPr>
                        <a:t>sudske</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prakse</a:t>
                      </a:r>
                      <a:endParaRPr lang="en-U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75</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466010618"/>
                  </a:ext>
                </a:extLst>
              </a:tr>
              <a:tr h="266700">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Ostale odluke/dopisi (odluke kojima se predmet ne dovršava)</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19</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579837935"/>
                  </a:ext>
                </a:extLst>
              </a:tr>
              <a:tr h="266700">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Ostale radnje (naredbe, fizička dostava,…)</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15</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700453874"/>
                  </a:ext>
                </a:extLst>
              </a:tr>
              <a:tr h="266700">
                <a:tc rowSpan="6">
                  <a:txBody>
                    <a:bodyPr/>
                    <a:lstStyle/>
                    <a:p>
                      <a:pPr algn="ctr" fontAlgn="ctr"/>
                      <a:r>
                        <a:rPr lang="en-US" sz="1400" b="0" i="0" u="none" strike="noStrike">
                          <a:solidFill>
                            <a:srgbClr val="000000"/>
                          </a:solidFill>
                          <a:effectLst/>
                          <a:latin typeface="Calibri" panose="020F0502020204030204" pitchFamily="34" charset="0"/>
                        </a:rPr>
                        <a:t>Faza2 Priprema za vijećanje</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Ispitivanje očitovanja na zahtjev</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558391736"/>
                  </a:ext>
                </a:extLst>
              </a:tr>
              <a:tr h="266700">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Proučavanje propisa i sudske prakse</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71</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739441262"/>
                  </a:ext>
                </a:extLst>
              </a:tr>
              <a:tr h="266700">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Izrada prijedloga odluke</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124</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40728150"/>
                  </a:ext>
                </a:extLst>
              </a:tr>
              <a:tr h="266700">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Radni sastanak (rasprava o predloženom nacrtu odluke)</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180207360"/>
                  </a:ext>
                </a:extLst>
              </a:tr>
              <a:tr h="266700">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Ostale odluke/dopisi (odluke kojima se predmet ne dovršava)</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293111573"/>
                  </a:ext>
                </a:extLst>
              </a:tr>
              <a:tr h="266700">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Ostale radnje (naredbe, fizička dostava,…)</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129158484"/>
                  </a:ext>
                </a:extLst>
              </a:tr>
              <a:tr h="266700">
                <a:tc rowSpan="2">
                  <a:txBody>
                    <a:bodyPr/>
                    <a:lstStyle/>
                    <a:p>
                      <a:pPr algn="ctr" fontAlgn="ctr"/>
                      <a:r>
                        <a:rPr lang="en-US" sz="1400" b="0" i="0" u="none" strike="noStrike">
                          <a:solidFill>
                            <a:srgbClr val="000000"/>
                          </a:solidFill>
                          <a:effectLst/>
                          <a:latin typeface="Calibri" panose="020F0502020204030204" pitchFamily="34" charset="0"/>
                        </a:rPr>
                        <a:t>Faza2 Vijećanje</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Javna sjednica</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728058655"/>
                  </a:ext>
                </a:extLst>
              </a:tr>
              <a:tr h="266700">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Savjetodavna rasprava</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885681560"/>
                  </a:ext>
                </a:extLst>
              </a:tr>
              <a:tr h="266700">
                <a:tc rowSpan="4">
                  <a:txBody>
                    <a:bodyPr/>
                    <a:lstStyle/>
                    <a:p>
                      <a:pPr algn="ctr" fontAlgn="ctr"/>
                      <a:r>
                        <a:rPr lang="en-US" sz="1400" b="0" i="0" u="none" strike="noStrike">
                          <a:solidFill>
                            <a:srgbClr val="000000"/>
                          </a:solidFill>
                          <a:effectLst/>
                          <a:latin typeface="Calibri" panose="020F0502020204030204" pitchFamily="34" charset="0"/>
                        </a:rPr>
                        <a:t>Faza3 Odluka</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Izrada odluke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246</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282824202"/>
                  </a:ext>
                </a:extLst>
              </a:tr>
              <a:tr h="266700">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Pregled teksta odluke nakon prijepisa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153411213"/>
                  </a:ext>
                </a:extLst>
              </a:tr>
              <a:tr h="266700">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Aktivnosti nakon donošenja odluke (ispravak)</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842176717"/>
                  </a:ext>
                </a:extLst>
              </a:tr>
              <a:tr h="266700">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Ostale radnje povodom odluke (naredbe,...)</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703145500"/>
                  </a:ext>
                </a:extLst>
              </a:tr>
              <a:tr h="190500">
                <a:tc>
                  <a:txBody>
                    <a:bodyPr/>
                    <a:lstStyle/>
                    <a:p>
                      <a:pPr algn="ctr" fontAlgn="ctr"/>
                      <a:r>
                        <a:rPr lang="en-US" sz="1400" b="1" i="0" u="none" strike="noStrike">
                          <a:solidFill>
                            <a:srgbClr val="000000"/>
                          </a:solidFill>
                          <a:effectLst/>
                          <a:latin typeface="Calibri" panose="020F0502020204030204" pitchFamily="34" charset="0"/>
                        </a:rPr>
                        <a:t>UKUPNO</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599</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3755495818"/>
                  </a:ext>
                </a:extLst>
              </a:tr>
            </a:tbl>
          </a:graphicData>
        </a:graphic>
      </p:graphicFrame>
    </p:spTree>
    <p:extLst>
      <p:ext uri="{BB962C8B-B14F-4D97-AF65-F5344CB8AC3E}">
        <p14:creationId xmlns:p14="http://schemas.microsoft.com/office/powerpoint/2010/main" val="9898423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457200" y="685800"/>
            <a:ext cx="12344400" cy="1143000"/>
          </a:xfrm>
        </p:spPr>
        <p:txBody>
          <a:bodyPr/>
          <a:lstStyle/>
          <a:p>
            <a:r>
              <a:rPr lang="hr-HR" dirty="0">
                <a:latin typeface="+mj-lt"/>
                <a:cs typeface="IBM Plex Arabic" panose="020B0503050203000203" pitchFamily="34" charset="-78"/>
              </a:rPr>
              <a:t>Visoki upravni sud – prosječna trajanja po vrsti predmeta (Suđenje u prvom stupnju – </a:t>
            </a:r>
            <a:r>
              <a:rPr lang="hr-HR" dirty="0" err="1">
                <a:latin typeface="+mj-lt"/>
                <a:cs typeface="IBM Plex Arabic" panose="020B0503050203000203" pitchFamily="34" charset="-78"/>
              </a:rPr>
              <a:t>UsII</a:t>
            </a:r>
            <a:r>
              <a:rPr lang="hr-HR" dirty="0">
                <a:latin typeface="+mj-lt"/>
                <a:cs typeface="IBM Plex Arabic" panose="020B0503050203000203" pitchFamily="34" charset="-78"/>
              </a:rPr>
              <a:t>)</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2" name="Table 1">
            <a:extLst>
              <a:ext uri="{FF2B5EF4-FFF2-40B4-BE49-F238E27FC236}">
                <a16:creationId xmlns:a16="http://schemas.microsoft.com/office/drawing/2014/main" id="{76F3A6D2-E2B5-4F7E-9894-F06E91301684}"/>
              </a:ext>
            </a:extLst>
          </p:cNvPr>
          <p:cNvGraphicFramePr>
            <a:graphicFrameLocks noGrp="1"/>
          </p:cNvGraphicFramePr>
          <p:nvPr>
            <p:extLst>
              <p:ext uri="{D42A27DB-BD31-4B8C-83A1-F6EECF244321}">
                <p14:modId xmlns:p14="http://schemas.microsoft.com/office/powerpoint/2010/main" val="1254475226"/>
              </p:ext>
            </p:extLst>
          </p:nvPr>
        </p:nvGraphicFramePr>
        <p:xfrm>
          <a:off x="3281717" y="2118219"/>
          <a:ext cx="6695365" cy="4661535"/>
        </p:xfrm>
        <a:graphic>
          <a:graphicData uri="http://schemas.openxmlformats.org/drawingml/2006/table">
            <a:tbl>
              <a:tblPr/>
              <a:tblGrid>
                <a:gridCol w="1691640">
                  <a:extLst>
                    <a:ext uri="{9D8B030D-6E8A-4147-A177-3AD203B41FA5}">
                      <a16:colId xmlns:a16="http://schemas.microsoft.com/office/drawing/2014/main" val="704598198"/>
                    </a:ext>
                  </a:extLst>
                </a:gridCol>
                <a:gridCol w="4143008">
                  <a:extLst>
                    <a:ext uri="{9D8B030D-6E8A-4147-A177-3AD203B41FA5}">
                      <a16:colId xmlns:a16="http://schemas.microsoft.com/office/drawing/2014/main" val="2405315624"/>
                    </a:ext>
                  </a:extLst>
                </a:gridCol>
                <a:gridCol w="860717">
                  <a:extLst>
                    <a:ext uri="{9D8B030D-6E8A-4147-A177-3AD203B41FA5}">
                      <a16:colId xmlns:a16="http://schemas.microsoft.com/office/drawing/2014/main" val="3837322876"/>
                    </a:ext>
                  </a:extLst>
                </a:gridCol>
              </a:tblGrid>
              <a:tr h="190500">
                <a:tc>
                  <a:txBody>
                    <a:bodyPr/>
                    <a:lstStyle/>
                    <a:p>
                      <a:pPr algn="ctr" fontAlgn="ctr"/>
                      <a:r>
                        <a:rPr lang="en-US" sz="1400" b="1" i="0" u="none" strike="noStrike">
                          <a:solidFill>
                            <a:srgbClr val="000000"/>
                          </a:solidFill>
                          <a:effectLst/>
                          <a:latin typeface="Calibri" panose="020F0502020204030204" pitchFamily="34" charset="0"/>
                        </a:rPr>
                        <a:t>faza</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aktivnost</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trajanje</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2774715407"/>
                  </a:ext>
                </a:extLst>
              </a:tr>
              <a:tr h="190500">
                <a:tc rowSpan="6">
                  <a:txBody>
                    <a:bodyPr/>
                    <a:lstStyle/>
                    <a:p>
                      <a:pPr algn="ctr" fontAlgn="ctr"/>
                      <a:r>
                        <a:rPr lang="en-US" sz="1400" b="0" i="0" u="none" strike="noStrike">
                          <a:solidFill>
                            <a:srgbClr val="000000"/>
                          </a:solidFill>
                          <a:effectLst/>
                          <a:latin typeface="Calibri" panose="020F0502020204030204" pitchFamily="34" charset="0"/>
                        </a:rPr>
                        <a:t>Faza1 Tužba</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Ispitivanje tužbe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17</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967056243"/>
                  </a:ext>
                </a:extLst>
              </a:tr>
              <a:tr h="190500">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Ispitivanje odgovora na tužbu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21</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826954439"/>
                  </a:ext>
                </a:extLst>
              </a:tr>
              <a:tr h="190500">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Proučavanje spisa predmeta koje dostavlja tuženik</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90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267869138"/>
                  </a:ext>
                </a:extLst>
              </a:tr>
              <a:tr h="190500">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Proučavanje propisa i sudske prakse</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278244371"/>
                  </a:ext>
                </a:extLst>
              </a:tr>
              <a:tr h="190500">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Ostale odluke/dopisi (odluke kojima se predmet ne dovršava)</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291850718"/>
                  </a:ext>
                </a:extLst>
              </a:tr>
              <a:tr h="190500">
                <a:tc vMerge="1">
                  <a:txBody>
                    <a:bodyPr/>
                    <a:lstStyle/>
                    <a:p>
                      <a:endParaRPr lang="en-US"/>
                    </a:p>
                  </a:txBody>
                  <a:tcPr/>
                </a:tc>
                <a:tc>
                  <a:txBody>
                    <a:bodyPr/>
                    <a:lstStyle/>
                    <a:p>
                      <a:pPr algn="ctr" fontAlgn="ctr"/>
                      <a:r>
                        <a:rPr lang="pl-PL" sz="1400" b="0" i="0" u="none" strike="noStrike">
                          <a:solidFill>
                            <a:srgbClr val="000000"/>
                          </a:solidFill>
                          <a:effectLst/>
                          <a:latin typeface="Calibri" panose="020F0502020204030204" pitchFamily="34" charset="0"/>
                        </a:rPr>
                        <a:t>Ostale radnje (naredbe, fizička dostava,…)</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602974254"/>
                  </a:ext>
                </a:extLst>
              </a:tr>
              <a:tr h="190500">
                <a:tc rowSpan="2">
                  <a:txBody>
                    <a:bodyPr/>
                    <a:lstStyle/>
                    <a:p>
                      <a:pPr algn="ctr" fontAlgn="ctr"/>
                      <a:r>
                        <a:rPr lang="en-US" sz="1400" b="0" i="0" u="none" strike="noStrike">
                          <a:solidFill>
                            <a:srgbClr val="000000"/>
                          </a:solidFill>
                          <a:effectLst/>
                          <a:latin typeface="Calibri" panose="020F0502020204030204" pitchFamily="34" charset="0"/>
                        </a:rPr>
                        <a:t>Faza2 Vijećanje</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Vijećanje</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12</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71817221"/>
                  </a:ext>
                </a:extLst>
              </a:tr>
              <a:tr h="190500">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Ponovno vijećanje</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11</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927284973"/>
                  </a:ext>
                </a:extLst>
              </a:tr>
              <a:tr h="190500">
                <a:tc rowSpan="2">
                  <a:txBody>
                    <a:bodyPr/>
                    <a:lstStyle/>
                    <a:p>
                      <a:pPr algn="ctr" fontAlgn="ctr"/>
                      <a:r>
                        <a:rPr lang="en-US" sz="1400" b="0" i="0" u="none" strike="noStrike">
                          <a:solidFill>
                            <a:srgbClr val="000000"/>
                          </a:solidFill>
                          <a:effectLst/>
                          <a:latin typeface="Calibri" panose="020F0502020204030204" pitchFamily="34" charset="0"/>
                        </a:rPr>
                        <a:t>Faza2 Rasprava</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Određivanje ročišta</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523118765"/>
                  </a:ext>
                </a:extLst>
              </a:tr>
              <a:tr h="190500">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Ročište za raspravu</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33927899"/>
                  </a:ext>
                </a:extLst>
              </a:tr>
              <a:tr h="190500">
                <a:tc rowSpan="7">
                  <a:txBody>
                    <a:bodyPr/>
                    <a:lstStyle/>
                    <a:p>
                      <a:pPr algn="ctr" fontAlgn="ctr"/>
                      <a:r>
                        <a:rPr lang="en-US" sz="1400" b="0" i="0" u="none" strike="noStrike">
                          <a:solidFill>
                            <a:srgbClr val="000000"/>
                          </a:solidFill>
                          <a:effectLst/>
                          <a:latin typeface="Calibri" panose="020F0502020204030204" pitchFamily="34" charset="0"/>
                        </a:rPr>
                        <a:t>Faza3 Odluka</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Izrada odluke</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157</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752514809"/>
                  </a:ext>
                </a:extLst>
              </a:tr>
              <a:tr h="190500">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Pregled teksta odluke nakon prijepisa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67</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288361018"/>
                  </a:ext>
                </a:extLst>
              </a:tr>
              <a:tr h="190500">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Ispravak teksta odluke po primjedbama predsjednika vijeća</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961002470"/>
                  </a:ext>
                </a:extLst>
              </a:tr>
              <a:tr h="190500">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Aktivnosti nakon donošenja odluke (ispravak)</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25</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119510071"/>
                  </a:ext>
                </a:extLst>
              </a:tr>
              <a:tr h="190500">
                <a:tc vMerge="1">
                  <a:txBody>
                    <a:bodyPr/>
                    <a:lstStyle/>
                    <a:p>
                      <a:endParaRPr lang="en-US"/>
                    </a:p>
                  </a:txBody>
                  <a:tcPr/>
                </a:tc>
                <a:tc>
                  <a:txBody>
                    <a:bodyPr/>
                    <a:lstStyle/>
                    <a:p>
                      <a:pPr algn="ctr" fontAlgn="ctr"/>
                      <a:r>
                        <a:rPr lang="pl-PL" sz="1400" b="0" i="0" u="none" strike="noStrike">
                          <a:solidFill>
                            <a:srgbClr val="000000"/>
                          </a:solidFill>
                          <a:effectLst/>
                          <a:latin typeface="Calibri" panose="020F0502020204030204" pitchFamily="34" charset="0"/>
                        </a:rPr>
                        <a:t>Ostale radnje povodom odluke (naredbe,...)</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570927241"/>
                  </a:ext>
                </a:extLst>
              </a:tr>
              <a:tr h="190500">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Ročište za objavu presude</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613276082"/>
                  </a:ext>
                </a:extLst>
              </a:tr>
              <a:tr h="190500">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Izrada referata zbog usuglašavanja pravnog shvaćanja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809947009"/>
                  </a:ext>
                </a:extLst>
              </a:tr>
              <a:tr h="190500">
                <a:tc>
                  <a:txBody>
                    <a:bodyPr/>
                    <a:lstStyle/>
                    <a:p>
                      <a:pPr algn="ctr" fontAlgn="ctr"/>
                      <a:r>
                        <a:rPr lang="en-US" sz="1400" b="1" i="0" u="none" strike="noStrike">
                          <a:solidFill>
                            <a:srgbClr val="000000"/>
                          </a:solidFill>
                          <a:effectLst/>
                          <a:latin typeface="Calibri" panose="020F0502020204030204" pitchFamily="34" charset="0"/>
                        </a:rPr>
                        <a:t>UKUPNO</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455</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158360633"/>
                  </a:ext>
                </a:extLst>
              </a:tr>
            </a:tbl>
          </a:graphicData>
        </a:graphic>
      </p:graphicFrame>
    </p:spTree>
    <p:extLst>
      <p:ext uri="{BB962C8B-B14F-4D97-AF65-F5344CB8AC3E}">
        <p14:creationId xmlns:p14="http://schemas.microsoft.com/office/powerpoint/2010/main" val="4367877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457200" y="685800"/>
            <a:ext cx="12344400" cy="1143000"/>
          </a:xfrm>
        </p:spPr>
        <p:txBody>
          <a:bodyPr/>
          <a:lstStyle/>
          <a:p>
            <a:r>
              <a:rPr lang="hr-HR" dirty="0">
                <a:latin typeface="+mj-lt"/>
                <a:cs typeface="IBM Plex Arabic" panose="020B0503050203000203" pitchFamily="34" charset="-78"/>
              </a:rPr>
              <a:t>Visoki upravni sud – prosječna trajanja po vrsti predmeta (žalbeni postupak – </a:t>
            </a:r>
            <a:r>
              <a:rPr lang="hr-HR" dirty="0" err="1">
                <a:latin typeface="+mj-lt"/>
                <a:cs typeface="IBM Plex Arabic" panose="020B0503050203000203" pitchFamily="34" charset="-78"/>
              </a:rPr>
              <a:t>Usž</a:t>
            </a:r>
            <a:r>
              <a:rPr lang="hr-HR" dirty="0">
                <a:latin typeface="+mj-lt"/>
                <a:cs typeface="IBM Plex Arabic" panose="020B0503050203000203" pitchFamily="34" charset="-78"/>
              </a:rPr>
              <a:t>)</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4" name="Table 3">
            <a:extLst>
              <a:ext uri="{FF2B5EF4-FFF2-40B4-BE49-F238E27FC236}">
                <a16:creationId xmlns:a16="http://schemas.microsoft.com/office/drawing/2014/main" id="{852B07C3-0149-4EEA-B0BE-A7942EE3E86B}"/>
              </a:ext>
            </a:extLst>
          </p:cNvPr>
          <p:cNvGraphicFramePr>
            <a:graphicFrameLocks noGrp="1"/>
          </p:cNvGraphicFramePr>
          <p:nvPr>
            <p:extLst>
              <p:ext uri="{D42A27DB-BD31-4B8C-83A1-F6EECF244321}">
                <p14:modId xmlns:p14="http://schemas.microsoft.com/office/powerpoint/2010/main" val="3624228586"/>
              </p:ext>
            </p:extLst>
          </p:nvPr>
        </p:nvGraphicFramePr>
        <p:xfrm>
          <a:off x="2194560" y="1883058"/>
          <a:ext cx="8380356" cy="4903083"/>
        </p:xfrm>
        <a:graphic>
          <a:graphicData uri="http://schemas.openxmlformats.org/drawingml/2006/table">
            <a:tbl>
              <a:tblPr/>
              <a:tblGrid>
                <a:gridCol w="1491749">
                  <a:extLst>
                    <a:ext uri="{9D8B030D-6E8A-4147-A177-3AD203B41FA5}">
                      <a16:colId xmlns:a16="http://schemas.microsoft.com/office/drawing/2014/main" val="1848217494"/>
                    </a:ext>
                  </a:extLst>
                </a:gridCol>
                <a:gridCol w="5766441">
                  <a:extLst>
                    <a:ext uri="{9D8B030D-6E8A-4147-A177-3AD203B41FA5}">
                      <a16:colId xmlns:a16="http://schemas.microsoft.com/office/drawing/2014/main" val="3707787602"/>
                    </a:ext>
                  </a:extLst>
                </a:gridCol>
                <a:gridCol w="1122166">
                  <a:extLst>
                    <a:ext uri="{9D8B030D-6E8A-4147-A177-3AD203B41FA5}">
                      <a16:colId xmlns:a16="http://schemas.microsoft.com/office/drawing/2014/main" val="749044489"/>
                    </a:ext>
                  </a:extLst>
                </a:gridCol>
              </a:tblGrid>
              <a:tr h="1074420">
                <a:tc>
                  <a:txBody>
                    <a:bodyPr/>
                    <a:lstStyle/>
                    <a:p>
                      <a:pPr algn="ctr" fontAlgn="ctr"/>
                      <a:r>
                        <a:rPr lang="en-US" sz="1400" b="1" i="0" u="none" strike="noStrike" dirty="0" err="1">
                          <a:solidFill>
                            <a:srgbClr val="000000"/>
                          </a:solidFill>
                          <a:effectLst/>
                          <a:latin typeface="Calibri" panose="020F0502020204030204" pitchFamily="34" charset="0"/>
                        </a:rPr>
                        <a:t>Faza</a:t>
                      </a:r>
                      <a:endParaRPr lang="en-US" sz="1400" b="1" i="0" u="none" strike="noStrike" dirty="0">
                        <a:solidFill>
                          <a:srgbClr val="000000"/>
                        </a:solidFill>
                        <a:effectLst/>
                        <a:latin typeface="Calibri" panose="020F0502020204030204" pitchFamily="34" charset="0"/>
                      </a:endParaRPr>
                    </a:p>
                  </a:txBody>
                  <a:tcPr marL="9246" marR="9246" marT="924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dirty="0" err="1">
                          <a:solidFill>
                            <a:srgbClr val="000000"/>
                          </a:solidFill>
                          <a:effectLst/>
                          <a:latin typeface="Calibri" panose="020F0502020204030204" pitchFamily="34" charset="0"/>
                        </a:rPr>
                        <a:t>Aktivnost</a:t>
                      </a:r>
                      <a:endParaRPr lang="en-US" sz="1400" b="1" i="0" u="none" strike="noStrike" dirty="0">
                        <a:solidFill>
                          <a:srgbClr val="000000"/>
                        </a:solidFill>
                        <a:effectLst/>
                        <a:latin typeface="Calibri" panose="020F0502020204030204" pitchFamily="34" charset="0"/>
                      </a:endParaRPr>
                    </a:p>
                  </a:txBody>
                  <a:tcPr marL="9246" marR="9246" marT="924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Prosječno trajanje</a:t>
                      </a:r>
                    </a:p>
                  </a:txBody>
                  <a:tcPr marL="9246" marR="9246" marT="924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532175476"/>
                  </a:ext>
                </a:extLst>
              </a:tr>
              <a:tr h="277389">
                <a:tc rowSpan="3">
                  <a:txBody>
                    <a:bodyPr/>
                    <a:lstStyle/>
                    <a:p>
                      <a:pPr algn="ctr" fontAlgn="ctr"/>
                      <a:r>
                        <a:rPr lang="pl-PL" sz="1400" b="0" i="0" u="none" strike="noStrike">
                          <a:solidFill>
                            <a:srgbClr val="000000"/>
                          </a:solidFill>
                          <a:effectLst/>
                          <a:latin typeface="Calibri" panose="020F0502020204030204" pitchFamily="34" charset="0"/>
                        </a:rPr>
                        <a:t>Faza1 Priprema za rad na spisu</a:t>
                      </a:r>
                    </a:p>
                  </a:txBody>
                  <a:tcPr marL="9246" marR="9246" marT="924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dirty="0" err="1">
                          <a:solidFill>
                            <a:srgbClr val="000000"/>
                          </a:solidFill>
                          <a:effectLst/>
                          <a:latin typeface="Calibri" panose="020F0502020204030204" pitchFamily="34" charset="0"/>
                        </a:rPr>
                        <a:t>Proučavanje</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spisa</a:t>
                      </a:r>
                      <a:r>
                        <a:rPr lang="en-US" sz="1400" b="0" i="0" u="none" strike="noStrike" dirty="0">
                          <a:solidFill>
                            <a:srgbClr val="000000"/>
                          </a:solidFill>
                          <a:effectLst/>
                          <a:latin typeface="Calibri" panose="020F0502020204030204" pitchFamily="34" charset="0"/>
                        </a:rPr>
                        <a:t> </a:t>
                      </a:r>
                    </a:p>
                  </a:txBody>
                  <a:tcPr marL="9246" marR="9246" marT="924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60</a:t>
                      </a:r>
                    </a:p>
                  </a:txBody>
                  <a:tcPr marL="9246" marR="9246" marT="924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518714269"/>
                  </a:ext>
                </a:extLst>
              </a:tr>
              <a:tr h="277389">
                <a:tc vMerge="1">
                  <a:txBody>
                    <a:bodyPr/>
                    <a:lstStyle/>
                    <a:p>
                      <a:endParaRPr lang="en-US"/>
                    </a:p>
                  </a:txBody>
                  <a:tcPr/>
                </a:tc>
                <a:tc>
                  <a:txBody>
                    <a:bodyPr/>
                    <a:lstStyle/>
                    <a:p>
                      <a:pPr algn="ctr" fontAlgn="ctr"/>
                      <a:r>
                        <a:rPr lang="en-US" sz="1400" b="0" i="0" u="none" strike="noStrike" dirty="0" err="1">
                          <a:solidFill>
                            <a:srgbClr val="000000"/>
                          </a:solidFill>
                          <a:effectLst/>
                          <a:latin typeface="Calibri" panose="020F0502020204030204" pitchFamily="34" charset="0"/>
                        </a:rPr>
                        <a:t>Proučavanja</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sudske</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prakse</a:t>
                      </a:r>
                      <a:r>
                        <a:rPr lang="en-US" sz="1400" b="0" i="0" u="none" strike="noStrike" dirty="0">
                          <a:solidFill>
                            <a:srgbClr val="000000"/>
                          </a:solidFill>
                          <a:effectLst/>
                          <a:latin typeface="Calibri" panose="020F0502020204030204" pitchFamily="34" charset="0"/>
                        </a:rPr>
                        <a:t> i </a:t>
                      </a:r>
                      <a:r>
                        <a:rPr lang="en-US" sz="1400" b="0" i="0" u="none" strike="noStrike" dirty="0" err="1">
                          <a:solidFill>
                            <a:srgbClr val="000000"/>
                          </a:solidFill>
                          <a:effectLst/>
                          <a:latin typeface="Calibri" panose="020F0502020204030204" pitchFamily="34" charset="0"/>
                        </a:rPr>
                        <a:t>materijalnog</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prava</a:t>
                      </a:r>
                      <a:endParaRPr lang="en-US" sz="1400" b="0" i="0" u="none" strike="noStrike" dirty="0">
                        <a:solidFill>
                          <a:srgbClr val="000000"/>
                        </a:solidFill>
                        <a:effectLst/>
                        <a:latin typeface="Calibri" panose="020F0502020204030204" pitchFamily="34" charset="0"/>
                      </a:endParaRPr>
                    </a:p>
                  </a:txBody>
                  <a:tcPr marL="9246" marR="9246" marT="924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34</a:t>
                      </a:r>
                    </a:p>
                  </a:txBody>
                  <a:tcPr marL="9246" marR="9246" marT="924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722242457"/>
                  </a:ext>
                </a:extLst>
              </a:tr>
              <a:tr h="277389">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Remisorno vraćanje</a:t>
                      </a:r>
                    </a:p>
                  </a:txBody>
                  <a:tcPr marL="9246" marR="9246" marT="924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37</a:t>
                      </a:r>
                    </a:p>
                  </a:txBody>
                  <a:tcPr marL="9246" marR="9246" marT="924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960815738"/>
                  </a:ext>
                </a:extLst>
              </a:tr>
              <a:tr h="277389">
                <a:tc rowSpan="2">
                  <a:txBody>
                    <a:bodyPr/>
                    <a:lstStyle/>
                    <a:p>
                      <a:pPr algn="ctr" fontAlgn="ctr"/>
                      <a:r>
                        <a:rPr lang="en-US" sz="1400" b="0" i="0" u="none" strike="noStrike">
                          <a:solidFill>
                            <a:srgbClr val="000000"/>
                          </a:solidFill>
                          <a:effectLst/>
                          <a:latin typeface="Calibri" panose="020F0502020204030204" pitchFamily="34" charset="0"/>
                        </a:rPr>
                        <a:t>Faza2 Vijećanje</a:t>
                      </a:r>
                    </a:p>
                  </a:txBody>
                  <a:tcPr marL="9246" marR="9246" marT="924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Vijećanje</a:t>
                      </a:r>
                    </a:p>
                  </a:txBody>
                  <a:tcPr marL="9246" marR="9246" marT="924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13</a:t>
                      </a:r>
                    </a:p>
                  </a:txBody>
                  <a:tcPr marL="9246" marR="9246" marT="924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164779997"/>
                  </a:ext>
                </a:extLst>
              </a:tr>
              <a:tr h="277389">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Ponovno vijećanje</a:t>
                      </a:r>
                    </a:p>
                  </a:txBody>
                  <a:tcPr marL="9246" marR="9246" marT="924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6</a:t>
                      </a:r>
                    </a:p>
                  </a:txBody>
                  <a:tcPr marL="9246" marR="9246" marT="924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546498048"/>
                  </a:ext>
                </a:extLst>
              </a:tr>
              <a:tr h="277389">
                <a:tc rowSpan="2">
                  <a:txBody>
                    <a:bodyPr/>
                    <a:lstStyle/>
                    <a:p>
                      <a:pPr algn="ctr" fontAlgn="ctr"/>
                      <a:r>
                        <a:rPr lang="en-US" sz="1400" b="0" i="0" u="none" strike="noStrike">
                          <a:solidFill>
                            <a:srgbClr val="000000"/>
                          </a:solidFill>
                          <a:effectLst/>
                          <a:latin typeface="Calibri" panose="020F0502020204030204" pitchFamily="34" charset="0"/>
                        </a:rPr>
                        <a:t>Faza2 Rasprava</a:t>
                      </a:r>
                    </a:p>
                  </a:txBody>
                  <a:tcPr marL="9246" marR="9246" marT="924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Određivanje ročišta </a:t>
                      </a:r>
                    </a:p>
                  </a:txBody>
                  <a:tcPr marL="9246" marR="9246" marT="924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30</a:t>
                      </a:r>
                    </a:p>
                  </a:txBody>
                  <a:tcPr marL="9246" marR="9246" marT="924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915705991"/>
                  </a:ext>
                </a:extLst>
              </a:tr>
              <a:tr h="277389">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Ročište za raspravu</a:t>
                      </a:r>
                    </a:p>
                  </a:txBody>
                  <a:tcPr marL="9246" marR="9246" marT="924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9246" marR="9246" marT="924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497604251"/>
                  </a:ext>
                </a:extLst>
              </a:tr>
              <a:tr h="277389">
                <a:tc rowSpan="6">
                  <a:txBody>
                    <a:bodyPr/>
                    <a:lstStyle/>
                    <a:p>
                      <a:pPr algn="ctr" fontAlgn="ctr"/>
                      <a:r>
                        <a:rPr lang="en-US" sz="1400" b="0" i="0" u="none" strike="noStrike">
                          <a:solidFill>
                            <a:srgbClr val="000000"/>
                          </a:solidFill>
                          <a:effectLst/>
                          <a:latin typeface="Calibri" panose="020F0502020204030204" pitchFamily="34" charset="0"/>
                        </a:rPr>
                        <a:t>Faza3 Odluka</a:t>
                      </a:r>
                    </a:p>
                  </a:txBody>
                  <a:tcPr marL="9246" marR="9246" marT="924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Izrada odluke</a:t>
                      </a:r>
                    </a:p>
                  </a:txBody>
                  <a:tcPr marL="9246" marR="9246" marT="924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80</a:t>
                      </a:r>
                    </a:p>
                  </a:txBody>
                  <a:tcPr marL="9246" marR="9246" marT="924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706799481"/>
                  </a:ext>
                </a:extLst>
              </a:tr>
              <a:tr h="277389">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Pregled teksta odluke nakon prijepisa </a:t>
                      </a:r>
                    </a:p>
                  </a:txBody>
                  <a:tcPr marL="9246" marR="9246" marT="924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29</a:t>
                      </a:r>
                    </a:p>
                  </a:txBody>
                  <a:tcPr marL="9246" marR="9246" marT="924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880518857"/>
                  </a:ext>
                </a:extLst>
              </a:tr>
              <a:tr h="277389">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Ispravak teksta odluke po primjedbama predsjednika vijeća</a:t>
                      </a:r>
                    </a:p>
                  </a:txBody>
                  <a:tcPr marL="9246" marR="9246" marT="924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9246" marR="9246" marT="924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581014601"/>
                  </a:ext>
                </a:extLst>
              </a:tr>
              <a:tr h="277389">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Aktivnosti nakon donošenja odluke (ispravak)</a:t>
                      </a:r>
                    </a:p>
                  </a:txBody>
                  <a:tcPr marL="9246" marR="9246" marT="924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35</a:t>
                      </a:r>
                    </a:p>
                  </a:txBody>
                  <a:tcPr marL="9246" marR="9246" marT="924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349854476"/>
                  </a:ext>
                </a:extLst>
              </a:tr>
              <a:tr h="277389">
                <a:tc vMerge="1">
                  <a:txBody>
                    <a:bodyPr/>
                    <a:lstStyle/>
                    <a:p>
                      <a:endParaRPr lang="en-US"/>
                    </a:p>
                  </a:txBody>
                  <a:tcPr/>
                </a:tc>
                <a:tc>
                  <a:txBody>
                    <a:bodyPr/>
                    <a:lstStyle/>
                    <a:p>
                      <a:pPr algn="ctr" fontAlgn="ctr"/>
                      <a:r>
                        <a:rPr lang="pl-PL" sz="1400" b="0" i="0" u="none" strike="noStrike">
                          <a:solidFill>
                            <a:srgbClr val="000000"/>
                          </a:solidFill>
                          <a:effectLst/>
                          <a:latin typeface="Calibri" panose="020F0502020204030204" pitchFamily="34" charset="0"/>
                        </a:rPr>
                        <a:t>Ostale radnje povodom odluke (naredbe,...)</a:t>
                      </a:r>
                    </a:p>
                  </a:txBody>
                  <a:tcPr marL="9246" marR="9246" marT="924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9246" marR="9246" marT="924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979370782"/>
                  </a:ext>
                </a:extLst>
              </a:tr>
              <a:tr h="277389">
                <a:tc vMerge="1">
                  <a:txBody>
                    <a:bodyPr/>
                    <a:lstStyle/>
                    <a:p>
                      <a:endParaRPr lang="en-US"/>
                    </a:p>
                  </a:txBody>
                  <a:tcPr/>
                </a:tc>
                <a:tc>
                  <a:txBody>
                    <a:bodyPr/>
                    <a:lstStyle/>
                    <a:p>
                      <a:pPr algn="ctr" fontAlgn="ctr"/>
                      <a:r>
                        <a:rPr lang="en-US" sz="1400" b="0" i="0" u="none" strike="noStrike">
                          <a:solidFill>
                            <a:srgbClr val="000000"/>
                          </a:solidFill>
                          <a:effectLst/>
                          <a:latin typeface="Calibri" panose="020F0502020204030204" pitchFamily="34" charset="0"/>
                        </a:rPr>
                        <a:t>Izrada referata zbog usuglašavanja pravnog shvaćanja </a:t>
                      </a:r>
                    </a:p>
                  </a:txBody>
                  <a:tcPr marL="9246" marR="9246" marT="924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9246" marR="9246" marT="924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595059722"/>
                  </a:ext>
                </a:extLst>
              </a:tr>
              <a:tr h="184926">
                <a:tc>
                  <a:txBody>
                    <a:bodyPr/>
                    <a:lstStyle/>
                    <a:p>
                      <a:pPr algn="ctr" fontAlgn="ctr"/>
                      <a:r>
                        <a:rPr lang="en-US" sz="1400" b="1" i="0" u="none" strike="noStrike">
                          <a:solidFill>
                            <a:srgbClr val="000000"/>
                          </a:solidFill>
                          <a:effectLst/>
                          <a:latin typeface="Calibri" panose="020F0502020204030204" pitchFamily="34" charset="0"/>
                        </a:rPr>
                        <a:t>UKUPNO</a:t>
                      </a:r>
                    </a:p>
                  </a:txBody>
                  <a:tcPr marL="9246" marR="9246" marT="924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Calibri" panose="020F0502020204030204" pitchFamily="34" charset="0"/>
                        </a:rPr>
                        <a:t> </a:t>
                      </a:r>
                    </a:p>
                  </a:txBody>
                  <a:tcPr marL="9246" marR="9246" marT="924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Calibri" panose="020F0502020204030204" pitchFamily="34" charset="0"/>
                        </a:rPr>
                        <a:t>324</a:t>
                      </a:r>
                    </a:p>
                  </a:txBody>
                  <a:tcPr marL="9246" marR="9246" marT="9246"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3574425476"/>
                  </a:ext>
                </a:extLst>
              </a:tr>
            </a:tbl>
          </a:graphicData>
        </a:graphic>
      </p:graphicFrame>
      <p:sp>
        <p:nvSpPr>
          <p:cNvPr id="8" name="Rectangle 7">
            <a:extLst>
              <a:ext uri="{FF2B5EF4-FFF2-40B4-BE49-F238E27FC236}">
                <a16:creationId xmlns:a16="http://schemas.microsoft.com/office/drawing/2014/main" id="{6080A208-411B-4E16-A110-58CD3AAA0333}"/>
              </a:ext>
            </a:extLst>
          </p:cNvPr>
          <p:cNvSpPr/>
          <p:nvPr/>
        </p:nvSpPr>
        <p:spPr>
          <a:xfrm>
            <a:off x="11296099" y="3078163"/>
            <a:ext cx="2314876" cy="2741648"/>
          </a:xfrm>
          <a:prstGeom prst="rect">
            <a:avLst/>
          </a:prstGeom>
        </p:spPr>
        <p:txBody>
          <a:bodyPr wrap="square">
            <a:spAutoFit/>
          </a:bodyPr>
          <a:lstStyle/>
          <a:p>
            <a:pPr algn="ctr">
              <a:lnSpc>
                <a:spcPct val="105000"/>
              </a:lnSpc>
              <a:spcBef>
                <a:spcPts val="1000"/>
              </a:spcBef>
            </a:pPr>
            <a:r>
              <a:rPr lang="hr-HR" sz="1500" dirty="0"/>
              <a:t>Za 120 predmeta uneseno je trajanje za sve aktivnosti koje se moraju odraditi na predmetu od početka rada na predmetu do dovršavanja (proučavanje spisa, vijećanje, izrada odluke, pregled teksta odluke nakon prijepisa)</a:t>
            </a:r>
            <a:endParaRPr lang="en-US" sz="1500" dirty="0"/>
          </a:p>
        </p:txBody>
      </p:sp>
    </p:spTree>
    <p:extLst>
      <p:ext uri="{BB962C8B-B14F-4D97-AF65-F5344CB8AC3E}">
        <p14:creationId xmlns:p14="http://schemas.microsoft.com/office/powerpoint/2010/main" val="611452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457200" y="685800"/>
            <a:ext cx="12344400" cy="1143000"/>
          </a:xfrm>
        </p:spPr>
        <p:txBody>
          <a:bodyPr/>
          <a:lstStyle/>
          <a:p>
            <a:r>
              <a:rPr lang="hr-HR" dirty="0">
                <a:latin typeface="+mj-lt"/>
                <a:cs typeface="IBM Plex Arabic" panose="020B0503050203000203" pitchFamily="34" charset="-78"/>
              </a:rPr>
              <a:t>Visoki upravni sud – prosječna trajanja po vrsti predmeta (žalbeni postupak – </a:t>
            </a:r>
            <a:r>
              <a:rPr lang="hr-HR" dirty="0" err="1">
                <a:latin typeface="+mj-lt"/>
                <a:cs typeface="IBM Plex Arabic" panose="020B0503050203000203" pitchFamily="34" charset="-78"/>
              </a:rPr>
              <a:t>Usž</a:t>
            </a:r>
            <a:r>
              <a:rPr lang="hr-HR" dirty="0">
                <a:latin typeface="+mj-lt"/>
                <a:cs typeface="IBM Plex Arabic" panose="020B0503050203000203" pitchFamily="34" charset="-78"/>
              </a:rPr>
              <a:t>)</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sp>
        <p:nvSpPr>
          <p:cNvPr id="8" name="Rectangle 7">
            <a:extLst>
              <a:ext uri="{FF2B5EF4-FFF2-40B4-BE49-F238E27FC236}">
                <a16:creationId xmlns:a16="http://schemas.microsoft.com/office/drawing/2014/main" id="{6080A208-411B-4E16-A110-58CD3AAA0333}"/>
              </a:ext>
            </a:extLst>
          </p:cNvPr>
          <p:cNvSpPr/>
          <p:nvPr/>
        </p:nvSpPr>
        <p:spPr>
          <a:xfrm>
            <a:off x="11047660" y="3865323"/>
            <a:ext cx="2314876" cy="802656"/>
          </a:xfrm>
          <a:prstGeom prst="rect">
            <a:avLst/>
          </a:prstGeom>
        </p:spPr>
        <p:txBody>
          <a:bodyPr wrap="square">
            <a:spAutoFit/>
          </a:bodyPr>
          <a:lstStyle/>
          <a:p>
            <a:pPr algn="ctr">
              <a:lnSpc>
                <a:spcPct val="105000"/>
              </a:lnSpc>
              <a:spcBef>
                <a:spcPts val="1000"/>
              </a:spcBef>
            </a:pPr>
            <a:r>
              <a:rPr lang="hr-HR" sz="1500" dirty="0"/>
              <a:t>Nije bio dovoljan uzorak za analizu prema vrsti predmeta</a:t>
            </a:r>
            <a:endParaRPr lang="en-US" sz="1500" dirty="0"/>
          </a:p>
        </p:txBody>
      </p:sp>
      <p:graphicFrame>
        <p:nvGraphicFramePr>
          <p:cNvPr id="5" name="Table 4">
            <a:extLst>
              <a:ext uri="{FF2B5EF4-FFF2-40B4-BE49-F238E27FC236}">
                <a16:creationId xmlns:a16="http://schemas.microsoft.com/office/drawing/2014/main" id="{CE076AE5-8B2C-48E4-9D5E-48EED41EA7DE}"/>
              </a:ext>
            </a:extLst>
          </p:cNvPr>
          <p:cNvGraphicFramePr>
            <a:graphicFrameLocks noGrp="1"/>
          </p:cNvGraphicFramePr>
          <p:nvPr>
            <p:extLst>
              <p:ext uri="{D42A27DB-BD31-4B8C-83A1-F6EECF244321}">
                <p14:modId xmlns:p14="http://schemas.microsoft.com/office/powerpoint/2010/main" val="695402207"/>
              </p:ext>
            </p:extLst>
          </p:nvPr>
        </p:nvGraphicFramePr>
        <p:xfrm>
          <a:off x="1051560" y="2560320"/>
          <a:ext cx="9558178" cy="3537511"/>
        </p:xfrm>
        <a:graphic>
          <a:graphicData uri="http://schemas.openxmlformats.org/drawingml/2006/table">
            <a:tbl>
              <a:tblPr/>
              <a:tblGrid>
                <a:gridCol w="3160051">
                  <a:extLst>
                    <a:ext uri="{9D8B030D-6E8A-4147-A177-3AD203B41FA5}">
                      <a16:colId xmlns:a16="http://schemas.microsoft.com/office/drawing/2014/main" val="2078625833"/>
                    </a:ext>
                  </a:extLst>
                </a:gridCol>
                <a:gridCol w="1248415">
                  <a:extLst>
                    <a:ext uri="{9D8B030D-6E8A-4147-A177-3AD203B41FA5}">
                      <a16:colId xmlns:a16="http://schemas.microsoft.com/office/drawing/2014/main" val="469466823"/>
                    </a:ext>
                  </a:extLst>
                </a:gridCol>
                <a:gridCol w="1248415">
                  <a:extLst>
                    <a:ext uri="{9D8B030D-6E8A-4147-A177-3AD203B41FA5}">
                      <a16:colId xmlns:a16="http://schemas.microsoft.com/office/drawing/2014/main" val="1249333195"/>
                    </a:ext>
                  </a:extLst>
                </a:gridCol>
                <a:gridCol w="1248415">
                  <a:extLst>
                    <a:ext uri="{9D8B030D-6E8A-4147-A177-3AD203B41FA5}">
                      <a16:colId xmlns:a16="http://schemas.microsoft.com/office/drawing/2014/main" val="1789316899"/>
                    </a:ext>
                  </a:extLst>
                </a:gridCol>
                <a:gridCol w="1248415">
                  <a:extLst>
                    <a:ext uri="{9D8B030D-6E8A-4147-A177-3AD203B41FA5}">
                      <a16:colId xmlns:a16="http://schemas.microsoft.com/office/drawing/2014/main" val="3572683066"/>
                    </a:ext>
                  </a:extLst>
                </a:gridCol>
                <a:gridCol w="1404467">
                  <a:extLst>
                    <a:ext uri="{9D8B030D-6E8A-4147-A177-3AD203B41FA5}">
                      <a16:colId xmlns:a16="http://schemas.microsoft.com/office/drawing/2014/main" val="72216278"/>
                    </a:ext>
                  </a:extLst>
                </a:gridCol>
              </a:tblGrid>
              <a:tr h="964775">
                <a:tc>
                  <a:txBody>
                    <a:bodyPr/>
                    <a:lstStyle/>
                    <a:p>
                      <a:pPr algn="ctr" fontAlgn="ctr"/>
                      <a:r>
                        <a:rPr lang="en-US" sz="1400" b="1" i="0" u="none" strike="noStrike">
                          <a:solidFill>
                            <a:srgbClr val="000000"/>
                          </a:solidFill>
                          <a:effectLst/>
                          <a:latin typeface="Calibri" panose="020F0502020204030204" pitchFamily="34" charset="0"/>
                        </a:rPr>
                        <a:t>vrsta predmeta</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400" b="1" i="0" u="none" strike="noStrike">
                          <a:solidFill>
                            <a:srgbClr val="000000"/>
                          </a:solidFill>
                          <a:effectLst/>
                          <a:latin typeface="Calibri" panose="020F0502020204030204" pitchFamily="34" charset="0"/>
                        </a:rPr>
                        <a:t>jednostavan</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400" b="1" i="0" u="none" strike="noStrike">
                          <a:solidFill>
                            <a:srgbClr val="000000"/>
                          </a:solidFill>
                          <a:effectLst/>
                          <a:latin typeface="Calibri" panose="020F0502020204030204" pitchFamily="34" charset="0"/>
                        </a:rPr>
                        <a:t>srednje složen</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400" b="1" i="0" u="none" strike="noStrike">
                          <a:solidFill>
                            <a:srgbClr val="000000"/>
                          </a:solidFill>
                          <a:effectLst/>
                          <a:latin typeface="Calibri" panose="020F0502020204030204" pitchFamily="34" charset="0"/>
                        </a:rPr>
                        <a:t>složen</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400" b="1" i="0" u="none" strike="noStrike">
                          <a:solidFill>
                            <a:srgbClr val="000000"/>
                          </a:solidFill>
                          <a:effectLst/>
                          <a:latin typeface="Calibri" panose="020F0502020204030204" pitchFamily="34" charset="0"/>
                        </a:rPr>
                        <a:t>nije procijenjeno</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400" b="1" i="0" u="none" strike="noStrike">
                          <a:solidFill>
                            <a:srgbClr val="000000"/>
                          </a:solidFill>
                          <a:effectLst/>
                          <a:latin typeface="Calibri" panose="020F0502020204030204" pitchFamily="34" charset="0"/>
                        </a:rPr>
                        <a:t>UKUPNO</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384944342"/>
                  </a:ext>
                </a:extLst>
              </a:tr>
              <a:tr h="321592">
                <a:tc>
                  <a:txBody>
                    <a:bodyPr/>
                    <a:lstStyle/>
                    <a:p>
                      <a:pPr algn="ctr" fontAlgn="ctr"/>
                      <a:r>
                        <a:rPr lang="en-US" sz="1400" b="0" i="0" u="none" strike="noStrike">
                          <a:solidFill>
                            <a:srgbClr val="000000"/>
                          </a:solidFill>
                          <a:effectLst/>
                          <a:latin typeface="Calibri" panose="020F0502020204030204" pitchFamily="34" charset="0"/>
                        </a:rPr>
                        <a:t>azil i međunarodna zaštita</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68002130"/>
                  </a:ext>
                </a:extLst>
              </a:tr>
              <a:tr h="321592">
                <a:tc>
                  <a:txBody>
                    <a:bodyPr/>
                    <a:lstStyle/>
                    <a:p>
                      <a:pPr algn="ctr" fontAlgn="ctr"/>
                      <a:r>
                        <a:rPr lang="en-US" sz="1400" b="0" i="0" u="none" strike="noStrike">
                          <a:solidFill>
                            <a:srgbClr val="000000"/>
                          </a:solidFill>
                          <a:effectLst/>
                          <a:latin typeface="Calibri" panose="020F0502020204030204" pitchFamily="34" charset="0"/>
                        </a:rPr>
                        <a:t>financijski</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17</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950227344"/>
                  </a:ext>
                </a:extLst>
              </a:tr>
              <a:tr h="321592">
                <a:tc>
                  <a:txBody>
                    <a:bodyPr/>
                    <a:lstStyle/>
                    <a:p>
                      <a:pPr algn="ctr" fontAlgn="ctr"/>
                      <a:r>
                        <a:rPr lang="en-US" sz="1400" b="0" i="0" u="none" strike="noStrike">
                          <a:solidFill>
                            <a:srgbClr val="000000"/>
                          </a:solidFill>
                          <a:effectLst/>
                          <a:latin typeface="Calibri" panose="020F0502020204030204" pitchFamily="34" charset="0"/>
                        </a:rPr>
                        <a:t>graditeljski i komunalni</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12</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721133438"/>
                  </a:ext>
                </a:extLst>
              </a:tr>
              <a:tr h="321592">
                <a:tc>
                  <a:txBody>
                    <a:bodyPr/>
                    <a:lstStyle/>
                    <a:p>
                      <a:pPr algn="ctr" fontAlgn="ctr"/>
                      <a:r>
                        <a:rPr lang="en-US" sz="1400" b="0" i="0" u="none" strike="noStrike">
                          <a:solidFill>
                            <a:srgbClr val="000000"/>
                          </a:solidFill>
                          <a:effectLst/>
                          <a:latin typeface="Calibri" panose="020F0502020204030204" pitchFamily="34" charset="0"/>
                        </a:rPr>
                        <a:t>imovinska prava</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9</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18</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968439908"/>
                  </a:ext>
                </a:extLst>
              </a:tr>
              <a:tr h="321592">
                <a:tc>
                  <a:txBody>
                    <a:bodyPr/>
                    <a:lstStyle/>
                    <a:p>
                      <a:pPr algn="ctr" fontAlgn="ctr"/>
                      <a:r>
                        <a:rPr lang="en-US" sz="1400" b="0" i="0" u="none" strike="noStrike">
                          <a:solidFill>
                            <a:srgbClr val="000000"/>
                          </a:solidFill>
                          <a:effectLst/>
                          <a:latin typeface="Calibri" panose="020F0502020204030204" pitchFamily="34" charset="0"/>
                        </a:rPr>
                        <a:t>mirovinsko socijalno</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27</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42</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70</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275169445"/>
                  </a:ext>
                </a:extLst>
              </a:tr>
              <a:tr h="321592">
                <a:tc>
                  <a:txBody>
                    <a:bodyPr/>
                    <a:lstStyle/>
                    <a:p>
                      <a:pPr algn="ctr" fontAlgn="ctr"/>
                      <a:r>
                        <a:rPr lang="en-US" sz="1400" b="0" i="0" u="none" strike="noStrike">
                          <a:solidFill>
                            <a:srgbClr val="000000"/>
                          </a:solidFill>
                          <a:effectLst/>
                          <a:latin typeface="Calibri" panose="020F0502020204030204" pitchFamily="34" charset="0"/>
                        </a:rPr>
                        <a:t>opća uprava</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12</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24</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057945852"/>
                  </a:ext>
                </a:extLst>
              </a:tr>
              <a:tr h="321592">
                <a:tc>
                  <a:txBody>
                    <a:bodyPr/>
                    <a:lstStyle/>
                    <a:p>
                      <a:pPr algn="ctr" fontAlgn="ctr"/>
                      <a:r>
                        <a:rPr lang="en-US" sz="1400" b="0" i="0" u="none" strike="noStrike">
                          <a:solidFill>
                            <a:srgbClr val="000000"/>
                          </a:solidFill>
                          <a:effectLst/>
                          <a:latin typeface="Calibri" panose="020F0502020204030204" pitchFamily="34" charset="0"/>
                        </a:rPr>
                        <a:t>ostalo</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7</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31</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42</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158011459"/>
                  </a:ext>
                </a:extLst>
              </a:tr>
              <a:tr h="321592">
                <a:tc>
                  <a:txBody>
                    <a:bodyPr/>
                    <a:lstStyle/>
                    <a:p>
                      <a:pPr algn="ctr" fontAlgn="ctr"/>
                      <a:r>
                        <a:rPr lang="en-US" sz="1400" b="1" i="0" u="none" strike="noStrike">
                          <a:solidFill>
                            <a:srgbClr val="000000"/>
                          </a:solidFill>
                          <a:effectLst/>
                          <a:latin typeface="Calibri" panose="020F0502020204030204" pitchFamily="34" charset="0"/>
                        </a:rPr>
                        <a:t>UKUPNO</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400" b="1" i="0" u="none" strike="noStrike">
                          <a:solidFill>
                            <a:srgbClr val="000000"/>
                          </a:solidFill>
                          <a:effectLst/>
                          <a:latin typeface="Calibri" panose="020F0502020204030204" pitchFamily="34" charset="0"/>
                        </a:rPr>
                        <a:t>16</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400" b="1" i="0" u="none" strike="noStrike">
                          <a:solidFill>
                            <a:srgbClr val="000000"/>
                          </a:solidFill>
                          <a:effectLst/>
                          <a:latin typeface="Calibri" panose="020F0502020204030204" pitchFamily="34" charset="0"/>
                        </a:rPr>
                        <a:t>60</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400" b="1" i="0" u="none" strike="noStrike">
                          <a:solidFill>
                            <a:srgbClr val="000000"/>
                          </a:solidFill>
                          <a:effectLst/>
                          <a:latin typeface="Calibri" panose="020F0502020204030204" pitchFamily="34" charset="0"/>
                        </a:rPr>
                        <a:t>19</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400" b="1" i="0" u="none" strike="noStrike">
                          <a:solidFill>
                            <a:srgbClr val="000000"/>
                          </a:solidFill>
                          <a:effectLst/>
                          <a:latin typeface="Calibri" panose="020F0502020204030204" pitchFamily="34" charset="0"/>
                        </a:rPr>
                        <a:t>98</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400" b="1" i="0" u="none" strike="noStrike" dirty="0">
                          <a:solidFill>
                            <a:srgbClr val="000000"/>
                          </a:solidFill>
                          <a:effectLst/>
                          <a:latin typeface="Calibri" panose="020F0502020204030204" pitchFamily="34" charset="0"/>
                        </a:rPr>
                        <a:t>193</a:t>
                      </a:r>
                    </a:p>
                  </a:txBody>
                  <a:tcPr marL="9525" marR="9525" marT="9525"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511737389"/>
                  </a:ext>
                </a:extLst>
              </a:tr>
            </a:tbl>
          </a:graphicData>
        </a:graphic>
      </p:graphicFrame>
    </p:spTree>
    <p:extLst>
      <p:ext uri="{BB962C8B-B14F-4D97-AF65-F5344CB8AC3E}">
        <p14:creationId xmlns:p14="http://schemas.microsoft.com/office/powerpoint/2010/main" val="37171145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457200" y="685800"/>
            <a:ext cx="12344400" cy="1143000"/>
          </a:xfrm>
        </p:spPr>
        <p:txBody>
          <a:bodyPr/>
          <a:lstStyle/>
          <a:p>
            <a:r>
              <a:rPr lang="hr-HR" dirty="0">
                <a:latin typeface="+mj-lt"/>
                <a:cs typeface="IBM Plex Arabic" panose="020B0503050203000203" pitchFamily="34" charset="-78"/>
              </a:rPr>
              <a:t>Visoki upravni sud - rezultati</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4" name="Table 3">
            <a:extLst>
              <a:ext uri="{FF2B5EF4-FFF2-40B4-BE49-F238E27FC236}">
                <a16:creationId xmlns:a16="http://schemas.microsoft.com/office/drawing/2014/main" id="{E0990E3F-3EE6-42C1-B9DB-2EB51B6150F5}"/>
              </a:ext>
            </a:extLst>
          </p:cNvPr>
          <p:cNvGraphicFramePr>
            <a:graphicFrameLocks noGrp="1"/>
          </p:cNvGraphicFramePr>
          <p:nvPr>
            <p:extLst>
              <p:ext uri="{D42A27DB-BD31-4B8C-83A1-F6EECF244321}">
                <p14:modId xmlns:p14="http://schemas.microsoft.com/office/powerpoint/2010/main" val="1870355610"/>
              </p:ext>
            </p:extLst>
          </p:nvPr>
        </p:nvGraphicFramePr>
        <p:xfrm>
          <a:off x="2377440" y="1828800"/>
          <a:ext cx="8641079" cy="2148840"/>
        </p:xfrm>
        <a:graphic>
          <a:graphicData uri="http://schemas.openxmlformats.org/drawingml/2006/table">
            <a:tbl>
              <a:tblPr/>
              <a:tblGrid>
                <a:gridCol w="2678819">
                  <a:extLst>
                    <a:ext uri="{9D8B030D-6E8A-4147-A177-3AD203B41FA5}">
                      <a16:colId xmlns:a16="http://schemas.microsoft.com/office/drawing/2014/main" val="2164275986"/>
                    </a:ext>
                  </a:extLst>
                </a:gridCol>
                <a:gridCol w="1425184">
                  <a:extLst>
                    <a:ext uri="{9D8B030D-6E8A-4147-A177-3AD203B41FA5}">
                      <a16:colId xmlns:a16="http://schemas.microsoft.com/office/drawing/2014/main" val="1579477466"/>
                    </a:ext>
                  </a:extLst>
                </a:gridCol>
                <a:gridCol w="1425184">
                  <a:extLst>
                    <a:ext uri="{9D8B030D-6E8A-4147-A177-3AD203B41FA5}">
                      <a16:colId xmlns:a16="http://schemas.microsoft.com/office/drawing/2014/main" val="136210492"/>
                    </a:ext>
                  </a:extLst>
                </a:gridCol>
                <a:gridCol w="1425184">
                  <a:extLst>
                    <a:ext uri="{9D8B030D-6E8A-4147-A177-3AD203B41FA5}">
                      <a16:colId xmlns:a16="http://schemas.microsoft.com/office/drawing/2014/main" val="1070971950"/>
                    </a:ext>
                  </a:extLst>
                </a:gridCol>
                <a:gridCol w="1686708">
                  <a:extLst>
                    <a:ext uri="{9D8B030D-6E8A-4147-A177-3AD203B41FA5}">
                      <a16:colId xmlns:a16="http://schemas.microsoft.com/office/drawing/2014/main" val="3215731689"/>
                    </a:ext>
                  </a:extLst>
                </a:gridCol>
              </a:tblGrid>
              <a:tr h="537210">
                <a:tc>
                  <a:txBody>
                    <a:bodyPr/>
                    <a:lstStyle/>
                    <a:p>
                      <a:pPr algn="ctr" fontAlgn="ctr"/>
                      <a:r>
                        <a:rPr lang="en-US" sz="1500" b="1" i="0" u="none" strike="noStrike" dirty="0" err="1">
                          <a:solidFill>
                            <a:srgbClr val="000000"/>
                          </a:solidFill>
                          <a:effectLst/>
                          <a:latin typeface="Calibri" panose="020F0502020204030204" pitchFamily="34" charset="0"/>
                        </a:rPr>
                        <a:t>vrsta</a:t>
                      </a:r>
                      <a:r>
                        <a:rPr lang="en-US" sz="1500" b="1" i="0" u="none" strike="noStrike" dirty="0">
                          <a:solidFill>
                            <a:srgbClr val="000000"/>
                          </a:solidFill>
                          <a:effectLst/>
                          <a:latin typeface="Calibri" panose="020F0502020204030204" pitchFamily="34" charset="0"/>
                        </a:rPr>
                        <a:t> </a:t>
                      </a:r>
                      <a:r>
                        <a:rPr lang="en-US" sz="1500" b="1" i="0" u="none" strike="noStrike" dirty="0" err="1">
                          <a:solidFill>
                            <a:srgbClr val="000000"/>
                          </a:solidFill>
                          <a:effectLst/>
                          <a:latin typeface="Calibri" panose="020F0502020204030204" pitchFamily="34" charset="0"/>
                        </a:rPr>
                        <a:t>predmeta</a:t>
                      </a:r>
                      <a:endParaRPr lang="en-US" sz="15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500" b="1" i="0" u="none" strike="noStrike" dirty="0">
                          <a:solidFill>
                            <a:srgbClr val="000000"/>
                          </a:solidFill>
                          <a:effectLst/>
                          <a:latin typeface="Calibri" panose="020F0502020204030204" pitchFamily="34" charset="0"/>
                        </a:rPr>
                        <a:t>minute</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500" b="1" i="0" u="none" strike="noStrike" dirty="0">
                          <a:solidFill>
                            <a:srgbClr val="000000"/>
                          </a:solidFill>
                          <a:effectLst/>
                          <a:latin typeface="Calibri" panose="020F0502020204030204" pitchFamily="34" charset="0"/>
                        </a:rPr>
                        <a:t>OM </a:t>
                      </a:r>
                      <a:r>
                        <a:rPr lang="en-US" sz="1500" b="1" i="0" u="none" strike="noStrike" dirty="0" err="1">
                          <a:solidFill>
                            <a:srgbClr val="000000"/>
                          </a:solidFill>
                          <a:effectLst/>
                          <a:latin typeface="Calibri" panose="020F0502020204030204" pitchFamily="34" charset="0"/>
                        </a:rPr>
                        <a:t>prije</a:t>
                      </a:r>
                      <a:endParaRPr lang="en-US" sz="15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500" b="1" i="0" u="none" strike="noStrike" dirty="0">
                          <a:solidFill>
                            <a:srgbClr val="000000"/>
                          </a:solidFill>
                          <a:effectLst/>
                          <a:latin typeface="Calibri" panose="020F0502020204030204" pitchFamily="34" charset="0"/>
                        </a:rPr>
                        <a:t>OM sad</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en-US" sz="1500" b="1" i="0" u="none" strike="noStrike" dirty="0">
                          <a:solidFill>
                            <a:srgbClr val="000000"/>
                          </a:solidFill>
                          <a:effectLst/>
                          <a:latin typeface="Calibri" panose="020F0502020204030204" pitchFamily="34" charset="0"/>
                        </a:rPr>
                        <a:t>po </a:t>
                      </a:r>
                      <a:r>
                        <a:rPr lang="en-US" sz="1500" b="1" i="0" u="none" strike="noStrike" dirty="0" err="1">
                          <a:solidFill>
                            <a:srgbClr val="000000"/>
                          </a:solidFill>
                          <a:effectLst/>
                          <a:latin typeface="Calibri" panose="020F0502020204030204" pitchFamily="34" charset="0"/>
                        </a:rPr>
                        <a:t>rezultatima</a:t>
                      </a:r>
                      <a:endParaRPr lang="en-US" sz="15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3396726716"/>
                  </a:ext>
                </a:extLst>
              </a:tr>
              <a:tr h="537210">
                <a:tc>
                  <a:txBody>
                    <a:bodyPr/>
                    <a:lstStyle/>
                    <a:p>
                      <a:pPr algn="ctr" fontAlgn="ctr"/>
                      <a:r>
                        <a:rPr lang="en-US" sz="1500" b="0" i="0" u="none" strike="noStrike">
                          <a:solidFill>
                            <a:srgbClr val="000000"/>
                          </a:solidFill>
                          <a:effectLst/>
                          <a:latin typeface="Calibri" panose="020F0502020204030204" pitchFamily="34" charset="0"/>
                        </a:rPr>
                        <a:t>Žalbeni postupak</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324</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200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220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196</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817398447"/>
                  </a:ext>
                </a:extLst>
              </a:tr>
              <a:tr h="537210">
                <a:tc>
                  <a:txBody>
                    <a:bodyPr/>
                    <a:lstStyle/>
                    <a:p>
                      <a:pPr algn="ctr" fontAlgn="ctr"/>
                      <a:r>
                        <a:rPr lang="en-US" sz="1500" b="0" i="0" u="none" strike="noStrike">
                          <a:solidFill>
                            <a:srgbClr val="000000"/>
                          </a:solidFill>
                          <a:effectLst/>
                          <a:latin typeface="Calibri" panose="020F0502020204030204" pitchFamily="34" charset="0"/>
                        </a:rPr>
                        <a:t>Ocjena zakonitosti općih akata</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599</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80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106</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83080551"/>
                  </a:ext>
                </a:extLst>
              </a:tr>
              <a:tr h="537210">
                <a:tc>
                  <a:txBody>
                    <a:bodyPr/>
                    <a:lstStyle/>
                    <a:p>
                      <a:pPr algn="ctr" fontAlgn="ctr"/>
                      <a:r>
                        <a:rPr lang="en-US" sz="1500" b="0" i="0" u="none" strike="noStrike">
                          <a:solidFill>
                            <a:srgbClr val="000000"/>
                          </a:solidFill>
                          <a:effectLst/>
                          <a:latin typeface="Calibri" panose="020F0502020204030204" pitchFamily="34" charset="0"/>
                        </a:rPr>
                        <a:t>Suđenje u prvom stupnju</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455</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150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130</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Calibri" panose="020F0502020204030204" pitchFamily="34" charset="0"/>
                        </a:rPr>
                        <a:t>139</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52868601"/>
                  </a:ext>
                </a:extLst>
              </a:tr>
            </a:tbl>
          </a:graphicData>
        </a:graphic>
      </p:graphicFrame>
      <p:sp>
        <p:nvSpPr>
          <p:cNvPr id="9" name="Rectangle 8">
            <a:extLst>
              <a:ext uri="{FF2B5EF4-FFF2-40B4-BE49-F238E27FC236}">
                <a16:creationId xmlns:a16="http://schemas.microsoft.com/office/drawing/2014/main" id="{837A977C-23B6-40A0-89C9-FB3F49636536}"/>
              </a:ext>
            </a:extLst>
          </p:cNvPr>
          <p:cNvSpPr/>
          <p:nvPr/>
        </p:nvSpPr>
        <p:spPr>
          <a:xfrm>
            <a:off x="1036244" y="4797466"/>
            <a:ext cx="12390120" cy="1685783"/>
          </a:xfrm>
          <a:prstGeom prst="rect">
            <a:avLst/>
          </a:prstGeom>
        </p:spPr>
        <p:txBody>
          <a:bodyPr wrap="square">
            <a:spAutoFit/>
          </a:bodyPr>
          <a:lstStyle/>
          <a:p>
            <a:pPr algn="just">
              <a:lnSpc>
                <a:spcPct val="105000"/>
              </a:lnSpc>
              <a:spcBef>
                <a:spcPts val="1000"/>
              </a:spcBef>
            </a:pPr>
            <a:r>
              <a:rPr lang="hr-HR" sz="2000" dirty="0"/>
              <a:t>Za okvirni izračun koliko sudac može riješiti predmeta u jednoj godini uzeto je u obzir da sudac 2 dana u tjednu utroši na radnje kao što su: sudjeluje u radu svog vijeća i još jednog vijeća te da suci koji su raspoređeni u vijeća za ocjenu zakonitosti općih akata imaju radne sastanke i sjednice izvan redovnog sastava svog vijeća, kao i da svaki sudac </a:t>
            </a:r>
            <a:r>
              <a:rPr lang="hr-HR" sz="2000" dirty="0" err="1"/>
              <a:t>mentorira</a:t>
            </a:r>
            <a:r>
              <a:rPr lang="hr-HR" sz="2000" dirty="0"/>
              <a:t> kao sudac izvjestitelj barem jednog sudskog savjetnika te je ujedno predsjednik vijeća u odlukama još jednog suca i njegovog savjetnika</a:t>
            </a:r>
            <a:endParaRPr lang="en-US" sz="2000" dirty="0"/>
          </a:p>
        </p:txBody>
      </p:sp>
    </p:spTree>
    <p:extLst>
      <p:ext uri="{BB962C8B-B14F-4D97-AF65-F5344CB8AC3E}">
        <p14:creationId xmlns:p14="http://schemas.microsoft.com/office/powerpoint/2010/main" val="41920167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457200" y="685800"/>
            <a:ext cx="12344400" cy="1143000"/>
          </a:xfrm>
        </p:spPr>
        <p:txBody>
          <a:bodyPr/>
          <a:lstStyle/>
          <a:p>
            <a:r>
              <a:rPr lang="hr-HR" dirty="0">
                <a:latin typeface="+mj-lt"/>
                <a:cs typeface="IBM Plex Arabic" panose="020B0503050203000203" pitchFamily="34" charset="-78"/>
              </a:rPr>
              <a:t>Visoki upravni sud - rezultati</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8" name="Chart 7">
            <a:extLst>
              <a:ext uri="{FF2B5EF4-FFF2-40B4-BE49-F238E27FC236}">
                <a16:creationId xmlns:a16="http://schemas.microsoft.com/office/drawing/2014/main" id="{B121D424-3DD5-48B6-9DC8-0EE396AA0C40}"/>
              </a:ext>
            </a:extLst>
          </p:cNvPr>
          <p:cNvGraphicFramePr>
            <a:graphicFrameLocks/>
          </p:cNvGraphicFramePr>
          <p:nvPr>
            <p:extLst>
              <p:ext uri="{D42A27DB-BD31-4B8C-83A1-F6EECF244321}">
                <p14:modId xmlns:p14="http://schemas.microsoft.com/office/powerpoint/2010/main" val="1771393911"/>
              </p:ext>
            </p:extLst>
          </p:nvPr>
        </p:nvGraphicFramePr>
        <p:xfrm>
          <a:off x="2550420" y="1788263"/>
          <a:ext cx="8157959" cy="47091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490297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sp>
        <p:nvSpPr>
          <p:cNvPr id="21" name="Content Placeholder 12">
            <a:extLst>
              <a:ext uri="{FF2B5EF4-FFF2-40B4-BE49-F238E27FC236}">
                <a16:creationId xmlns:a16="http://schemas.microsoft.com/office/drawing/2014/main" id="{1ADDA321-5AA8-4CDB-A31C-E3B22F291C77}"/>
              </a:ext>
            </a:extLst>
          </p:cNvPr>
          <p:cNvSpPr txBox="1">
            <a:spLocks/>
          </p:cNvSpPr>
          <p:nvPr/>
        </p:nvSpPr>
        <p:spPr>
          <a:xfrm>
            <a:off x="1695878" y="1280160"/>
            <a:ext cx="11238643" cy="5094070"/>
          </a:xfrm>
          <a:prstGeom prst="rect">
            <a:avLst/>
          </a:prstGeom>
        </p:spPr>
        <p:txBody>
          <a:bodyPr anchor="ctr"/>
          <a:lstStyle>
            <a:lvl1pPr marL="0" indent="0" algn="l" defTabSz="685800" rtl="0" eaLnBrk="1" latinLnBrk="0" hangingPunct="1">
              <a:lnSpc>
                <a:spcPct val="105000"/>
              </a:lnSpc>
              <a:spcBef>
                <a:spcPts val="750"/>
              </a:spcBef>
              <a:buFontTx/>
              <a:buNone/>
              <a:tabLst/>
              <a:defRPr sz="1300" b="0" i="0" kern="1200">
                <a:solidFill>
                  <a:schemeClr val="tx1"/>
                </a:solidFill>
                <a:latin typeface="IBM Plex Sans" charset="0"/>
                <a:ea typeface="IBM Plex Sans" charset="0"/>
                <a:cs typeface="IBM Plex Sans" charset="0"/>
              </a:defRPr>
            </a:lvl1pPr>
            <a:lvl2pPr marL="142875" indent="-142875" algn="l" defTabSz="685800" rtl="0" eaLnBrk="1" latinLnBrk="0" hangingPunct="1">
              <a:lnSpc>
                <a:spcPct val="105000"/>
              </a:lnSpc>
              <a:spcBef>
                <a:spcPts val="625"/>
              </a:spcBef>
              <a:buFont typeface="LucidaGrande" charset="0"/>
              <a:buChar char="-"/>
              <a:defRPr sz="1300" b="0" i="0" kern="1200">
                <a:solidFill>
                  <a:schemeClr val="tx1"/>
                </a:solidFill>
                <a:latin typeface="IBM Plex Sans" charset="0"/>
                <a:ea typeface="IBM Plex Sans" charset="0"/>
                <a:cs typeface="IBM Plex Sans" charset="0"/>
              </a:defRPr>
            </a:lvl2pPr>
            <a:lvl3pPr marL="285750" indent="-142875" algn="l" defTabSz="685800" rtl="0" eaLnBrk="1" latinLnBrk="0" hangingPunct="1">
              <a:lnSpc>
                <a:spcPct val="105000"/>
              </a:lnSpc>
              <a:spcBef>
                <a:spcPts val="0"/>
              </a:spcBef>
              <a:buSzPct val="80000"/>
              <a:buFont typeface="Arial" panose="020B0604020202020204" pitchFamily="34" charset="0"/>
              <a:buChar char="•"/>
              <a:defRPr sz="1300" b="0" i="0" kern="1200">
                <a:solidFill>
                  <a:schemeClr val="tx1"/>
                </a:solidFill>
                <a:latin typeface="IBM Plex Sans" charset="0"/>
                <a:ea typeface="IBM Plex Sans" charset="0"/>
                <a:cs typeface="IBM Plex Sans" charset="0"/>
              </a:defRPr>
            </a:lvl3pPr>
            <a:lvl4pPr marL="428625" indent="-142875" algn="l" defTabSz="685800" rtl="0" eaLnBrk="1" latinLnBrk="0" hangingPunct="1">
              <a:lnSpc>
                <a:spcPct val="105000"/>
              </a:lnSpc>
              <a:spcBef>
                <a:spcPts val="0"/>
              </a:spcBef>
              <a:buFont typeface=".AppleSystemUIFont" charset="-120"/>
              <a:buChar char="–"/>
              <a:defRPr sz="1300" b="0" i="0" kern="1200">
                <a:solidFill>
                  <a:schemeClr val="tx1"/>
                </a:solidFill>
                <a:latin typeface="IBM Plex Sans" charset="0"/>
                <a:ea typeface="IBM Plex Sans" charset="0"/>
                <a:cs typeface="IBM Plex Sans" charset="0"/>
              </a:defRPr>
            </a:lvl4pPr>
            <a:lvl5pPr marL="571500" indent="-142875" algn="l" defTabSz="685800" rtl="0" eaLnBrk="1" latinLnBrk="0" hangingPunct="1">
              <a:lnSpc>
                <a:spcPct val="105000"/>
              </a:lnSpc>
              <a:spcBef>
                <a:spcPts val="0"/>
              </a:spcBef>
              <a:buSzPct val="80000"/>
              <a:buFont typeface="Arial" panose="020B0604020202020204" pitchFamily="34" charset="0"/>
              <a:buChar char="•"/>
              <a:defRPr sz="1300" b="0" i="0" kern="1200">
                <a:solidFill>
                  <a:schemeClr val="tx1"/>
                </a:solidFill>
                <a:latin typeface="IBM Plex Sans" charset="0"/>
                <a:ea typeface="IBM Plex Sans" charset="0"/>
                <a:cs typeface="IBM Plex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a:spcBef>
                <a:spcPts val="480"/>
              </a:spcBef>
              <a:defRPr/>
            </a:pPr>
            <a:r>
              <a:rPr lang="hr-HR" sz="5000" dirty="0">
                <a:solidFill>
                  <a:srgbClr val="000000"/>
                </a:solidFill>
                <a:latin typeface="+mn-lt"/>
              </a:rPr>
              <a:t>Visoki prekršajni sud</a:t>
            </a:r>
            <a:endParaRPr lang="en-US" sz="5000" dirty="0">
              <a:solidFill>
                <a:srgbClr val="000000"/>
              </a:solidFill>
            </a:endParaRPr>
          </a:p>
        </p:txBody>
      </p:sp>
    </p:spTree>
    <p:extLst>
      <p:ext uri="{BB962C8B-B14F-4D97-AF65-F5344CB8AC3E}">
        <p14:creationId xmlns:p14="http://schemas.microsoft.com/office/powerpoint/2010/main" val="37193451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457200" y="685800"/>
            <a:ext cx="12344400" cy="1143000"/>
          </a:xfrm>
        </p:spPr>
        <p:txBody>
          <a:bodyPr/>
          <a:lstStyle/>
          <a:p>
            <a:r>
              <a:rPr lang="hr-HR" dirty="0">
                <a:latin typeface="+mj-lt"/>
                <a:cs typeface="IBM Plex Arabic" panose="020B0503050203000203" pitchFamily="34" charset="-78"/>
              </a:rPr>
              <a:t>Visoki prekršajni sud – opći podaci</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5" name="Table 4">
            <a:extLst>
              <a:ext uri="{FF2B5EF4-FFF2-40B4-BE49-F238E27FC236}">
                <a16:creationId xmlns:a16="http://schemas.microsoft.com/office/drawing/2014/main" id="{C98E19AE-9417-4AC3-B56A-C028E91244BD}"/>
              </a:ext>
            </a:extLst>
          </p:cNvPr>
          <p:cNvGraphicFramePr>
            <a:graphicFrameLocks noGrp="1"/>
          </p:cNvGraphicFramePr>
          <p:nvPr>
            <p:extLst>
              <p:ext uri="{D42A27DB-BD31-4B8C-83A1-F6EECF244321}">
                <p14:modId xmlns:p14="http://schemas.microsoft.com/office/powerpoint/2010/main" val="1991348265"/>
              </p:ext>
            </p:extLst>
          </p:nvPr>
        </p:nvGraphicFramePr>
        <p:xfrm>
          <a:off x="4861429" y="5086544"/>
          <a:ext cx="3101920" cy="1563490"/>
        </p:xfrm>
        <a:graphic>
          <a:graphicData uri="http://schemas.openxmlformats.org/drawingml/2006/table">
            <a:tbl>
              <a:tblPr/>
              <a:tblGrid>
                <a:gridCol w="1682891">
                  <a:extLst>
                    <a:ext uri="{9D8B030D-6E8A-4147-A177-3AD203B41FA5}">
                      <a16:colId xmlns:a16="http://schemas.microsoft.com/office/drawing/2014/main" val="4036701906"/>
                    </a:ext>
                  </a:extLst>
                </a:gridCol>
                <a:gridCol w="1419029">
                  <a:extLst>
                    <a:ext uri="{9D8B030D-6E8A-4147-A177-3AD203B41FA5}">
                      <a16:colId xmlns:a16="http://schemas.microsoft.com/office/drawing/2014/main" val="1803616188"/>
                    </a:ext>
                  </a:extLst>
                </a:gridCol>
              </a:tblGrid>
              <a:tr h="312698">
                <a:tc>
                  <a:txBody>
                    <a:bodyPr/>
                    <a:lstStyle/>
                    <a:p>
                      <a:pPr algn="ctr" fontAlgn="b"/>
                      <a:r>
                        <a:rPr lang="en-US" sz="1400" b="1" i="0" u="none" strike="noStrike" dirty="0" err="1">
                          <a:solidFill>
                            <a:srgbClr val="000000"/>
                          </a:solidFill>
                          <a:effectLst/>
                          <a:latin typeface="Calibri" panose="020F0502020204030204" pitchFamily="34" charset="0"/>
                        </a:rPr>
                        <a:t>vrsta</a:t>
                      </a:r>
                      <a:r>
                        <a:rPr lang="en-US" sz="1400" b="1" i="0" u="none" strike="noStrike" dirty="0">
                          <a:solidFill>
                            <a:srgbClr val="000000"/>
                          </a:solidFill>
                          <a:effectLst/>
                          <a:latin typeface="Calibri" panose="020F0502020204030204" pitchFamily="34" charset="0"/>
                        </a:rPr>
                        <a:t> </a:t>
                      </a:r>
                      <a:r>
                        <a:rPr lang="en-US" sz="1400" b="1" i="0" u="none" strike="noStrike" dirty="0" err="1">
                          <a:solidFill>
                            <a:srgbClr val="000000"/>
                          </a:solidFill>
                          <a:effectLst/>
                          <a:latin typeface="Calibri" panose="020F0502020204030204" pitchFamily="34" charset="0"/>
                        </a:rPr>
                        <a:t>predmeta</a:t>
                      </a:r>
                      <a:endParaRPr lang="en-US" sz="1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ctr" fontAlgn="b"/>
                      <a:r>
                        <a:rPr lang="en-US" sz="1400" b="1" i="0" u="none" strike="noStrike" dirty="0" err="1">
                          <a:solidFill>
                            <a:srgbClr val="000000"/>
                          </a:solidFill>
                          <a:effectLst/>
                          <a:latin typeface="Calibri" panose="020F0502020204030204" pitchFamily="34" charset="0"/>
                        </a:rPr>
                        <a:t>broj</a:t>
                      </a:r>
                      <a:r>
                        <a:rPr lang="en-US" sz="1400" b="1" i="0" u="none" strike="noStrike" dirty="0">
                          <a:solidFill>
                            <a:srgbClr val="000000"/>
                          </a:solidFill>
                          <a:effectLst/>
                          <a:latin typeface="Calibri" panose="020F0502020204030204" pitchFamily="34" charset="0"/>
                        </a:rPr>
                        <a:t> </a:t>
                      </a:r>
                      <a:r>
                        <a:rPr lang="en-US" sz="1400" b="1" i="0" u="none" strike="noStrike" dirty="0" err="1">
                          <a:solidFill>
                            <a:srgbClr val="000000"/>
                          </a:solidFill>
                          <a:effectLst/>
                          <a:latin typeface="Calibri" panose="020F0502020204030204" pitchFamily="34" charset="0"/>
                        </a:rPr>
                        <a:t>sudaca</a:t>
                      </a:r>
                      <a:endParaRPr lang="en-US" sz="1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extLst>
                  <a:ext uri="{0D108BD9-81ED-4DB2-BD59-A6C34878D82A}">
                    <a16:rowId xmlns:a16="http://schemas.microsoft.com/office/drawing/2014/main" val="2441552312"/>
                  </a:ext>
                </a:extLst>
              </a:tr>
              <a:tr h="312698">
                <a:tc>
                  <a:txBody>
                    <a:bodyPr/>
                    <a:lstStyle/>
                    <a:p>
                      <a:pPr algn="ctr" fontAlgn="b"/>
                      <a:r>
                        <a:rPr lang="en-US" sz="1400" b="0" i="0" u="none" strike="noStrike">
                          <a:solidFill>
                            <a:srgbClr val="000000"/>
                          </a:solidFill>
                          <a:effectLst/>
                          <a:latin typeface="Calibri" panose="020F0502020204030204" pitchFamily="34" charset="0"/>
                        </a:rPr>
                        <a:t>Financije</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828697254"/>
                  </a:ext>
                </a:extLst>
              </a:tr>
              <a:tr h="312698">
                <a:tc>
                  <a:txBody>
                    <a:bodyPr/>
                    <a:lstStyle/>
                    <a:p>
                      <a:pPr algn="ctr" fontAlgn="b"/>
                      <a:r>
                        <a:rPr lang="en-US" sz="1400" b="0" i="0" u="none" strike="noStrike">
                          <a:solidFill>
                            <a:srgbClr val="000000"/>
                          </a:solidFill>
                          <a:effectLst/>
                          <a:latin typeface="Calibri" panose="020F0502020204030204" pitchFamily="34" charset="0"/>
                        </a:rPr>
                        <a:t>Gospodarstvo</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733075892"/>
                  </a:ext>
                </a:extLst>
              </a:tr>
              <a:tr h="312698">
                <a:tc>
                  <a:txBody>
                    <a:bodyPr/>
                    <a:lstStyle/>
                    <a:p>
                      <a:pPr algn="ctr" fontAlgn="b"/>
                      <a:r>
                        <a:rPr lang="en-US" sz="1400" b="0" i="0" u="none" strike="noStrike">
                          <a:solidFill>
                            <a:srgbClr val="000000"/>
                          </a:solidFill>
                          <a:effectLst/>
                          <a:latin typeface="Calibri" panose="020F0502020204030204" pitchFamily="34" charset="0"/>
                        </a:rPr>
                        <a:t>Promet</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25132299"/>
                  </a:ext>
                </a:extLst>
              </a:tr>
              <a:tr h="312698">
                <a:tc>
                  <a:txBody>
                    <a:bodyPr/>
                    <a:lstStyle/>
                    <a:p>
                      <a:pPr algn="ctr" fontAlgn="b"/>
                      <a:r>
                        <a:rPr lang="en-US" sz="1400" b="0" i="0" u="none" strike="noStrike" dirty="0">
                          <a:solidFill>
                            <a:srgbClr val="000000"/>
                          </a:solidFill>
                          <a:effectLst/>
                          <a:latin typeface="Calibri" panose="020F0502020204030204" pitchFamily="34" charset="0"/>
                        </a:rPr>
                        <a:t>Regulator</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9525" marR="9525" marT="952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153645849"/>
                  </a:ext>
                </a:extLst>
              </a:tr>
            </a:tbl>
          </a:graphicData>
        </a:graphic>
      </p:graphicFrame>
      <p:graphicFrame>
        <p:nvGraphicFramePr>
          <p:cNvPr id="2" name="Table 1">
            <a:extLst>
              <a:ext uri="{FF2B5EF4-FFF2-40B4-BE49-F238E27FC236}">
                <a16:creationId xmlns:a16="http://schemas.microsoft.com/office/drawing/2014/main" id="{FE3A9BC7-0FF2-4EFA-8B52-8BE50C416019}"/>
              </a:ext>
            </a:extLst>
          </p:cNvPr>
          <p:cNvGraphicFramePr>
            <a:graphicFrameLocks noGrp="1"/>
          </p:cNvGraphicFramePr>
          <p:nvPr>
            <p:extLst>
              <p:ext uri="{D42A27DB-BD31-4B8C-83A1-F6EECF244321}">
                <p14:modId xmlns:p14="http://schemas.microsoft.com/office/powerpoint/2010/main" val="813107942"/>
              </p:ext>
            </p:extLst>
          </p:nvPr>
        </p:nvGraphicFramePr>
        <p:xfrm>
          <a:off x="1143000" y="1497912"/>
          <a:ext cx="11612881" cy="2982648"/>
        </p:xfrm>
        <a:graphic>
          <a:graphicData uri="http://schemas.openxmlformats.org/drawingml/2006/table">
            <a:tbl>
              <a:tblPr/>
              <a:tblGrid>
                <a:gridCol w="1297810">
                  <a:extLst>
                    <a:ext uri="{9D8B030D-6E8A-4147-A177-3AD203B41FA5}">
                      <a16:colId xmlns:a16="http://schemas.microsoft.com/office/drawing/2014/main" val="1107897468"/>
                    </a:ext>
                  </a:extLst>
                </a:gridCol>
                <a:gridCol w="1146119">
                  <a:extLst>
                    <a:ext uri="{9D8B030D-6E8A-4147-A177-3AD203B41FA5}">
                      <a16:colId xmlns:a16="http://schemas.microsoft.com/office/drawing/2014/main" val="2072061166"/>
                    </a:ext>
                  </a:extLst>
                </a:gridCol>
                <a:gridCol w="1146119">
                  <a:extLst>
                    <a:ext uri="{9D8B030D-6E8A-4147-A177-3AD203B41FA5}">
                      <a16:colId xmlns:a16="http://schemas.microsoft.com/office/drawing/2014/main" val="2971601766"/>
                    </a:ext>
                  </a:extLst>
                </a:gridCol>
                <a:gridCol w="1146119">
                  <a:extLst>
                    <a:ext uri="{9D8B030D-6E8A-4147-A177-3AD203B41FA5}">
                      <a16:colId xmlns:a16="http://schemas.microsoft.com/office/drawing/2014/main" val="4237739437"/>
                    </a:ext>
                  </a:extLst>
                </a:gridCol>
                <a:gridCol w="1146119">
                  <a:extLst>
                    <a:ext uri="{9D8B030D-6E8A-4147-A177-3AD203B41FA5}">
                      <a16:colId xmlns:a16="http://schemas.microsoft.com/office/drawing/2014/main" val="656944625"/>
                    </a:ext>
                  </a:extLst>
                </a:gridCol>
                <a:gridCol w="1146119">
                  <a:extLst>
                    <a:ext uri="{9D8B030D-6E8A-4147-A177-3AD203B41FA5}">
                      <a16:colId xmlns:a16="http://schemas.microsoft.com/office/drawing/2014/main" val="4128287293"/>
                    </a:ext>
                  </a:extLst>
                </a:gridCol>
                <a:gridCol w="1146119">
                  <a:extLst>
                    <a:ext uri="{9D8B030D-6E8A-4147-A177-3AD203B41FA5}">
                      <a16:colId xmlns:a16="http://schemas.microsoft.com/office/drawing/2014/main" val="2821631226"/>
                    </a:ext>
                  </a:extLst>
                </a:gridCol>
                <a:gridCol w="1146119">
                  <a:extLst>
                    <a:ext uri="{9D8B030D-6E8A-4147-A177-3AD203B41FA5}">
                      <a16:colId xmlns:a16="http://schemas.microsoft.com/office/drawing/2014/main" val="3751339772"/>
                    </a:ext>
                  </a:extLst>
                </a:gridCol>
                <a:gridCol w="1146119">
                  <a:extLst>
                    <a:ext uri="{9D8B030D-6E8A-4147-A177-3AD203B41FA5}">
                      <a16:colId xmlns:a16="http://schemas.microsoft.com/office/drawing/2014/main" val="3649649961"/>
                    </a:ext>
                  </a:extLst>
                </a:gridCol>
                <a:gridCol w="1146119">
                  <a:extLst>
                    <a:ext uri="{9D8B030D-6E8A-4147-A177-3AD203B41FA5}">
                      <a16:colId xmlns:a16="http://schemas.microsoft.com/office/drawing/2014/main" val="3040720761"/>
                    </a:ext>
                  </a:extLst>
                </a:gridCol>
              </a:tblGrid>
              <a:tr h="1230403">
                <a:tc>
                  <a:txBody>
                    <a:bodyPr/>
                    <a:lstStyle/>
                    <a:p>
                      <a:pPr algn="ctr" fontAlgn="ctr"/>
                      <a:r>
                        <a:rPr lang="en-US" sz="1400" b="1" i="0" u="none" strike="noStrike">
                          <a:solidFill>
                            <a:srgbClr val="000000"/>
                          </a:solidFill>
                          <a:effectLst/>
                          <a:latin typeface="Calibri" panose="020F0502020204030204" pitchFamily="34" charset="0"/>
                        </a:rPr>
                        <a:t>vrsta predmeta</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ctr" fontAlgn="ctr"/>
                      <a:r>
                        <a:rPr lang="en-US" sz="1400" b="1" i="0" u="none" strike="noStrike">
                          <a:solidFill>
                            <a:srgbClr val="000000"/>
                          </a:solidFill>
                          <a:effectLst/>
                          <a:latin typeface="Calibri" panose="020F0502020204030204" pitchFamily="34" charset="0"/>
                        </a:rPr>
                        <a:t>jednostavan</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ctr" fontAlgn="ctr"/>
                      <a:r>
                        <a:rPr lang="en-US" sz="1400" b="1" i="0" u="none" strike="noStrike">
                          <a:solidFill>
                            <a:srgbClr val="000000"/>
                          </a:solidFill>
                          <a:effectLst/>
                          <a:latin typeface="Calibri" panose="020F0502020204030204" pitchFamily="34" charset="0"/>
                        </a:rPr>
                        <a:t>srednje složen</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ctr" fontAlgn="ctr"/>
                      <a:r>
                        <a:rPr lang="en-US" sz="1400" b="1" i="0" u="none" strike="noStrike">
                          <a:solidFill>
                            <a:srgbClr val="000000"/>
                          </a:solidFill>
                          <a:effectLst/>
                          <a:latin typeface="Calibri" panose="020F0502020204030204" pitchFamily="34" charset="0"/>
                        </a:rPr>
                        <a:t>složen</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ctr" fontAlgn="ctr"/>
                      <a:r>
                        <a:rPr lang="en-US" sz="1400" b="1" i="0" u="none" strike="noStrike">
                          <a:solidFill>
                            <a:srgbClr val="000000"/>
                          </a:solidFill>
                          <a:effectLst/>
                          <a:latin typeface="Calibri" panose="020F0502020204030204" pitchFamily="34" charset="0"/>
                        </a:rPr>
                        <a:t>nije procjenjeno</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ctr" fontAlgn="ctr"/>
                      <a:r>
                        <a:rPr lang="en-US" sz="1400" b="1" i="0" u="none" strike="noStrike">
                          <a:solidFill>
                            <a:srgbClr val="000000"/>
                          </a:solidFill>
                          <a:effectLst/>
                          <a:latin typeface="Calibri" panose="020F0502020204030204" pitchFamily="34" charset="0"/>
                        </a:rPr>
                        <a:t>ukupno</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ctr" fontAlgn="ctr"/>
                      <a:r>
                        <a:rPr lang="en-US" sz="1400" b="1" i="0" u="none" strike="noStrike">
                          <a:solidFill>
                            <a:srgbClr val="000000"/>
                          </a:solidFill>
                          <a:effectLst/>
                          <a:latin typeface="Calibri" panose="020F0502020204030204" pitchFamily="34" charset="0"/>
                        </a:rPr>
                        <a:t>ukupno </a:t>
                      </a:r>
                      <a:br>
                        <a:rPr lang="en-US" sz="1400" b="1" i="0" u="none" strike="noStrike">
                          <a:solidFill>
                            <a:srgbClr val="000000"/>
                          </a:solidFill>
                          <a:effectLst/>
                          <a:latin typeface="Calibri" panose="020F0502020204030204" pitchFamily="34" charset="0"/>
                        </a:rPr>
                      </a:br>
                      <a:r>
                        <a:rPr lang="en-US" sz="1400" b="1" i="0" u="none" strike="noStrike">
                          <a:solidFill>
                            <a:srgbClr val="000000"/>
                          </a:solidFill>
                          <a:effectLst/>
                          <a:latin typeface="Calibri" panose="020F0502020204030204" pitchFamily="34" charset="0"/>
                        </a:rPr>
                        <a:t>procjenjeno</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ctr" fontAlgn="ctr"/>
                      <a:r>
                        <a:rPr lang="en-US" sz="1400" b="1" i="0" u="none" strike="noStrike">
                          <a:solidFill>
                            <a:srgbClr val="000000"/>
                          </a:solidFill>
                          <a:effectLst/>
                          <a:latin typeface="Calibri" panose="020F0502020204030204" pitchFamily="34" charset="0"/>
                        </a:rPr>
                        <a:t>postotak procijenjenih </a:t>
                      </a:r>
                      <a:br>
                        <a:rPr lang="en-US" sz="1400" b="1" i="0" u="none" strike="noStrike">
                          <a:solidFill>
                            <a:srgbClr val="000000"/>
                          </a:solidFill>
                          <a:effectLst/>
                          <a:latin typeface="Calibri" panose="020F0502020204030204" pitchFamily="34" charset="0"/>
                        </a:rPr>
                      </a:br>
                      <a:r>
                        <a:rPr lang="en-US" sz="1400" b="1" i="0" u="none" strike="noStrike">
                          <a:solidFill>
                            <a:srgbClr val="000000"/>
                          </a:solidFill>
                          <a:effectLst/>
                          <a:latin typeface="Calibri" panose="020F0502020204030204" pitchFamily="34" charset="0"/>
                        </a:rPr>
                        <a:t>u ukupno </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ctr" fontAlgn="ctr"/>
                      <a:r>
                        <a:rPr lang="pl-PL" sz="1400" b="1" i="0" u="none" strike="noStrike">
                          <a:solidFill>
                            <a:srgbClr val="000000"/>
                          </a:solidFill>
                          <a:effectLst/>
                          <a:latin typeface="Calibri" panose="020F0502020204030204" pitchFamily="34" charset="0"/>
                        </a:rPr>
                        <a:t>postotak složenih </a:t>
                      </a:r>
                      <a:br>
                        <a:rPr lang="pl-PL" sz="1400" b="1" i="0" u="none" strike="noStrike">
                          <a:solidFill>
                            <a:srgbClr val="000000"/>
                          </a:solidFill>
                          <a:effectLst/>
                          <a:latin typeface="Calibri" panose="020F0502020204030204" pitchFamily="34" charset="0"/>
                        </a:rPr>
                      </a:br>
                      <a:r>
                        <a:rPr lang="pl-PL" sz="1400" b="1" i="0" u="none" strike="noStrike">
                          <a:solidFill>
                            <a:srgbClr val="000000"/>
                          </a:solidFill>
                          <a:effectLst/>
                          <a:latin typeface="Calibri" panose="020F0502020204030204" pitchFamily="34" charset="0"/>
                        </a:rPr>
                        <a:t>u ukupno procijenjenima</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ctr" fontAlgn="b"/>
                      <a:r>
                        <a:rPr lang="pl-PL" sz="1400" b="1" i="0" u="none" strike="noStrike">
                          <a:solidFill>
                            <a:srgbClr val="000000"/>
                          </a:solidFill>
                          <a:effectLst/>
                          <a:latin typeface="Calibri" panose="020F0502020204030204" pitchFamily="34" charset="0"/>
                        </a:rPr>
                        <a:t>postotak složenih </a:t>
                      </a:r>
                      <a:br>
                        <a:rPr lang="pl-PL" sz="1400" b="1" i="0" u="none" strike="noStrike">
                          <a:solidFill>
                            <a:srgbClr val="000000"/>
                          </a:solidFill>
                          <a:effectLst/>
                          <a:latin typeface="Calibri" panose="020F0502020204030204" pitchFamily="34" charset="0"/>
                        </a:rPr>
                      </a:br>
                      <a:r>
                        <a:rPr lang="pl-PL" sz="1400" b="1" i="0" u="none" strike="noStrike">
                          <a:solidFill>
                            <a:srgbClr val="000000"/>
                          </a:solidFill>
                          <a:effectLst/>
                          <a:latin typeface="Calibri" panose="020F0502020204030204" pitchFamily="34" charset="0"/>
                        </a:rPr>
                        <a:t>u ukupno procijenjenima</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extLst>
                  <a:ext uri="{0D108BD9-81ED-4DB2-BD59-A6C34878D82A}">
                    <a16:rowId xmlns:a16="http://schemas.microsoft.com/office/drawing/2014/main" val="820615364"/>
                  </a:ext>
                </a:extLst>
              </a:tr>
              <a:tr h="350449">
                <a:tc>
                  <a:txBody>
                    <a:bodyPr/>
                    <a:lstStyle/>
                    <a:p>
                      <a:pPr algn="ctr" fontAlgn="b"/>
                      <a:r>
                        <a:rPr lang="en-US" sz="1400" b="0" i="0" u="none" strike="noStrike">
                          <a:solidFill>
                            <a:srgbClr val="000000"/>
                          </a:solidFill>
                          <a:effectLst/>
                          <a:latin typeface="Calibri" panose="020F0502020204030204" pitchFamily="34" charset="0"/>
                        </a:rPr>
                        <a:t>Financije</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32</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14</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54</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47</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87%</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Calibri" panose="020F0502020204030204" pitchFamily="34" charset="0"/>
                        </a:rPr>
                        <a:t>2%</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Calibri" panose="020F0502020204030204" pitchFamily="34" charset="0"/>
                        </a:rPr>
                        <a:t>2%</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244722897"/>
                  </a:ext>
                </a:extLst>
              </a:tr>
              <a:tr h="350449">
                <a:tc>
                  <a:txBody>
                    <a:bodyPr/>
                    <a:lstStyle/>
                    <a:p>
                      <a:pPr algn="ctr" fontAlgn="b"/>
                      <a:r>
                        <a:rPr lang="en-US" sz="1400" b="0" i="0" u="none" strike="noStrike">
                          <a:solidFill>
                            <a:srgbClr val="000000"/>
                          </a:solidFill>
                          <a:effectLst/>
                          <a:latin typeface="Calibri" panose="020F0502020204030204" pitchFamily="34" charset="0"/>
                        </a:rPr>
                        <a:t>Gospodarstvo</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18</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27</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70</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43</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61%</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Calibri" panose="020F0502020204030204" pitchFamily="34" charset="0"/>
                        </a:rPr>
                        <a:t>35%</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Calibri" panose="020F0502020204030204" pitchFamily="34" charset="0"/>
                        </a:rPr>
                        <a:t>21%</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511791752"/>
                  </a:ext>
                </a:extLst>
              </a:tr>
              <a:tr h="350449">
                <a:tc>
                  <a:txBody>
                    <a:bodyPr/>
                    <a:lstStyle/>
                    <a:p>
                      <a:pPr algn="ctr" fontAlgn="b"/>
                      <a:r>
                        <a:rPr lang="en-US" sz="1400" b="0" i="0" u="none" strike="noStrike">
                          <a:solidFill>
                            <a:srgbClr val="000000"/>
                          </a:solidFill>
                          <a:effectLst/>
                          <a:latin typeface="Calibri" panose="020F0502020204030204" pitchFamily="34" charset="0"/>
                        </a:rPr>
                        <a:t>Promet</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45</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30</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83</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83</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100%</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Calibri" panose="020F0502020204030204" pitchFamily="34" charset="0"/>
                        </a:rPr>
                        <a:t>10%</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Calibri" panose="020F0502020204030204" pitchFamily="34" charset="0"/>
                        </a:rPr>
                        <a:t>10%</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4098251183"/>
                  </a:ext>
                </a:extLst>
              </a:tr>
              <a:tr h="350449">
                <a:tc>
                  <a:txBody>
                    <a:bodyPr/>
                    <a:lstStyle/>
                    <a:p>
                      <a:pPr algn="ctr" fontAlgn="b"/>
                      <a:r>
                        <a:rPr lang="en-US" sz="1400" b="0" i="0" u="none" strike="noStrike">
                          <a:solidFill>
                            <a:srgbClr val="000000"/>
                          </a:solidFill>
                          <a:effectLst/>
                          <a:latin typeface="Calibri" panose="020F0502020204030204" pitchFamily="34" charset="0"/>
                        </a:rPr>
                        <a:t>Regulator</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67%</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Calibri" panose="020F0502020204030204" pitchFamily="34" charset="0"/>
                        </a:rPr>
                        <a:t>100%</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Calibri" panose="020F0502020204030204" pitchFamily="34" charset="0"/>
                        </a:rPr>
                        <a:t>67%</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1291527171"/>
                  </a:ext>
                </a:extLst>
              </a:tr>
              <a:tr h="350449">
                <a:tc>
                  <a:txBody>
                    <a:bodyPr/>
                    <a:lstStyle/>
                    <a:p>
                      <a:pPr algn="ctr" fontAlgn="b"/>
                      <a:r>
                        <a:rPr lang="en-US" sz="1400" b="1" i="0" u="none" strike="noStrike">
                          <a:solidFill>
                            <a:srgbClr val="000000"/>
                          </a:solidFill>
                          <a:effectLst/>
                          <a:latin typeface="Calibri" panose="020F0502020204030204" pitchFamily="34" charset="0"/>
                        </a:rPr>
                        <a:t>ukupno</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ctr" fontAlgn="b"/>
                      <a:r>
                        <a:rPr lang="en-US" sz="1400" b="1" i="0" u="none" strike="noStrike">
                          <a:solidFill>
                            <a:srgbClr val="000000"/>
                          </a:solidFill>
                          <a:effectLst/>
                          <a:latin typeface="Calibri" panose="020F0502020204030204" pitchFamily="34" charset="0"/>
                        </a:rPr>
                        <a:t>87</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ctr" fontAlgn="b"/>
                      <a:r>
                        <a:rPr lang="en-US" sz="1400" b="1" i="0" u="none" strike="noStrike">
                          <a:solidFill>
                            <a:srgbClr val="000000"/>
                          </a:solidFill>
                          <a:effectLst/>
                          <a:latin typeface="Calibri" panose="020F0502020204030204" pitchFamily="34" charset="0"/>
                        </a:rPr>
                        <a:t>62</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ctr" fontAlgn="b"/>
                      <a:r>
                        <a:rPr lang="en-US" sz="1400" b="1" i="0" u="none" strike="noStrike">
                          <a:solidFill>
                            <a:srgbClr val="000000"/>
                          </a:solidFill>
                          <a:effectLst/>
                          <a:latin typeface="Calibri" panose="020F0502020204030204" pitchFamily="34" charset="0"/>
                        </a:rPr>
                        <a:t>26</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ctr" fontAlgn="b"/>
                      <a:r>
                        <a:rPr lang="en-US" sz="1400" b="1" i="0" u="none" strike="noStrike">
                          <a:solidFill>
                            <a:srgbClr val="000000"/>
                          </a:solidFill>
                          <a:effectLst/>
                          <a:latin typeface="Calibri" panose="020F0502020204030204" pitchFamily="34" charset="0"/>
                        </a:rPr>
                        <a:t>35</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ctr" fontAlgn="b"/>
                      <a:r>
                        <a:rPr lang="en-US" sz="1400" b="1" i="0" u="none" strike="noStrike">
                          <a:solidFill>
                            <a:srgbClr val="000000"/>
                          </a:solidFill>
                          <a:effectLst/>
                          <a:latin typeface="Calibri" panose="020F0502020204030204" pitchFamily="34" charset="0"/>
                        </a:rPr>
                        <a:t>210</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ctr" fontAlgn="b"/>
                      <a:r>
                        <a:rPr lang="en-US" sz="1400" b="1" i="0" u="none" strike="noStrike">
                          <a:solidFill>
                            <a:srgbClr val="000000"/>
                          </a:solidFill>
                          <a:effectLst/>
                          <a:latin typeface="Calibri" panose="020F0502020204030204" pitchFamily="34" charset="0"/>
                        </a:rPr>
                        <a:t>175</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ctr" fontAlgn="ctr"/>
                      <a:r>
                        <a:rPr lang="en-US" sz="1400" b="1" i="0" u="none" strike="noStrike">
                          <a:solidFill>
                            <a:srgbClr val="000000"/>
                          </a:solidFill>
                          <a:effectLst/>
                          <a:latin typeface="Calibri" panose="020F0502020204030204" pitchFamily="34" charset="0"/>
                        </a:rPr>
                        <a:t>83%</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ctr" fontAlgn="ctr"/>
                      <a:r>
                        <a:rPr lang="en-US" sz="1400" b="1" i="0" u="none" strike="noStrike">
                          <a:solidFill>
                            <a:srgbClr val="000000"/>
                          </a:solidFill>
                          <a:effectLst/>
                          <a:latin typeface="Calibri" panose="020F0502020204030204" pitchFamily="34" charset="0"/>
                        </a:rPr>
                        <a:t>15%</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ctr" fontAlgn="ctr"/>
                      <a:r>
                        <a:rPr lang="en-US" sz="1400" b="1" i="0" u="none" strike="noStrike" dirty="0">
                          <a:solidFill>
                            <a:srgbClr val="000000"/>
                          </a:solidFill>
                          <a:effectLst/>
                          <a:latin typeface="Calibri" panose="020F0502020204030204" pitchFamily="34" charset="0"/>
                        </a:rPr>
                        <a:t>12%</a:t>
                      </a:r>
                    </a:p>
                  </a:txBody>
                  <a:tcPr marL="7166" marR="7166" marT="7166"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extLst>
                  <a:ext uri="{0D108BD9-81ED-4DB2-BD59-A6C34878D82A}">
                    <a16:rowId xmlns:a16="http://schemas.microsoft.com/office/drawing/2014/main" val="4257399112"/>
                  </a:ext>
                </a:extLst>
              </a:tr>
            </a:tbl>
          </a:graphicData>
        </a:graphic>
      </p:graphicFrame>
    </p:spTree>
    <p:extLst>
      <p:ext uri="{BB962C8B-B14F-4D97-AF65-F5344CB8AC3E}">
        <p14:creationId xmlns:p14="http://schemas.microsoft.com/office/powerpoint/2010/main" val="37581570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457200" y="685800"/>
            <a:ext cx="12344400" cy="1143000"/>
          </a:xfrm>
        </p:spPr>
        <p:txBody>
          <a:bodyPr/>
          <a:lstStyle/>
          <a:p>
            <a:r>
              <a:rPr lang="hr-HR" dirty="0">
                <a:latin typeface="+mj-lt"/>
                <a:cs typeface="IBM Plex Arabic" panose="020B0503050203000203" pitchFamily="34" charset="-78"/>
              </a:rPr>
              <a:t>Visoki prekršajni sud - rezultati</a:t>
            </a:r>
            <a:endParaRPr lang="en-US" dirty="0">
              <a:latin typeface="+mj-lt"/>
              <a:cs typeface="IBM Plex Arabic" panose="020B0503050203000203" pitchFamily="34" charset="-78"/>
            </a:endParaRPr>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algn="r"/>
            <a:r>
              <a:rPr lang="hr-HR" sz="1200" i="1" dirty="0"/>
              <a:t>Ovaj projekt sufinancira Europska unija </a:t>
            </a:r>
            <a:br>
              <a:rPr lang="hr-HR" sz="1200" i="1" dirty="0"/>
            </a:br>
            <a:r>
              <a:rPr lang="hr-HR" sz="1200" i="1" dirty="0"/>
              <a:t>iz Europskog socijalnog fonda. </a:t>
            </a:r>
            <a:endParaRPr lang="hr-HR" sz="1200" dirty="0"/>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graphicFrame>
        <p:nvGraphicFramePr>
          <p:cNvPr id="2" name="Table 1">
            <a:extLst>
              <a:ext uri="{FF2B5EF4-FFF2-40B4-BE49-F238E27FC236}">
                <a16:creationId xmlns:a16="http://schemas.microsoft.com/office/drawing/2014/main" id="{B1DC28F9-4503-4AA1-9D84-5D57D332F2B1}"/>
              </a:ext>
            </a:extLst>
          </p:cNvPr>
          <p:cNvGraphicFramePr>
            <a:graphicFrameLocks noGrp="1"/>
          </p:cNvGraphicFramePr>
          <p:nvPr>
            <p:extLst>
              <p:ext uri="{D42A27DB-BD31-4B8C-83A1-F6EECF244321}">
                <p14:modId xmlns:p14="http://schemas.microsoft.com/office/powerpoint/2010/main" val="3934261564"/>
              </p:ext>
            </p:extLst>
          </p:nvPr>
        </p:nvGraphicFramePr>
        <p:xfrm>
          <a:off x="914400" y="1737360"/>
          <a:ext cx="11201400" cy="2424356"/>
        </p:xfrm>
        <a:graphic>
          <a:graphicData uri="http://schemas.openxmlformats.org/drawingml/2006/table">
            <a:tbl>
              <a:tblPr/>
              <a:tblGrid>
                <a:gridCol w="2102208">
                  <a:extLst>
                    <a:ext uri="{9D8B030D-6E8A-4147-A177-3AD203B41FA5}">
                      <a16:colId xmlns:a16="http://schemas.microsoft.com/office/drawing/2014/main" val="191223329"/>
                    </a:ext>
                  </a:extLst>
                </a:gridCol>
                <a:gridCol w="1972444">
                  <a:extLst>
                    <a:ext uri="{9D8B030D-6E8A-4147-A177-3AD203B41FA5}">
                      <a16:colId xmlns:a16="http://schemas.microsoft.com/office/drawing/2014/main" val="2473322360"/>
                    </a:ext>
                  </a:extLst>
                </a:gridCol>
                <a:gridCol w="1847867">
                  <a:extLst>
                    <a:ext uri="{9D8B030D-6E8A-4147-A177-3AD203B41FA5}">
                      <a16:colId xmlns:a16="http://schemas.microsoft.com/office/drawing/2014/main" val="1761404775"/>
                    </a:ext>
                  </a:extLst>
                </a:gridCol>
                <a:gridCol w="1868630">
                  <a:extLst>
                    <a:ext uri="{9D8B030D-6E8A-4147-A177-3AD203B41FA5}">
                      <a16:colId xmlns:a16="http://schemas.microsoft.com/office/drawing/2014/main" val="4269286094"/>
                    </a:ext>
                  </a:extLst>
                </a:gridCol>
                <a:gridCol w="3410251">
                  <a:extLst>
                    <a:ext uri="{9D8B030D-6E8A-4147-A177-3AD203B41FA5}">
                      <a16:colId xmlns:a16="http://schemas.microsoft.com/office/drawing/2014/main" val="2550675120"/>
                    </a:ext>
                  </a:extLst>
                </a:gridCol>
              </a:tblGrid>
              <a:tr h="640080">
                <a:tc>
                  <a:txBody>
                    <a:bodyPr/>
                    <a:lstStyle/>
                    <a:p>
                      <a:pPr algn="ctr" fontAlgn="ctr"/>
                      <a:r>
                        <a:rPr lang="en-US" sz="1400" b="1" i="0" u="none" strike="noStrike" dirty="0" err="1">
                          <a:solidFill>
                            <a:srgbClr val="000000"/>
                          </a:solidFill>
                          <a:effectLst/>
                          <a:latin typeface="Calibri" panose="020F0502020204030204" pitchFamily="34" charset="0"/>
                        </a:rPr>
                        <a:t>vrsta</a:t>
                      </a:r>
                      <a:r>
                        <a:rPr lang="en-US" sz="1400" b="1" i="0" u="none" strike="noStrike" dirty="0">
                          <a:solidFill>
                            <a:srgbClr val="000000"/>
                          </a:solidFill>
                          <a:effectLst/>
                          <a:latin typeface="Calibri" panose="020F0502020204030204" pitchFamily="34" charset="0"/>
                        </a:rPr>
                        <a:t> </a:t>
                      </a:r>
                      <a:r>
                        <a:rPr lang="en-US" sz="1400" b="1" i="0" u="none" strike="noStrike" dirty="0" err="1">
                          <a:solidFill>
                            <a:srgbClr val="000000"/>
                          </a:solidFill>
                          <a:effectLst/>
                          <a:latin typeface="Calibri" panose="020F0502020204030204" pitchFamily="34" charset="0"/>
                        </a:rPr>
                        <a:t>predmeta</a:t>
                      </a:r>
                      <a:endParaRPr lang="en-US" sz="1400" b="1" i="0" u="none" strike="noStrike" dirty="0">
                        <a:solidFill>
                          <a:srgbClr val="000000"/>
                        </a:solidFill>
                        <a:effectLst/>
                        <a:latin typeface="Calibri" panose="020F0502020204030204" pitchFamily="34" charset="0"/>
                      </a:endParaRPr>
                    </a:p>
                  </a:txBody>
                  <a:tcPr marL="9161" marR="9161" marT="916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ctr" fontAlgn="ctr"/>
                      <a:r>
                        <a:rPr lang="en-US" sz="1400" b="1" i="0" u="none" strike="noStrike">
                          <a:solidFill>
                            <a:srgbClr val="000000"/>
                          </a:solidFill>
                          <a:effectLst/>
                          <a:latin typeface="Calibri" panose="020F0502020204030204" pitchFamily="34" charset="0"/>
                        </a:rPr>
                        <a:t>minute</a:t>
                      </a:r>
                    </a:p>
                  </a:txBody>
                  <a:tcPr marL="9161" marR="9161" marT="916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ctr" fontAlgn="ctr"/>
                      <a:r>
                        <a:rPr lang="en-US" sz="1400" b="1" i="0" u="none" strike="noStrike">
                          <a:solidFill>
                            <a:srgbClr val="000000"/>
                          </a:solidFill>
                          <a:effectLst/>
                          <a:latin typeface="Calibri" panose="020F0502020204030204" pitchFamily="34" charset="0"/>
                        </a:rPr>
                        <a:t>OM prije</a:t>
                      </a:r>
                    </a:p>
                  </a:txBody>
                  <a:tcPr marL="9161" marR="9161" marT="916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ctr" fontAlgn="ctr"/>
                      <a:r>
                        <a:rPr lang="en-US" sz="1400" b="1" i="0" u="none" strike="noStrike">
                          <a:solidFill>
                            <a:srgbClr val="000000"/>
                          </a:solidFill>
                          <a:effectLst/>
                          <a:latin typeface="Calibri" panose="020F0502020204030204" pitchFamily="34" charset="0"/>
                        </a:rPr>
                        <a:t>OM sad</a:t>
                      </a:r>
                    </a:p>
                  </a:txBody>
                  <a:tcPr marL="9161" marR="9161" marT="916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ctr" fontAlgn="ctr"/>
                      <a:r>
                        <a:rPr lang="en-US" sz="1400" b="1" i="0" u="none" strike="noStrike">
                          <a:solidFill>
                            <a:srgbClr val="000000"/>
                          </a:solidFill>
                          <a:effectLst/>
                          <a:latin typeface="Calibri" panose="020F0502020204030204" pitchFamily="34" charset="0"/>
                        </a:rPr>
                        <a:t>po rezultatima (ako se računa da 1 dan tjedno sudjeluju u vijećanju na predmetima drugih)</a:t>
                      </a:r>
                    </a:p>
                  </a:txBody>
                  <a:tcPr marL="9161" marR="9161" marT="916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extLst>
                  <a:ext uri="{0D108BD9-81ED-4DB2-BD59-A6C34878D82A}">
                    <a16:rowId xmlns:a16="http://schemas.microsoft.com/office/drawing/2014/main" val="450231397"/>
                  </a:ext>
                </a:extLst>
              </a:tr>
              <a:tr h="446069">
                <a:tc>
                  <a:txBody>
                    <a:bodyPr/>
                    <a:lstStyle/>
                    <a:p>
                      <a:pPr algn="ctr" fontAlgn="ctr"/>
                      <a:r>
                        <a:rPr lang="en-US" sz="1400" b="0" i="0" u="none" strike="noStrike">
                          <a:solidFill>
                            <a:srgbClr val="000000"/>
                          </a:solidFill>
                          <a:effectLst/>
                          <a:latin typeface="Calibri" panose="020F0502020204030204" pitchFamily="34" charset="0"/>
                        </a:rPr>
                        <a:t>Financije</a:t>
                      </a:r>
                    </a:p>
                  </a:txBody>
                  <a:tcPr marL="9161" marR="9161" marT="916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245</a:t>
                      </a:r>
                    </a:p>
                  </a:txBody>
                  <a:tcPr marL="9161" marR="9161" marT="916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280</a:t>
                      </a:r>
                    </a:p>
                  </a:txBody>
                  <a:tcPr marL="9161" marR="9161" marT="916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280</a:t>
                      </a:r>
                    </a:p>
                  </a:txBody>
                  <a:tcPr marL="9161" marR="9161" marT="916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345</a:t>
                      </a:r>
                    </a:p>
                  </a:txBody>
                  <a:tcPr marL="9161" marR="9161" marT="916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726736230"/>
                  </a:ext>
                </a:extLst>
              </a:tr>
              <a:tr h="446069">
                <a:tc>
                  <a:txBody>
                    <a:bodyPr/>
                    <a:lstStyle/>
                    <a:p>
                      <a:pPr algn="ctr" fontAlgn="ctr"/>
                      <a:r>
                        <a:rPr lang="en-US" sz="1400" b="0" i="0" u="none" strike="noStrike">
                          <a:solidFill>
                            <a:srgbClr val="000000"/>
                          </a:solidFill>
                          <a:effectLst/>
                          <a:latin typeface="Calibri" panose="020F0502020204030204" pitchFamily="34" charset="0"/>
                        </a:rPr>
                        <a:t>Gospodarstvo</a:t>
                      </a:r>
                    </a:p>
                  </a:txBody>
                  <a:tcPr marL="9161" marR="9161" marT="916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305</a:t>
                      </a:r>
                    </a:p>
                  </a:txBody>
                  <a:tcPr marL="9161" marR="9161" marT="916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340</a:t>
                      </a:r>
                    </a:p>
                  </a:txBody>
                  <a:tcPr marL="9161" marR="9161" marT="916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320</a:t>
                      </a:r>
                    </a:p>
                  </a:txBody>
                  <a:tcPr marL="9161" marR="9161" marT="916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277</a:t>
                      </a:r>
                    </a:p>
                  </a:txBody>
                  <a:tcPr marL="9161" marR="9161" marT="916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849562569"/>
                  </a:ext>
                </a:extLst>
              </a:tr>
              <a:tr h="446069">
                <a:tc>
                  <a:txBody>
                    <a:bodyPr/>
                    <a:lstStyle/>
                    <a:p>
                      <a:pPr algn="ctr" fontAlgn="ctr"/>
                      <a:r>
                        <a:rPr lang="en-US" sz="1400" b="0" i="0" u="none" strike="noStrike">
                          <a:solidFill>
                            <a:srgbClr val="000000"/>
                          </a:solidFill>
                          <a:effectLst/>
                          <a:latin typeface="Calibri" panose="020F0502020204030204" pitchFamily="34" charset="0"/>
                        </a:rPr>
                        <a:t>Promet</a:t>
                      </a:r>
                    </a:p>
                  </a:txBody>
                  <a:tcPr marL="9161" marR="9161" marT="916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230</a:t>
                      </a:r>
                    </a:p>
                  </a:txBody>
                  <a:tcPr marL="9161" marR="9161" marT="916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400</a:t>
                      </a:r>
                    </a:p>
                  </a:txBody>
                  <a:tcPr marL="9161" marR="9161" marT="916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400</a:t>
                      </a:r>
                    </a:p>
                  </a:txBody>
                  <a:tcPr marL="9161" marR="9161" marT="916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367</a:t>
                      </a:r>
                    </a:p>
                  </a:txBody>
                  <a:tcPr marL="9161" marR="9161" marT="916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445056080"/>
                  </a:ext>
                </a:extLst>
              </a:tr>
              <a:tr h="446069">
                <a:tc>
                  <a:txBody>
                    <a:bodyPr/>
                    <a:lstStyle/>
                    <a:p>
                      <a:pPr algn="ctr" fontAlgn="ctr"/>
                      <a:r>
                        <a:rPr lang="en-US" sz="1400" b="0" i="0" u="none" strike="noStrike">
                          <a:solidFill>
                            <a:srgbClr val="000000"/>
                          </a:solidFill>
                          <a:effectLst/>
                          <a:latin typeface="Calibri" panose="020F0502020204030204" pitchFamily="34" charset="0"/>
                        </a:rPr>
                        <a:t>Regulator</a:t>
                      </a:r>
                    </a:p>
                  </a:txBody>
                  <a:tcPr marL="9161" marR="9161" marT="916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1573</a:t>
                      </a:r>
                    </a:p>
                  </a:txBody>
                  <a:tcPr marL="9161" marR="9161" marT="916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280/340</a:t>
                      </a:r>
                    </a:p>
                  </a:txBody>
                  <a:tcPr marL="9161" marR="9161" marT="916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70</a:t>
                      </a:r>
                    </a:p>
                  </a:txBody>
                  <a:tcPr marL="9161" marR="9161" marT="916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54</a:t>
                      </a:r>
                    </a:p>
                  </a:txBody>
                  <a:tcPr marL="9161" marR="9161" marT="9161"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971522551"/>
                  </a:ext>
                </a:extLst>
              </a:tr>
            </a:tbl>
          </a:graphicData>
        </a:graphic>
      </p:graphicFrame>
      <p:sp>
        <p:nvSpPr>
          <p:cNvPr id="8" name="Rectangle 7">
            <a:extLst>
              <a:ext uri="{FF2B5EF4-FFF2-40B4-BE49-F238E27FC236}">
                <a16:creationId xmlns:a16="http://schemas.microsoft.com/office/drawing/2014/main" id="{803B836A-9B09-44FD-AC20-A5BC6061CCA5}"/>
              </a:ext>
            </a:extLst>
          </p:cNvPr>
          <p:cNvSpPr/>
          <p:nvPr/>
        </p:nvSpPr>
        <p:spPr>
          <a:xfrm>
            <a:off x="342900" y="4358577"/>
            <a:ext cx="12344400" cy="3477875"/>
          </a:xfrm>
          <a:prstGeom prst="rect">
            <a:avLst/>
          </a:prstGeom>
        </p:spPr>
        <p:txBody>
          <a:bodyPr wrap="square">
            <a:spAutoFit/>
          </a:bodyPr>
          <a:lstStyle/>
          <a:p>
            <a:pPr marL="457200" algn="just">
              <a:spcAft>
                <a:spcPts val="0"/>
              </a:spcAft>
            </a:pPr>
            <a:r>
              <a:rPr lang="hr-HR" sz="2200" dirty="0">
                <a:latin typeface="Calibri" panose="020F0502020204030204" pitchFamily="34" charset="0"/>
                <a:ea typeface="Calibri" panose="020F0502020204030204" pitchFamily="34" charset="0"/>
                <a:cs typeface="Times New Roman" panose="02020603050405020304" pitchFamily="18" charset="0"/>
              </a:rPr>
              <a:t>Napomena: </a:t>
            </a:r>
          </a:p>
          <a:p>
            <a:pPr marL="457200" algn="just">
              <a:spcAft>
                <a:spcPts val="0"/>
              </a:spcAft>
            </a:pPr>
            <a:r>
              <a:rPr lang="hr-HR" sz="2200" dirty="0">
                <a:latin typeface="Calibri" panose="020F0502020204030204" pitchFamily="34" charset="0"/>
                <a:ea typeface="Calibri" panose="020F0502020204030204" pitchFamily="34" charset="0"/>
                <a:cs typeface="Times New Roman" panose="02020603050405020304" pitchFamily="18" charset="0"/>
              </a:rPr>
              <a:t>Uzorak je obuhvatio samo 1 složen predmet iz područja financija, a jednostavnih 12, dok je u predmetima gospodarstva obuhvaćeno 15 složenih i 10 jednostavnih.</a:t>
            </a:r>
          </a:p>
          <a:p>
            <a:pPr marL="457200" algn="just">
              <a:spcAft>
                <a:spcPts val="0"/>
              </a:spcAft>
            </a:pPr>
            <a:endParaRPr lang="hr-HR" sz="2400" dirty="0">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hr-HR" sz="2200" dirty="0">
                <a:latin typeface="Calibri" panose="020F0502020204030204" pitchFamily="34" charset="0"/>
                <a:ea typeface="Calibri" panose="020F0502020204030204" pitchFamily="34" charset="0"/>
                <a:cs typeface="Times New Roman" panose="02020603050405020304" pitchFamily="18" charset="0"/>
              </a:rPr>
              <a:t>Na VPS-u nije sudjelovao dovoljan broj sudaca da bi rezultati bili pouzdani, naime samo je 1 sudac unosio podatke za predmete financija i 1 sudac za predmete gospodarstva. U tom slučaju rezultati značajno ovise o uzorku predmeta koji su se zatekli u radu kod samo jednog suca te također načinu rada samo jednog suca.</a:t>
            </a:r>
          </a:p>
          <a:p>
            <a:pPr marL="457200" algn="just">
              <a:spcAft>
                <a:spcPts val="0"/>
              </a:spcAft>
            </a:pPr>
            <a:endParaRPr lang="hr-HR" sz="2400" dirty="0">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09881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marL="0" marR="0" lvl="0" indent="0" algn="r" defTabSz="1097280" rtl="0" eaLnBrk="1" fontAlgn="auto" latinLnBrk="0" hangingPunct="1">
              <a:lnSpc>
                <a:spcPct val="100000"/>
              </a:lnSpc>
              <a:spcBef>
                <a:spcPts val="0"/>
              </a:spcBef>
              <a:spcAft>
                <a:spcPts val="0"/>
              </a:spcAft>
              <a:buClrTx/>
              <a:buSzTx/>
              <a:buFontTx/>
              <a:buNone/>
              <a:tabLst/>
              <a:defRPr/>
            </a:pPr>
            <a:r>
              <a:rPr kumimoji="0" lang="hr-HR" sz="1200" b="0" i="1" u="none" strike="noStrike" kern="1200" cap="none" spc="0" normalizeH="0" baseline="0" noProof="0" dirty="0">
                <a:ln>
                  <a:noFill/>
                </a:ln>
                <a:solidFill>
                  <a:srgbClr val="000000"/>
                </a:solidFill>
                <a:effectLst/>
                <a:uLnTx/>
                <a:uFillTx/>
                <a:latin typeface="Arial" panose="020B0604020202020204"/>
                <a:ea typeface="+mn-ea"/>
                <a:cs typeface="+mn-cs"/>
              </a:rPr>
              <a:t>Ovaj projekt sufinancira Europska unija </a:t>
            </a:r>
            <a:br>
              <a:rPr kumimoji="0" lang="hr-HR" sz="1200" b="0" i="1" u="none" strike="noStrike" kern="1200" cap="none" spc="0" normalizeH="0" baseline="0" noProof="0" dirty="0">
                <a:ln>
                  <a:noFill/>
                </a:ln>
                <a:solidFill>
                  <a:srgbClr val="000000"/>
                </a:solidFill>
                <a:effectLst/>
                <a:uLnTx/>
                <a:uFillTx/>
                <a:latin typeface="Arial" panose="020B0604020202020204"/>
                <a:ea typeface="+mn-ea"/>
                <a:cs typeface="+mn-cs"/>
              </a:rPr>
            </a:br>
            <a:r>
              <a:rPr kumimoji="0" lang="hr-HR" sz="1200" b="0" i="1" u="none" strike="noStrike" kern="1200" cap="none" spc="0" normalizeH="0" baseline="0" noProof="0" dirty="0">
                <a:ln>
                  <a:noFill/>
                </a:ln>
                <a:solidFill>
                  <a:srgbClr val="000000"/>
                </a:solidFill>
                <a:effectLst/>
                <a:uLnTx/>
                <a:uFillTx/>
                <a:latin typeface="Arial" panose="020B0604020202020204"/>
                <a:ea typeface="+mn-ea"/>
                <a:cs typeface="+mn-cs"/>
              </a:rPr>
              <a:t>iz Europskog socijalnog fonda. </a:t>
            </a:r>
            <a:endParaRPr kumimoji="0" lang="hr-HR"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pic>
        <p:nvPicPr>
          <p:cNvPr id="4" name="Picture 3" descr="A close up of text on a white background&#10;&#10;Description automatically generated">
            <a:extLst>
              <a:ext uri="{FF2B5EF4-FFF2-40B4-BE49-F238E27FC236}">
                <a16:creationId xmlns:a16="http://schemas.microsoft.com/office/drawing/2014/main" id="{D3D3DF37-0B71-474C-9C75-C2BCC693789F}"/>
              </a:ext>
            </a:extLst>
          </p:cNvPr>
          <p:cNvPicPr>
            <a:picLocks noChangeAspect="1"/>
          </p:cNvPicPr>
          <p:nvPr/>
        </p:nvPicPr>
        <p:blipFill>
          <a:blip r:embed="rId5"/>
          <a:stretch>
            <a:fillRect/>
          </a:stretch>
        </p:blipFill>
        <p:spPr>
          <a:xfrm>
            <a:off x="334681" y="460375"/>
            <a:ext cx="7571265" cy="6748774"/>
          </a:xfrm>
          <a:prstGeom prst="rect">
            <a:avLst/>
          </a:prstGeom>
        </p:spPr>
      </p:pic>
      <p:sp>
        <p:nvSpPr>
          <p:cNvPr id="2" name="Rectangle 1">
            <a:extLst>
              <a:ext uri="{FF2B5EF4-FFF2-40B4-BE49-F238E27FC236}">
                <a16:creationId xmlns:a16="http://schemas.microsoft.com/office/drawing/2014/main" id="{95166F32-7CB1-418A-9BA5-A0D554FB3893}"/>
              </a:ext>
            </a:extLst>
          </p:cNvPr>
          <p:cNvSpPr/>
          <p:nvPr/>
        </p:nvSpPr>
        <p:spPr>
          <a:xfrm>
            <a:off x="8412479" y="1143000"/>
            <a:ext cx="5472953" cy="5383525"/>
          </a:xfrm>
          <a:prstGeom prst="rect">
            <a:avLst/>
          </a:prstGeom>
        </p:spPr>
        <p:txBody>
          <a:bodyPr wrap="square">
            <a:spAutoFit/>
          </a:bodyPr>
          <a:lstStyle/>
          <a:p>
            <a:pPr>
              <a:spcBef>
                <a:spcPts val="480"/>
              </a:spcBef>
            </a:pPr>
            <a:endParaRPr lang="en-US" sz="1800" b="1" dirty="0">
              <a:solidFill>
                <a:srgbClr val="000000"/>
              </a:solidFill>
              <a:latin typeface="IBM Plex Sans" charset="0"/>
            </a:endParaRPr>
          </a:p>
          <a:p>
            <a:pPr marL="457200" indent="-457200">
              <a:spcBef>
                <a:spcPts val="480"/>
              </a:spcBef>
              <a:buAutoNum type="arabicPeriod"/>
            </a:pPr>
            <a:endParaRPr lang="en-US" sz="1800" b="1" dirty="0">
              <a:solidFill>
                <a:srgbClr val="000000"/>
              </a:solidFill>
              <a:latin typeface="IBM Plex Sans" charset="0"/>
            </a:endParaRPr>
          </a:p>
          <a:p>
            <a:pPr marL="457200" indent="-457200">
              <a:spcBef>
                <a:spcPts val="480"/>
              </a:spcBef>
              <a:buAutoNum type="arabicPeriod"/>
            </a:pPr>
            <a:endParaRPr lang="en-US" sz="1800" b="1" dirty="0">
              <a:solidFill>
                <a:srgbClr val="000000"/>
              </a:solidFill>
              <a:latin typeface="IBM Plex Sans" charset="0"/>
            </a:endParaRPr>
          </a:p>
          <a:p>
            <a:pPr algn="ctr">
              <a:spcBef>
                <a:spcPts val="480"/>
              </a:spcBef>
            </a:pPr>
            <a:endParaRPr lang="en-US" sz="2800" b="1" dirty="0">
              <a:solidFill>
                <a:srgbClr val="000000"/>
              </a:solidFill>
              <a:latin typeface="IBM Plex Sans" charset="0"/>
            </a:endParaRPr>
          </a:p>
          <a:p>
            <a:pPr algn="ctr">
              <a:spcBef>
                <a:spcPts val="480"/>
              </a:spcBef>
            </a:pPr>
            <a:endParaRPr lang="en-US" sz="2800" b="1" dirty="0">
              <a:solidFill>
                <a:srgbClr val="000000"/>
              </a:solidFill>
              <a:latin typeface="IBM Plex Sans" charset="0"/>
            </a:endParaRPr>
          </a:p>
          <a:p>
            <a:pPr algn="ctr">
              <a:spcBef>
                <a:spcPts val="480"/>
              </a:spcBef>
            </a:pPr>
            <a:endParaRPr lang="en-US" sz="2800" b="1" dirty="0">
              <a:solidFill>
                <a:srgbClr val="000000"/>
              </a:solidFill>
              <a:latin typeface="IBM Plex Sans" charset="0"/>
            </a:endParaRPr>
          </a:p>
          <a:p>
            <a:pPr algn="ctr">
              <a:spcBef>
                <a:spcPts val="480"/>
              </a:spcBef>
            </a:pPr>
            <a:r>
              <a:rPr lang="en-US" sz="4400" b="1" dirty="0" err="1">
                <a:solidFill>
                  <a:srgbClr val="000000"/>
                </a:solidFill>
                <a:latin typeface="+mj-lt"/>
              </a:rPr>
              <a:t>Hvala</a:t>
            </a:r>
            <a:r>
              <a:rPr lang="en-US" sz="4400" b="1" dirty="0">
                <a:solidFill>
                  <a:srgbClr val="000000"/>
                </a:solidFill>
                <a:latin typeface="+mj-lt"/>
              </a:rPr>
              <a:t> </a:t>
            </a:r>
            <a:r>
              <a:rPr lang="en-US" sz="4400" b="1" dirty="0" err="1">
                <a:solidFill>
                  <a:srgbClr val="000000"/>
                </a:solidFill>
                <a:latin typeface="+mj-lt"/>
              </a:rPr>
              <a:t>na</a:t>
            </a:r>
            <a:r>
              <a:rPr lang="en-US" sz="4400" b="1" dirty="0">
                <a:solidFill>
                  <a:srgbClr val="000000"/>
                </a:solidFill>
                <a:latin typeface="+mj-lt"/>
              </a:rPr>
              <a:t> </a:t>
            </a:r>
            <a:r>
              <a:rPr lang="en-US" sz="4400" b="1" dirty="0" err="1">
                <a:solidFill>
                  <a:srgbClr val="000000"/>
                </a:solidFill>
                <a:latin typeface="+mj-lt"/>
              </a:rPr>
              <a:t>pažnji</a:t>
            </a:r>
            <a:r>
              <a:rPr lang="en-US" sz="4400" b="1" dirty="0">
                <a:solidFill>
                  <a:srgbClr val="000000"/>
                </a:solidFill>
                <a:latin typeface="+mj-lt"/>
              </a:rPr>
              <a:t>!</a:t>
            </a:r>
          </a:p>
          <a:p>
            <a:pPr marL="457200" indent="-457200">
              <a:spcBef>
                <a:spcPts val="480"/>
              </a:spcBef>
              <a:buAutoNum type="arabicPeriod"/>
            </a:pPr>
            <a:endParaRPr lang="en-US" sz="4400" b="1" dirty="0">
              <a:solidFill>
                <a:srgbClr val="000000"/>
              </a:solidFill>
              <a:latin typeface="+mj-lt"/>
            </a:endParaRPr>
          </a:p>
          <a:p>
            <a:pPr marL="457200" indent="-457200">
              <a:spcBef>
                <a:spcPts val="480"/>
              </a:spcBef>
              <a:buAutoNum type="arabicPeriod"/>
            </a:pPr>
            <a:endParaRPr lang="en-US" sz="1800" b="1" dirty="0">
              <a:solidFill>
                <a:srgbClr val="000000"/>
              </a:solidFill>
              <a:latin typeface="IBM Plex Sans" charset="0"/>
            </a:endParaRPr>
          </a:p>
          <a:p>
            <a:pPr marL="457200" indent="-457200">
              <a:spcBef>
                <a:spcPts val="480"/>
              </a:spcBef>
              <a:buAutoNum type="arabicPeriod"/>
            </a:pPr>
            <a:endParaRPr lang="en-US" sz="1800" b="1" dirty="0">
              <a:solidFill>
                <a:srgbClr val="000000"/>
              </a:solidFill>
              <a:latin typeface="IBM Plex Sans" charset="0"/>
            </a:endParaRPr>
          </a:p>
          <a:p>
            <a:pPr marL="457200" indent="-457200">
              <a:spcBef>
                <a:spcPts val="480"/>
              </a:spcBef>
              <a:buAutoNum type="arabicPeriod"/>
            </a:pPr>
            <a:endParaRPr lang="en-US" sz="1800" b="1" dirty="0">
              <a:solidFill>
                <a:srgbClr val="000000"/>
              </a:solidFill>
              <a:latin typeface="IBM Plex Sans" charset="0"/>
            </a:endParaRPr>
          </a:p>
          <a:p>
            <a:pPr marL="457200" indent="-457200">
              <a:spcBef>
                <a:spcPts val="480"/>
              </a:spcBef>
              <a:buAutoNum type="arabicPeriod"/>
            </a:pPr>
            <a:endParaRPr lang="en-US" sz="1800" b="1" dirty="0">
              <a:solidFill>
                <a:srgbClr val="000000"/>
              </a:solidFill>
              <a:latin typeface="IBM Plex Sans" charset="0"/>
            </a:endParaRPr>
          </a:p>
        </p:txBody>
      </p:sp>
    </p:spTree>
    <p:extLst>
      <p:ext uri="{BB962C8B-B14F-4D97-AF65-F5344CB8AC3E}">
        <p14:creationId xmlns:p14="http://schemas.microsoft.com/office/powerpoint/2010/main" val="2244519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10B9-1D76-47FA-952F-184DB97733B2}"/>
              </a:ext>
            </a:extLst>
          </p:cNvPr>
          <p:cNvSpPr>
            <a:spLocks noGrp="1"/>
          </p:cNvSpPr>
          <p:nvPr>
            <p:ph type="title"/>
          </p:nvPr>
        </p:nvSpPr>
        <p:spPr>
          <a:xfrm>
            <a:off x="457200" y="685800"/>
            <a:ext cx="12344400" cy="1143000"/>
          </a:xfrm>
        </p:spPr>
        <p:txBody>
          <a:bodyPr/>
          <a:lstStyle/>
          <a:p>
            <a:pPr lvl="0"/>
            <a:r>
              <a:rPr lang="hr-HR" b="1" dirty="0"/>
              <a:t>Izrada aktivnosti i obrazaca za mjerenje</a:t>
            </a:r>
            <a:endParaRPr lang="en-US" dirty="0"/>
          </a:p>
        </p:txBody>
      </p:sp>
      <p:pic>
        <p:nvPicPr>
          <p:cNvPr id="10" name="Picture 9">
            <a:extLst>
              <a:ext uri="{FF2B5EF4-FFF2-40B4-BE49-F238E27FC236}">
                <a16:creationId xmlns:a16="http://schemas.microsoft.com/office/drawing/2014/main" id="{E32FC0F5-8E35-4A2B-A2AE-855B46711257}"/>
              </a:ext>
            </a:extLst>
          </p:cNvPr>
          <p:cNvPicPr>
            <a:picLocks noChangeAspect="1"/>
          </p:cNvPicPr>
          <p:nvPr/>
        </p:nvPicPr>
        <p:blipFill rotWithShape="1">
          <a:blip r:embed="rId3"/>
          <a:srcRect t="31268" b="31220"/>
          <a:stretch/>
        </p:blipFill>
        <p:spPr>
          <a:xfrm>
            <a:off x="10195560" y="7069174"/>
            <a:ext cx="4515954" cy="1198526"/>
          </a:xfrm>
          <a:prstGeom prst="rect">
            <a:avLst/>
          </a:prstGeom>
        </p:spPr>
      </p:pic>
      <p:sp>
        <p:nvSpPr>
          <p:cNvPr id="11" name="Rectangle 10">
            <a:extLst>
              <a:ext uri="{FF2B5EF4-FFF2-40B4-BE49-F238E27FC236}">
                <a16:creationId xmlns:a16="http://schemas.microsoft.com/office/drawing/2014/main" id="{784A7297-C9D8-43CE-B95C-06B42D5EEC90}"/>
              </a:ext>
            </a:extLst>
          </p:cNvPr>
          <p:cNvSpPr/>
          <p:nvPr/>
        </p:nvSpPr>
        <p:spPr>
          <a:xfrm>
            <a:off x="5440680" y="7635240"/>
            <a:ext cx="4983480" cy="461665"/>
          </a:xfrm>
          <a:prstGeom prst="rect">
            <a:avLst/>
          </a:prstGeom>
          <a:noFill/>
        </p:spPr>
        <p:txBody>
          <a:bodyPr wrap="square">
            <a:spAutoFit/>
          </a:bodyPr>
          <a:lstStyle/>
          <a:p>
            <a:pPr marL="0" marR="0" lvl="0" indent="0" algn="r" defTabSz="1097280" rtl="0" eaLnBrk="1" fontAlgn="auto" latinLnBrk="0" hangingPunct="1">
              <a:lnSpc>
                <a:spcPct val="100000"/>
              </a:lnSpc>
              <a:spcBef>
                <a:spcPts val="0"/>
              </a:spcBef>
              <a:spcAft>
                <a:spcPts val="0"/>
              </a:spcAft>
              <a:buClrTx/>
              <a:buSzTx/>
              <a:buFontTx/>
              <a:buNone/>
              <a:tabLst/>
              <a:defRPr/>
            </a:pPr>
            <a:r>
              <a:rPr kumimoji="0" lang="hr-HR" sz="1200" b="0" i="1" u="none" strike="noStrike" kern="1200" cap="none" spc="0" normalizeH="0" baseline="0" noProof="0" dirty="0">
                <a:ln>
                  <a:noFill/>
                </a:ln>
                <a:solidFill>
                  <a:srgbClr val="000000"/>
                </a:solidFill>
                <a:effectLst/>
                <a:uLnTx/>
                <a:uFillTx/>
                <a:latin typeface="Arial" panose="020B0604020202020204"/>
                <a:ea typeface="+mn-ea"/>
                <a:cs typeface="+mn-cs"/>
              </a:rPr>
              <a:t>Ovaj projekt sufinancira Europska unija </a:t>
            </a:r>
            <a:br>
              <a:rPr kumimoji="0" lang="hr-HR" sz="1200" b="0" i="1" u="none" strike="noStrike" kern="1200" cap="none" spc="0" normalizeH="0" baseline="0" noProof="0" dirty="0">
                <a:ln>
                  <a:noFill/>
                </a:ln>
                <a:solidFill>
                  <a:srgbClr val="000000"/>
                </a:solidFill>
                <a:effectLst/>
                <a:uLnTx/>
                <a:uFillTx/>
                <a:latin typeface="Arial" panose="020B0604020202020204"/>
                <a:ea typeface="+mn-ea"/>
                <a:cs typeface="+mn-cs"/>
              </a:rPr>
            </a:br>
            <a:r>
              <a:rPr kumimoji="0" lang="hr-HR" sz="1200" b="0" i="1" u="none" strike="noStrike" kern="1200" cap="none" spc="0" normalizeH="0" baseline="0" noProof="0" dirty="0">
                <a:ln>
                  <a:noFill/>
                </a:ln>
                <a:solidFill>
                  <a:srgbClr val="000000"/>
                </a:solidFill>
                <a:effectLst/>
                <a:uLnTx/>
                <a:uFillTx/>
                <a:latin typeface="Arial" panose="020B0604020202020204"/>
                <a:ea typeface="+mn-ea"/>
                <a:cs typeface="+mn-cs"/>
              </a:rPr>
              <a:t>iz Europskog socijalnog fonda. </a:t>
            </a:r>
            <a:endParaRPr kumimoji="0" lang="hr-HR"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12" name="Picture 11">
            <a:extLst>
              <a:ext uri="{FF2B5EF4-FFF2-40B4-BE49-F238E27FC236}">
                <a16:creationId xmlns:a16="http://schemas.microsoft.com/office/drawing/2014/main" id="{8A7B4CF8-005B-446C-A2D9-46AB92EF1E1B}"/>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571994"/>
            <a:ext cx="1594971" cy="411480"/>
          </a:xfrm>
          <a:prstGeom prst="rect">
            <a:avLst/>
          </a:prstGeom>
          <a:noFill/>
          <a:ln>
            <a:noFill/>
          </a:ln>
        </p:spPr>
      </p:pic>
      <p:sp>
        <p:nvSpPr>
          <p:cNvPr id="6" name="Rectangle 5">
            <a:extLst>
              <a:ext uri="{FF2B5EF4-FFF2-40B4-BE49-F238E27FC236}">
                <a16:creationId xmlns:a16="http://schemas.microsoft.com/office/drawing/2014/main" id="{350E1749-FB8D-48EA-B466-533139B87B88}"/>
              </a:ext>
            </a:extLst>
          </p:cNvPr>
          <p:cNvSpPr/>
          <p:nvPr/>
        </p:nvSpPr>
        <p:spPr>
          <a:xfrm>
            <a:off x="-91440" y="1417320"/>
            <a:ext cx="14173200" cy="1569660"/>
          </a:xfrm>
          <a:prstGeom prst="rect">
            <a:avLst/>
          </a:prstGeom>
        </p:spPr>
        <p:txBody>
          <a:bodyPr wrap="square">
            <a:spAutoFit/>
          </a:bodyPr>
          <a:lstStyle/>
          <a:p>
            <a:pPr marL="457200" algn="just">
              <a:spcAft>
                <a:spcPts val="0"/>
              </a:spcAft>
            </a:pPr>
            <a:r>
              <a:rPr lang="hr-HR" sz="2400" dirty="0">
                <a:latin typeface="Calibri" panose="020F0502020204030204" pitchFamily="34" charset="0"/>
                <a:ea typeface="Calibri" panose="020F0502020204030204" pitchFamily="34" charset="0"/>
                <a:cs typeface="Times New Roman" panose="02020603050405020304" pitchFamily="18" charset="0"/>
              </a:rPr>
              <a:t>Uvažavajući statističke pokazatelje odabrane su vrste predmeta za koje je procijenjeno da će se uspjeti postići dovoljno reprezentativni rezultati mjerenja u trajanju od samo par mjeseci.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hr-HR" sz="2400" dirty="0">
                <a:latin typeface="Calibri" panose="020F0502020204030204" pitchFamily="34" charset="0"/>
                <a:ea typeface="Calibri" panose="020F0502020204030204" pitchFamily="34" charset="0"/>
                <a:cs typeface="Times New Roman" panose="02020603050405020304" pitchFamily="18" charset="0"/>
              </a:rPr>
              <a:t>Za svaku odabranu vrstu predmeta izrađen je obrazac s aktivnostima koje se poduzimaju tijekom rada na toj vrsti predmeta.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Table 12">
            <a:extLst>
              <a:ext uri="{FF2B5EF4-FFF2-40B4-BE49-F238E27FC236}">
                <a16:creationId xmlns:a16="http://schemas.microsoft.com/office/drawing/2014/main" id="{1081BC5E-AA07-4CDD-9CE0-78C5B0FE46F4}"/>
              </a:ext>
            </a:extLst>
          </p:cNvPr>
          <p:cNvGraphicFramePr>
            <a:graphicFrameLocks noGrp="1"/>
          </p:cNvGraphicFramePr>
          <p:nvPr>
            <p:extLst>
              <p:ext uri="{D42A27DB-BD31-4B8C-83A1-F6EECF244321}">
                <p14:modId xmlns:p14="http://schemas.microsoft.com/office/powerpoint/2010/main" val="1049932649"/>
              </p:ext>
            </p:extLst>
          </p:nvPr>
        </p:nvGraphicFramePr>
        <p:xfrm>
          <a:off x="1234440" y="3340868"/>
          <a:ext cx="10789920" cy="3445273"/>
        </p:xfrm>
        <a:graphic>
          <a:graphicData uri="http://schemas.openxmlformats.org/drawingml/2006/table">
            <a:tbl>
              <a:tblPr firstRow="1" firstCol="1" bandRow="1"/>
              <a:tblGrid>
                <a:gridCol w="6453546">
                  <a:extLst>
                    <a:ext uri="{9D8B030D-6E8A-4147-A177-3AD203B41FA5}">
                      <a16:colId xmlns:a16="http://schemas.microsoft.com/office/drawing/2014/main" val="3620285375"/>
                    </a:ext>
                  </a:extLst>
                </a:gridCol>
                <a:gridCol w="4336374">
                  <a:extLst>
                    <a:ext uri="{9D8B030D-6E8A-4147-A177-3AD203B41FA5}">
                      <a16:colId xmlns:a16="http://schemas.microsoft.com/office/drawing/2014/main" val="2841145035"/>
                    </a:ext>
                  </a:extLst>
                </a:gridCol>
              </a:tblGrid>
              <a:tr h="277368">
                <a:tc>
                  <a:txBody>
                    <a:bodyPr/>
                    <a:lstStyle/>
                    <a:p>
                      <a:pPr marL="457200" algn="just">
                        <a:spcAft>
                          <a:spcPts val="0"/>
                        </a:spcAft>
                      </a:pPr>
                      <a:r>
                        <a:rPr lang="hr-HR" sz="1800" b="1">
                          <a:effectLst/>
                          <a:latin typeface="Calibri" panose="020F0502020204030204" pitchFamily="34" charset="0"/>
                          <a:ea typeface="Calibri" panose="020F0502020204030204" pitchFamily="34" charset="0"/>
                          <a:cs typeface="Times New Roman" panose="02020603050405020304" pitchFamily="18" charset="0"/>
                        </a:rPr>
                        <a:t>Obrazac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9050" cap="flat" cmpd="sng" algn="ctr">
                      <a:solidFill>
                        <a:srgbClr val="95B3D7"/>
                      </a:solidFill>
                      <a:prstDash val="solid"/>
                      <a:round/>
                      <a:headEnd type="none" w="med" len="med"/>
                      <a:tailEnd type="none" w="med" len="med"/>
                    </a:lnB>
                  </a:tcPr>
                </a:tc>
                <a:tc>
                  <a:txBody>
                    <a:bodyPr/>
                    <a:lstStyle/>
                    <a:p>
                      <a:pPr marL="457200" algn="just">
                        <a:spcAft>
                          <a:spcPts val="0"/>
                        </a:spcAft>
                      </a:pPr>
                      <a:r>
                        <a:rPr lang="hr-HR" sz="1800" b="1">
                          <a:effectLst/>
                          <a:latin typeface="Calibri" panose="020F0502020204030204" pitchFamily="34" charset="0"/>
                          <a:ea typeface="Calibri" panose="020F0502020204030204" pitchFamily="34" charset="0"/>
                          <a:cs typeface="Times New Roman" panose="02020603050405020304" pitchFamily="18" charset="0"/>
                        </a:rPr>
                        <a:t>Primjena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90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3546304999"/>
                  </a:ext>
                </a:extLst>
              </a:tr>
              <a:tr h="284497">
                <a:tc>
                  <a:txBody>
                    <a:bodyPr/>
                    <a:lstStyle/>
                    <a:p>
                      <a:pPr marL="457200" algn="just">
                        <a:spcAft>
                          <a:spcPts val="0"/>
                        </a:spcAft>
                      </a:pPr>
                      <a:r>
                        <a:rPr lang="hr-HR" sz="1800" dirty="0">
                          <a:effectLst/>
                          <a:latin typeface="Calibri" panose="020F0502020204030204" pitchFamily="34" charset="0"/>
                          <a:ea typeface="Calibri" panose="020F0502020204030204" pitchFamily="34" charset="0"/>
                          <a:cs typeface="Times New Roman" panose="02020603050405020304" pitchFamily="18" charset="0"/>
                        </a:rPr>
                        <a:t>Obrazac za parnične predmete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9050" cap="flat" cmpd="sng" algn="ctr">
                      <a:solidFill>
                        <a:srgbClr val="95B3D7"/>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marL="457200" algn="just">
                        <a:spcAft>
                          <a:spcPts val="0"/>
                        </a:spcAft>
                      </a:pPr>
                      <a:r>
                        <a:rPr lang="hr-HR" sz="1800">
                          <a:effectLst/>
                          <a:latin typeface="Calibri" panose="020F0502020204030204" pitchFamily="34" charset="0"/>
                          <a:ea typeface="Calibri" panose="020F0502020204030204" pitchFamily="34" charset="0"/>
                          <a:cs typeface="Times New Roman" panose="02020603050405020304" pitchFamily="18" charset="0"/>
                        </a:rPr>
                        <a:t>Općinski sudovi, Trgovački sudovi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9050" cap="flat" cmpd="sng" algn="ctr">
                      <a:solidFill>
                        <a:srgbClr val="95B3D7"/>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extLst>
                  <a:ext uri="{0D108BD9-81ED-4DB2-BD59-A6C34878D82A}">
                    <a16:rowId xmlns:a16="http://schemas.microsoft.com/office/drawing/2014/main" val="2893463227"/>
                  </a:ext>
                </a:extLst>
              </a:tr>
              <a:tr h="554736">
                <a:tc>
                  <a:txBody>
                    <a:bodyPr/>
                    <a:lstStyle/>
                    <a:p>
                      <a:pPr marL="457200" algn="just">
                        <a:spcAft>
                          <a:spcPts val="0"/>
                        </a:spcAft>
                      </a:pPr>
                      <a:r>
                        <a:rPr lang="hr-HR" sz="1800">
                          <a:effectLst/>
                          <a:latin typeface="Calibri" panose="020F0502020204030204" pitchFamily="34" charset="0"/>
                          <a:ea typeface="Calibri" panose="020F0502020204030204" pitchFamily="34" charset="0"/>
                          <a:cs typeface="Times New Roman" panose="02020603050405020304" pitchFamily="18" charset="0"/>
                        </a:rPr>
                        <a:t>Obrazac za ovršne predmete (3 različita obrasca ovisno o vrsti predmeta)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marL="457200" algn="just">
                        <a:spcAft>
                          <a:spcPts val="0"/>
                        </a:spcAft>
                      </a:pPr>
                      <a:r>
                        <a:rPr lang="hr-HR" sz="1800">
                          <a:effectLst/>
                          <a:latin typeface="Calibri" panose="020F0502020204030204" pitchFamily="34" charset="0"/>
                          <a:ea typeface="Calibri" panose="020F0502020204030204" pitchFamily="34" charset="0"/>
                          <a:cs typeface="Times New Roman" panose="02020603050405020304" pitchFamily="18" charset="0"/>
                        </a:rPr>
                        <a:t>Općinski sudovi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extLst>
                  <a:ext uri="{0D108BD9-81ED-4DB2-BD59-A6C34878D82A}">
                    <a16:rowId xmlns:a16="http://schemas.microsoft.com/office/drawing/2014/main" val="3879340573"/>
                  </a:ext>
                </a:extLst>
              </a:tr>
              <a:tr h="554736">
                <a:tc>
                  <a:txBody>
                    <a:bodyPr/>
                    <a:lstStyle/>
                    <a:p>
                      <a:pPr marL="457200" algn="just">
                        <a:spcAft>
                          <a:spcPts val="0"/>
                        </a:spcAft>
                      </a:pPr>
                      <a:r>
                        <a:rPr lang="hr-HR" sz="1800" dirty="0">
                          <a:effectLst/>
                          <a:latin typeface="Calibri" panose="020F0502020204030204" pitchFamily="34" charset="0"/>
                          <a:ea typeface="Calibri" panose="020F0502020204030204" pitchFamily="34" charset="0"/>
                          <a:cs typeface="Times New Roman" panose="02020603050405020304" pitchFamily="18" charset="0"/>
                        </a:rPr>
                        <a:t>Obrazac za zemljišnoknjižne predmete (3 različita obrasca ovisno o vrsti predmeta)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marL="457200" algn="just">
                        <a:spcAft>
                          <a:spcPts val="0"/>
                        </a:spcAft>
                      </a:pPr>
                      <a:r>
                        <a:rPr lang="hr-HR" sz="1800">
                          <a:effectLst/>
                          <a:latin typeface="Calibri" panose="020F0502020204030204" pitchFamily="34" charset="0"/>
                          <a:ea typeface="Calibri" panose="020F0502020204030204" pitchFamily="34" charset="0"/>
                          <a:cs typeface="Times New Roman" panose="02020603050405020304" pitchFamily="18" charset="0"/>
                        </a:rPr>
                        <a:t>Općinski sudovi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extLst>
                  <a:ext uri="{0D108BD9-81ED-4DB2-BD59-A6C34878D82A}">
                    <a16:rowId xmlns:a16="http://schemas.microsoft.com/office/drawing/2014/main" val="1684429687"/>
                  </a:ext>
                </a:extLst>
              </a:tr>
              <a:tr h="277368">
                <a:tc>
                  <a:txBody>
                    <a:bodyPr/>
                    <a:lstStyle/>
                    <a:p>
                      <a:pPr marL="457200" algn="just">
                        <a:spcAft>
                          <a:spcPts val="0"/>
                        </a:spcAft>
                      </a:pPr>
                      <a:r>
                        <a:rPr lang="hr-HR" sz="1800">
                          <a:effectLst/>
                          <a:latin typeface="Calibri" panose="020F0502020204030204" pitchFamily="34" charset="0"/>
                          <a:ea typeface="Calibri" panose="020F0502020204030204" pitchFamily="34" charset="0"/>
                          <a:cs typeface="Times New Roman" panose="02020603050405020304" pitchFamily="18" charset="0"/>
                        </a:rPr>
                        <a:t>Obrazac za upravne predmete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marL="457200" algn="just">
                        <a:spcAft>
                          <a:spcPts val="0"/>
                        </a:spcAft>
                      </a:pPr>
                      <a:r>
                        <a:rPr lang="hr-HR" sz="1800">
                          <a:effectLst/>
                          <a:latin typeface="Calibri" panose="020F0502020204030204" pitchFamily="34" charset="0"/>
                          <a:ea typeface="Calibri" panose="020F0502020204030204" pitchFamily="34" charset="0"/>
                          <a:cs typeface="Times New Roman" panose="02020603050405020304" pitchFamily="18" charset="0"/>
                        </a:rPr>
                        <a:t>Upravni sudovi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extLst>
                  <a:ext uri="{0D108BD9-81ED-4DB2-BD59-A6C34878D82A}">
                    <a16:rowId xmlns:a16="http://schemas.microsoft.com/office/drawing/2014/main" val="3949140832"/>
                  </a:ext>
                </a:extLst>
              </a:tr>
              <a:tr h="554736">
                <a:tc>
                  <a:txBody>
                    <a:bodyPr/>
                    <a:lstStyle/>
                    <a:p>
                      <a:pPr marL="457200" algn="just">
                        <a:spcAft>
                          <a:spcPts val="0"/>
                        </a:spcAft>
                      </a:pPr>
                      <a:r>
                        <a:rPr lang="hr-H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Obrazac za kaznene predmete u prvom stupnju (3 različita obrasca ovisno o fazi postupka)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marL="457200" algn="just">
                        <a:spcAft>
                          <a:spcPts val="0"/>
                        </a:spcAft>
                      </a:pPr>
                      <a:r>
                        <a:rPr lang="hr-H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Općinski sudovi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extLst>
                  <a:ext uri="{0D108BD9-81ED-4DB2-BD59-A6C34878D82A}">
                    <a16:rowId xmlns:a16="http://schemas.microsoft.com/office/drawing/2014/main" val="2589731585"/>
                  </a:ext>
                </a:extLst>
              </a:tr>
              <a:tr h="344424">
                <a:tc>
                  <a:txBody>
                    <a:bodyPr/>
                    <a:lstStyle/>
                    <a:p>
                      <a:pPr marL="457200" algn="just">
                        <a:spcAft>
                          <a:spcPts val="0"/>
                        </a:spcAft>
                      </a:pPr>
                      <a:r>
                        <a:rPr lang="hr-HR" sz="1800">
                          <a:effectLst/>
                          <a:latin typeface="Calibri" panose="020F0502020204030204" pitchFamily="34" charset="0"/>
                          <a:ea typeface="Calibri" panose="020F0502020204030204" pitchFamily="34" charset="0"/>
                          <a:cs typeface="Times New Roman" panose="02020603050405020304" pitchFamily="18" charset="0"/>
                        </a:rPr>
                        <a:t>Obrazac za predmete u drugom stupnju</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marL="457200" algn="just">
                        <a:spcAft>
                          <a:spcPts val="0"/>
                        </a:spcAft>
                      </a:pPr>
                      <a:r>
                        <a:rPr lang="hr-HR" sz="1800">
                          <a:effectLst/>
                          <a:latin typeface="Calibri" panose="020F0502020204030204" pitchFamily="34" charset="0"/>
                          <a:ea typeface="Calibri" panose="020F0502020204030204" pitchFamily="34" charset="0"/>
                          <a:cs typeface="Times New Roman" panose="02020603050405020304" pitchFamily="18" charset="0"/>
                        </a:rPr>
                        <a:t>Županijski sudovi, VTS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extLst>
                  <a:ext uri="{0D108BD9-81ED-4DB2-BD59-A6C34878D82A}">
                    <a16:rowId xmlns:a16="http://schemas.microsoft.com/office/drawing/2014/main" val="842893154"/>
                  </a:ext>
                </a:extLst>
              </a:tr>
              <a:tr h="320040">
                <a:tc>
                  <a:txBody>
                    <a:bodyPr/>
                    <a:lstStyle/>
                    <a:p>
                      <a:pPr marL="457200" algn="just">
                        <a:spcAft>
                          <a:spcPts val="0"/>
                        </a:spcAft>
                      </a:pPr>
                      <a:r>
                        <a:rPr lang="hr-HR" sz="1800">
                          <a:effectLst/>
                          <a:latin typeface="Calibri" panose="020F0502020204030204" pitchFamily="34" charset="0"/>
                          <a:ea typeface="Calibri" panose="020F0502020204030204" pitchFamily="34" charset="0"/>
                          <a:cs typeface="Times New Roman" panose="02020603050405020304" pitchFamily="18" charset="0"/>
                        </a:rPr>
                        <a:t>Obrazac za predmete u drugom stupnju – prilagođen za VPS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marL="457200" algn="just">
                        <a:spcAft>
                          <a:spcPts val="0"/>
                        </a:spcAft>
                      </a:pPr>
                      <a:r>
                        <a:rPr lang="hr-HR" sz="1800">
                          <a:effectLst/>
                          <a:latin typeface="Calibri" panose="020F0502020204030204" pitchFamily="34" charset="0"/>
                          <a:ea typeface="Calibri" panose="020F0502020204030204" pitchFamily="34" charset="0"/>
                          <a:cs typeface="Times New Roman" panose="02020603050405020304" pitchFamily="18" charset="0"/>
                        </a:rPr>
                        <a:t>VPS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extLst>
                  <a:ext uri="{0D108BD9-81ED-4DB2-BD59-A6C34878D82A}">
                    <a16:rowId xmlns:a16="http://schemas.microsoft.com/office/drawing/2014/main" val="193811798"/>
                  </a:ext>
                </a:extLst>
              </a:tr>
              <a:tr h="277368">
                <a:tc>
                  <a:txBody>
                    <a:bodyPr/>
                    <a:lstStyle/>
                    <a:p>
                      <a:pPr marL="457200" algn="just">
                        <a:spcAft>
                          <a:spcPts val="0"/>
                        </a:spcAft>
                      </a:pPr>
                      <a:r>
                        <a:rPr lang="hr-HR" sz="1800">
                          <a:effectLst/>
                          <a:latin typeface="Calibri" panose="020F0502020204030204" pitchFamily="34" charset="0"/>
                          <a:ea typeface="Calibri" panose="020F0502020204030204" pitchFamily="34" charset="0"/>
                          <a:cs typeface="Times New Roman" panose="02020603050405020304" pitchFamily="18" charset="0"/>
                        </a:rPr>
                        <a:t>Obrasci za predmete u nadležnosti u VUS-a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marL="457200" algn="just">
                        <a:spcAft>
                          <a:spcPts val="0"/>
                        </a:spcAft>
                      </a:pPr>
                      <a:r>
                        <a:rPr lang="hr-HR" sz="1800" dirty="0">
                          <a:effectLst/>
                          <a:latin typeface="Calibri" panose="020F0502020204030204" pitchFamily="34" charset="0"/>
                          <a:ea typeface="Calibri" panose="020F0502020204030204" pitchFamily="34" charset="0"/>
                          <a:cs typeface="Times New Roman" panose="02020603050405020304" pitchFamily="18" charset="0"/>
                        </a:rPr>
                        <a:t>VUS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extLst>
                  <a:ext uri="{0D108BD9-81ED-4DB2-BD59-A6C34878D82A}">
                    <a16:rowId xmlns:a16="http://schemas.microsoft.com/office/drawing/2014/main" val="2586777439"/>
                  </a:ext>
                </a:extLst>
              </a:tr>
            </a:tbl>
          </a:graphicData>
        </a:graphic>
      </p:graphicFrame>
    </p:spTree>
    <p:extLst>
      <p:ext uri="{BB962C8B-B14F-4D97-AF65-F5344CB8AC3E}">
        <p14:creationId xmlns:p14="http://schemas.microsoft.com/office/powerpoint/2010/main" val="3035491786"/>
      </p:ext>
    </p:extLst>
  </p:cSld>
  <p:clrMapOvr>
    <a:masterClrMapping/>
  </p:clrMapOvr>
</p:sld>
</file>

<file path=ppt/theme/theme1.xml><?xml version="1.0" encoding="utf-8"?>
<a:theme xmlns:a="http://schemas.openxmlformats.org/drawingml/2006/main" name="1_COVERS">
  <a:themeElements>
    <a:clrScheme name="IBM Services Palette Final">
      <a:dk1>
        <a:srgbClr val="000000"/>
      </a:dk1>
      <a:lt1>
        <a:srgbClr val="051243"/>
      </a:lt1>
      <a:dk2>
        <a:srgbClr val="F3F3F3"/>
      </a:dk2>
      <a:lt2>
        <a:srgbClr val="FFFFFF"/>
      </a:lt2>
      <a:accent1>
        <a:srgbClr val="6EA6FF"/>
      </a:accent1>
      <a:accent2>
        <a:srgbClr val="0F6DFF"/>
      </a:accent2>
      <a:accent3>
        <a:srgbClr val="0530AD"/>
      </a:accent3>
      <a:accent4>
        <a:srgbClr val="00BAB6"/>
      </a:accent4>
      <a:accent5>
        <a:srgbClr val="924CFC"/>
      </a:accent5>
      <a:accent6>
        <a:srgbClr val="D7306D"/>
      </a:accent6>
      <a:hlink>
        <a:srgbClr val="0F6DFF"/>
      </a:hlink>
      <a:folHlink>
        <a:srgbClr val="E0E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square" lIns="0" tIns="0" rIns="0" bIns="0" rtlCol="0">
        <a:noAutofit/>
      </a:bodyPr>
      <a:lstStyle>
        <a:defPPr>
          <a:lnSpc>
            <a:spcPct val="105000"/>
          </a:lnSpc>
          <a:spcBef>
            <a:spcPts val="1000"/>
          </a:spcBef>
          <a:defRPr sz="2000" dirty="0" smtClean="0">
            <a:solidFill>
              <a:schemeClr val="bg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ark Background">
  <a:themeElements>
    <a:clrScheme name="IBM Services Palette Final">
      <a:dk1>
        <a:srgbClr val="000000"/>
      </a:dk1>
      <a:lt1>
        <a:srgbClr val="051243"/>
      </a:lt1>
      <a:dk2>
        <a:srgbClr val="F3F3F3"/>
      </a:dk2>
      <a:lt2>
        <a:srgbClr val="FFFFFF"/>
      </a:lt2>
      <a:accent1>
        <a:srgbClr val="6EA6FF"/>
      </a:accent1>
      <a:accent2>
        <a:srgbClr val="0F6DFF"/>
      </a:accent2>
      <a:accent3>
        <a:srgbClr val="0530AD"/>
      </a:accent3>
      <a:accent4>
        <a:srgbClr val="00BAB6"/>
      </a:accent4>
      <a:accent5>
        <a:srgbClr val="924CFC"/>
      </a:accent5>
      <a:accent6>
        <a:srgbClr val="D7306D"/>
      </a:accent6>
      <a:hlink>
        <a:srgbClr val="0F6DFF"/>
      </a:hlink>
      <a:folHlink>
        <a:srgbClr val="E0E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square" lIns="0" tIns="0" rIns="0" bIns="0" rtlCol="0">
        <a:noAutofit/>
      </a:bodyPr>
      <a:lstStyle>
        <a:defPPr>
          <a:lnSpc>
            <a:spcPct val="105000"/>
          </a:lnSpc>
          <a:defRPr sz="2000" dirty="0" smtClean="0">
            <a:solidFill>
              <a:schemeClr val="bg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Light Background">
  <a:themeElements>
    <a:clrScheme name="IBM Services Palette Final">
      <a:dk1>
        <a:srgbClr val="000000"/>
      </a:dk1>
      <a:lt1>
        <a:srgbClr val="051243"/>
      </a:lt1>
      <a:dk2>
        <a:srgbClr val="F3F3F3"/>
      </a:dk2>
      <a:lt2>
        <a:srgbClr val="FFFFFF"/>
      </a:lt2>
      <a:accent1>
        <a:srgbClr val="6EA6FF"/>
      </a:accent1>
      <a:accent2>
        <a:srgbClr val="0F6DFF"/>
      </a:accent2>
      <a:accent3>
        <a:srgbClr val="0530AD"/>
      </a:accent3>
      <a:accent4>
        <a:srgbClr val="00BAB6"/>
      </a:accent4>
      <a:accent5>
        <a:srgbClr val="924CFC"/>
      </a:accent5>
      <a:accent6>
        <a:srgbClr val="D7306D"/>
      </a:accent6>
      <a:hlink>
        <a:srgbClr val="0F6DFF"/>
      </a:hlink>
      <a:folHlink>
        <a:srgbClr val="E0E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square" lIns="0" tIns="0" rIns="0" bIns="0" rtlCol="0">
        <a:noAutofit/>
      </a:bodyPr>
      <a:lstStyle>
        <a:defPPr>
          <a:lnSpc>
            <a:spcPct val="105000"/>
          </a:lnSpc>
          <a:spcBef>
            <a:spcPts val="1000"/>
          </a:spcBef>
          <a:defRPr sz="2000" dirty="0" smtClean="0">
            <a:solidFill>
              <a:schemeClr val="tx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olor Block">
  <a:themeElements>
    <a:clrScheme name="IBM Services Palette Final">
      <a:dk1>
        <a:srgbClr val="000000"/>
      </a:dk1>
      <a:lt1>
        <a:srgbClr val="051243"/>
      </a:lt1>
      <a:dk2>
        <a:srgbClr val="F3F3F3"/>
      </a:dk2>
      <a:lt2>
        <a:srgbClr val="FFFFFF"/>
      </a:lt2>
      <a:accent1>
        <a:srgbClr val="6EA6FF"/>
      </a:accent1>
      <a:accent2>
        <a:srgbClr val="0F6DFF"/>
      </a:accent2>
      <a:accent3>
        <a:srgbClr val="0530AD"/>
      </a:accent3>
      <a:accent4>
        <a:srgbClr val="00BAB6"/>
      </a:accent4>
      <a:accent5>
        <a:srgbClr val="924CFC"/>
      </a:accent5>
      <a:accent6>
        <a:srgbClr val="D7306D"/>
      </a:accent6>
      <a:hlink>
        <a:srgbClr val="0F6DFF"/>
      </a:hlink>
      <a:folHlink>
        <a:srgbClr val="E0E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square" lIns="0" tIns="0" rIns="0" bIns="0" rtlCol="0">
        <a:noAutofit/>
      </a:bodyPr>
      <a:lstStyle>
        <a:defPPr>
          <a:lnSpc>
            <a:spcPct val="105000"/>
          </a:lnSpc>
          <a:spcBef>
            <a:spcPts val="1000"/>
          </a:spcBef>
          <a:defRPr sz="2000" dirty="0" smtClean="0">
            <a:solidFill>
              <a:schemeClr val="bg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20765</TotalTime>
  <Words>10261</Words>
  <Application>Microsoft Office PowerPoint</Application>
  <PresentationFormat>Prilagođeno</PresentationFormat>
  <Paragraphs>5091</Paragraphs>
  <Slides>89</Slides>
  <Notes>80</Notes>
  <HiddenSlides>0</HiddenSlides>
  <MMClips>0</MMClips>
  <ScaleCrop>false</ScaleCrop>
  <HeadingPairs>
    <vt:vector size="8" baseType="variant">
      <vt:variant>
        <vt:lpstr>Korišteni fontovi</vt:lpstr>
      </vt:variant>
      <vt:variant>
        <vt:i4>10</vt:i4>
      </vt:variant>
      <vt:variant>
        <vt:lpstr>Tema</vt:lpstr>
      </vt:variant>
      <vt:variant>
        <vt:i4>4</vt:i4>
      </vt:variant>
      <vt:variant>
        <vt:lpstr>Uloženi OLE poslužitelji</vt:lpstr>
      </vt:variant>
      <vt:variant>
        <vt:i4>1</vt:i4>
      </vt:variant>
      <vt:variant>
        <vt:lpstr>Naslovi slajdova</vt:lpstr>
      </vt:variant>
      <vt:variant>
        <vt:i4>89</vt:i4>
      </vt:variant>
    </vt:vector>
  </HeadingPairs>
  <TitlesOfParts>
    <vt:vector size="104" baseType="lpstr">
      <vt:lpstr>.AppleSystemUIFont</vt:lpstr>
      <vt:lpstr>Arial</vt:lpstr>
      <vt:lpstr>Arial Regular</vt:lpstr>
      <vt:lpstr>Calibri</vt:lpstr>
      <vt:lpstr>Courier New</vt:lpstr>
      <vt:lpstr>IBM Plex Arabic</vt:lpstr>
      <vt:lpstr>IBM Plex Sans</vt:lpstr>
      <vt:lpstr>IBM Plex Sans Regular</vt:lpstr>
      <vt:lpstr>LucidaGrande</vt:lpstr>
      <vt:lpstr>Times New Roman</vt:lpstr>
      <vt:lpstr>1_COVERS</vt:lpstr>
      <vt:lpstr>2_Dark Background</vt:lpstr>
      <vt:lpstr>3_Light Background</vt:lpstr>
      <vt:lpstr>4_Color Block</vt:lpstr>
      <vt:lpstr>Worksheet</vt:lpstr>
      <vt:lpstr>  Provedba studije složenosti sudskih predmeta</vt:lpstr>
      <vt:lpstr>Cilj i rezultati</vt:lpstr>
      <vt:lpstr>Plan rada</vt:lpstr>
      <vt:lpstr>Radna skupina</vt:lpstr>
      <vt:lpstr>Iskustva drugih</vt:lpstr>
      <vt:lpstr>Studija složenosti sudskih predmeta</vt:lpstr>
      <vt:lpstr>PowerPoint prezentacija</vt:lpstr>
      <vt:lpstr>Faze provedbe studije složenosti</vt:lpstr>
      <vt:lpstr>Izrada aktivnosti i obrazaca za mjerenje</vt:lpstr>
      <vt:lpstr>Probno mjerenje i analiza rezultata probnog mjerenja</vt:lpstr>
      <vt:lpstr>Obrazac (alat) za mjerenje – različit za svaku vrstu postupka Primjer – parnični postupak</vt:lpstr>
      <vt:lpstr>Prezentacija projekta i edukacija sudaca za provedbu mjerenja</vt:lpstr>
      <vt:lpstr>PowerPoint prezentacija</vt:lpstr>
      <vt:lpstr>Prikupljanje podataka</vt:lpstr>
      <vt:lpstr>Suci i sudski savjetnici koji su sudjelovali u mjerenju</vt:lpstr>
      <vt:lpstr>PowerPoint prezentacija</vt:lpstr>
      <vt:lpstr>Obrada podataka</vt:lpstr>
      <vt:lpstr>Primjer unesenih zapisa </vt:lpstr>
      <vt:lpstr>Priprema zapisa – prema pretpostavki </vt:lpstr>
      <vt:lpstr>PowerPoint prezentacija</vt:lpstr>
      <vt:lpstr>Opći podaci</vt:lpstr>
      <vt:lpstr>PowerPoint prezentacija</vt:lpstr>
      <vt:lpstr>Općinski parnica – opći podaci</vt:lpstr>
      <vt:lpstr>Općinski parnica – izračun prosječnih vremena (složenost) </vt:lpstr>
      <vt:lpstr>Općinski parnica – udio procijenjenih predmeta</vt:lpstr>
      <vt:lpstr>Općinski parnica – prosječna trajanja po grupi vrste spora</vt:lpstr>
      <vt:lpstr>Općinski parnica – rezultati</vt:lpstr>
      <vt:lpstr>Općinski parnica – rezultati</vt:lpstr>
      <vt:lpstr>PowerPoint prezentacija</vt:lpstr>
      <vt:lpstr>Ovršni postupak – opći podaci</vt:lpstr>
      <vt:lpstr>Ovršni postupak – udio procijenjenih predmeta</vt:lpstr>
      <vt:lpstr>Ovršni postupak – prosječna trajanja po vrsti spora (Ovr)</vt:lpstr>
      <vt:lpstr>Ovršni postupak – prosječna trajanja po vrsti spora (Ovrv)</vt:lpstr>
      <vt:lpstr>Ovršni postupak – prosječna trajanja po vrsti spora (Ovr – izravna naplata i osiguranje)</vt:lpstr>
      <vt:lpstr>Ovršni postupak – postotak utrošenog vremena po fazama</vt:lpstr>
      <vt:lpstr>Ovršni postupak – rezultati</vt:lpstr>
      <vt:lpstr>Ovršni postupak – rezultati</vt:lpstr>
      <vt:lpstr>PowerPoint prezentacija</vt:lpstr>
      <vt:lpstr>Zemljišnoknjižni postupak – opći podaci</vt:lpstr>
      <vt:lpstr>Zemljišnoknjižni postupak – udio procijenjenih predmeta</vt:lpstr>
      <vt:lpstr>Zemljišnoknjižni postupak – prosječna trajanja aktivnosti (ispravni postupak)</vt:lpstr>
      <vt:lpstr>Zemljišnoknjižni postupak – prosječna trajanja aktivnosti (povezivanje)</vt:lpstr>
      <vt:lpstr>Zemljišnoknjižni postupak – prosječna trajanja aktivnosti (prigovori)</vt:lpstr>
      <vt:lpstr>Zemljišnoknjižni postupak – rezultati</vt:lpstr>
      <vt:lpstr>Zemljišnoknjižni postupak – rezultati</vt:lpstr>
      <vt:lpstr>PowerPoint prezentacija</vt:lpstr>
      <vt:lpstr>Općinski – prekršajni postupak – opći podaci</vt:lpstr>
      <vt:lpstr>Općinski – prekršajni postupak – udio procijenjenih predmeta</vt:lpstr>
      <vt:lpstr>Općinski – prekršajni postupak – izračun prosječnih vremena (po vrsti predmeta)</vt:lpstr>
      <vt:lpstr>Općinski – prekršajni postupak – promet po složenosti</vt:lpstr>
      <vt:lpstr>Općinski – prekršajni postupak – financije po složenosti</vt:lpstr>
      <vt:lpstr>Općinski – prekršajni postupak – gospodarstvo po složenosti</vt:lpstr>
      <vt:lpstr>Općinski – prekršajni postupak – javni redi i mir po složenosti</vt:lpstr>
      <vt:lpstr>Općinski – prekršajni postupak – rezultati</vt:lpstr>
      <vt:lpstr>Općinski – prekršajni postupak – rezultati</vt:lpstr>
      <vt:lpstr>Općinski – prekršajni postupak – rezultati</vt:lpstr>
      <vt:lpstr>PowerPoint prezentacija</vt:lpstr>
      <vt:lpstr>Trgovački sudovi – opći podaci</vt:lpstr>
      <vt:lpstr>Trgovački sudovi – udio procijenjenih predmeta</vt:lpstr>
      <vt:lpstr>Trgovački sudovi – prosječno trajanje po vrsti spora</vt:lpstr>
      <vt:lpstr>Trgovački sudovi – rezultati</vt:lpstr>
      <vt:lpstr>Trgovački sudovi – rezultati</vt:lpstr>
      <vt:lpstr>PowerPoint prezentacija</vt:lpstr>
      <vt:lpstr>Upravni sudovi – opći podaci</vt:lpstr>
      <vt:lpstr>Upravni sudovi – udio procijenjenih predmeta</vt:lpstr>
      <vt:lpstr>Upravni sudovi – izračun prosječnih vremena (po vrsti predmeta) </vt:lpstr>
      <vt:lpstr>Upravni sudovi – rezultati</vt:lpstr>
      <vt:lpstr>Upravni sudovi – rezultati</vt:lpstr>
      <vt:lpstr>PowerPoint prezentacija</vt:lpstr>
      <vt:lpstr>Županijski – građanski drugostupanjski postupak – opći podaci</vt:lpstr>
      <vt:lpstr>Županijski – građanski drugostupanjski postupak – analiza</vt:lpstr>
      <vt:lpstr>Županijski – građanski drugostupanjski postupak – udio procijenjenih predmeta</vt:lpstr>
      <vt:lpstr>Županijski – građanski drugostupanjski postupak – prosječna trajanja po vrsti spora</vt:lpstr>
      <vt:lpstr>Županijski – građanski drugostupanjski postupak – prosječna trajanja aktivnosti</vt:lpstr>
      <vt:lpstr>Županijski – građanski drugostupanjski postupak – rezultati</vt:lpstr>
      <vt:lpstr>Županijski – građanski drugostupanjski postupak – rezultati</vt:lpstr>
      <vt:lpstr>Županijski – drugostupanjski građanski postupak – dodatne analize po atributima predmeta</vt:lpstr>
      <vt:lpstr>PowerPoint prezentacija</vt:lpstr>
      <vt:lpstr>Visoki upravni sud – opći podaci</vt:lpstr>
      <vt:lpstr>Visoki upravni sud – prosječna trajanja po vrsti predmeta (Ocjena zakonitosti općih akata – UsOz)</vt:lpstr>
      <vt:lpstr>Visoki upravni sud – prosječna trajanja po vrsti predmeta (Suđenje u prvom stupnju – UsII)</vt:lpstr>
      <vt:lpstr>Visoki upravni sud – prosječna trajanja po vrsti predmeta (žalbeni postupak – Usž)</vt:lpstr>
      <vt:lpstr>Visoki upravni sud – prosječna trajanja po vrsti predmeta (žalbeni postupak – Usž)</vt:lpstr>
      <vt:lpstr>Visoki upravni sud - rezultati</vt:lpstr>
      <vt:lpstr>Visoki upravni sud - rezultati</vt:lpstr>
      <vt:lpstr>PowerPoint prezentacija</vt:lpstr>
      <vt:lpstr>Visoki prekršajni sud – opći podaci</vt:lpstr>
      <vt:lpstr>Visoki prekršajni sud - rezultati</vt:lpstr>
      <vt:lpstr>PowerPoint prezentacija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Weber</dc:creator>
  <cp:lastModifiedBy>Korisnik</cp:lastModifiedBy>
  <cp:revision>977</cp:revision>
  <cp:lastPrinted>2019-06-05T07:00:01Z</cp:lastPrinted>
  <dcterms:created xsi:type="dcterms:W3CDTF">2017-10-15T17:28:19Z</dcterms:created>
  <dcterms:modified xsi:type="dcterms:W3CDTF">2021-08-03T07:32:12Z</dcterms:modified>
</cp:coreProperties>
</file>